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92" r:id="rId2"/>
  </p:sldMasterIdLst>
  <p:notesMasterIdLst>
    <p:notesMasterId r:id="rId74"/>
  </p:notesMasterIdLst>
  <p:handoutMasterIdLst>
    <p:handoutMasterId r:id="rId75"/>
  </p:handoutMasterIdLst>
  <p:sldIdLst>
    <p:sldId id="390" r:id="rId3"/>
    <p:sldId id="271" r:id="rId4"/>
    <p:sldId id="460" r:id="rId5"/>
    <p:sldId id="401" r:id="rId6"/>
    <p:sldId id="402" r:id="rId7"/>
    <p:sldId id="482" r:id="rId8"/>
    <p:sldId id="483" r:id="rId9"/>
    <p:sldId id="484" r:id="rId10"/>
    <p:sldId id="414" r:id="rId11"/>
    <p:sldId id="481" r:id="rId12"/>
    <p:sldId id="461" r:id="rId13"/>
    <p:sldId id="479" r:id="rId14"/>
    <p:sldId id="480" r:id="rId15"/>
    <p:sldId id="475" r:id="rId16"/>
    <p:sldId id="478" r:id="rId17"/>
    <p:sldId id="476" r:id="rId18"/>
    <p:sldId id="477" r:id="rId19"/>
    <p:sldId id="462" r:id="rId20"/>
    <p:sldId id="463" r:id="rId21"/>
    <p:sldId id="486" r:id="rId22"/>
    <p:sldId id="391" r:id="rId23"/>
    <p:sldId id="393" r:id="rId24"/>
    <p:sldId id="394" r:id="rId25"/>
    <p:sldId id="395" r:id="rId26"/>
    <p:sldId id="396" r:id="rId27"/>
    <p:sldId id="362" r:id="rId28"/>
    <p:sldId id="422" r:id="rId29"/>
    <p:sldId id="423" r:id="rId30"/>
    <p:sldId id="424" r:id="rId31"/>
    <p:sldId id="425" r:id="rId32"/>
    <p:sldId id="426" r:id="rId33"/>
    <p:sldId id="427" r:id="rId34"/>
    <p:sldId id="466" r:id="rId35"/>
    <p:sldId id="489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65" r:id="rId45"/>
    <p:sldId id="436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88" r:id="rId55"/>
    <p:sldId id="450" r:id="rId56"/>
    <p:sldId id="451" r:id="rId57"/>
    <p:sldId id="452" r:id="rId58"/>
    <p:sldId id="453" r:id="rId59"/>
    <p:sldId id="454" r:id="rId60"/>
    <p:sldId id="455" r:id="rId61"/>
    <p:sldId id="467" r:id="rId62"/>
    <p:sldId id="473" r:id="rId63"/>
    <p:sldId id="485" r:id="rId64"/>
    <p:sldId id="474" r:id="rId65"/>
    <p:sldId id="468" r:id="rId66"/>
    <p:sldId id="469" r:id="rId67"/>
    <p:sldId id="470" r:id="rId68"/>
    <p:sldId id="471" r:id="rId69"/>
    <p:sldId id="472" r:id="rId70"/>
    <p:sldId id="487" r:id="rId71"/>
    <p:sldId id="458" r:id="rId72"/>
    <p:sldId id="459" r:id="rId73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66"/>
    <a:srgbClr val="FFFF66"/>
    <a:srgbClr val="F2FFD5"/>
    <a:srgbClr val="F8F8F8"/>
    <a:srgbClr val="CCFF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76457" autoAdjust="0"/>
  </p:normalViewPr>
  <p:slideViewPr>
    <p:cSldViewPr snapToGrid="0">
      <p:cViewPr varScale="1">
        <p:scale>
          <a:sx n="89" d="100"/>
          <a:sy n="89" d="100"/>
        </p:scale>
        <p:origin x="145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30" y="-7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7581C-48E9-44F4-AA7F-DD6F486CF947}" type="doc">
      <dgm:prSet loTypeId="urn:microsoft.com/office/officeart/2005/8/layout/hierarchy5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BE"/>
        </a:p>
      </dgm:t>
    </dgm:pt>
    <dgm:pt modelId="{547BA2E5-54E5-4504-BF11-A42A63B11A12}">
      <dgm:prSet phldrT="[Texte]"/>
      <dgm:spPr/>
      <dgm:t>
        <a:bodyPr/>
        <a:lstStyle/>
        <a:p>
          <a:r>
            <a:rPr lang="fr-BE" b="1" dirty="0" smtClean="0"/>
            <a:t>Action-clé 2</a:t>
          </a:r>
        </a:p>
        <a:p>
          <a:r>
            <a:rPr lang="fr-BE" dirty="0" smtClean="0"/>
            <a:t>Partenariats</a:t>
          </a:r>
          <a:endParaRPr lang="fr-BE" dirty="0"/>
        </a:p>
      </dgm:t>
    </dgm:pt>
    <dgm:pt modelId="{D8D82F90-CA1E-46DE-946D-3AE7D641718A}" type="parTrans" cxnId="{B9D10FF3-BF10-454B-9BA9-5C5F4D6C9FE2}">
      <dgm:prSet/>
      <dgm:spPr/>
      <dgm:t>
        <a:bodyPr/>
        <a:lstStyle/>
        <a:p>
          <a:endParaRPr lang="fr-BE"/>
        </a:p>
      </dgm:t>
    </dgm:pt>
    <dgm:pt modelId="{56AB247E-F03D-4CD2-BF55-85E352B90582}" type="sibTrans" cxnId="{B9D10FF3-BF10-454B-9BA9-5C5F4D6C9FE2}">
      <dgm:prSet/>
      <dgm:spPr/>
      <dgm:t>
        <a:bodyPr/>
        <a:lstStyle/>
        <a:p>
          <a:endParaRPr lang="fr-BE"/>
        </a:p>
      </dgm:t>
    </dgm:pt>
    <dgm:pt modelId="{6E004E50-596D-4C81-819A-EFF780DFFCB3}">
      <dgm:prSet phldrT="[Texte]"/>
      <dgm:spPr/>
      <dgm:t>
        <a:bodyPr/>
        <a:lstStyle/>
        <a:p>
          <a:r>
            <a:rPr lang="fr-BE" b="1" dirty="0" smtClean="0"/>
            <a:t>Action Centralisée</a:t>
          </a:r>
        </a:p>
        <a:p>
          <a:r>
            <a:rPr lang="fr-BE" dirty="0" smtClean="0"/>
            <a:t>Partenariats entre le monde du travail et des établissements d’enseignement supérieur ou des établissements de formation professionnelle</a:t>
          </a:r>
          <a:endParaRPr lang="fr-BE" dirty="0"/>
        </a:p>
      </dgm:t>
    </dgm:pt>
    <dgm:pt modelId="{5E7CAD09-3B92-4192-87D7-5A9232B3E0BC}" type="parTrans" cxnId="{B51E35B6-6CE3-48C6-ACAE-240225019A08}">
      <dgm:prSet/>
      <dgm:spPr/>
      <dgm:t>
        <a:bodyPr/>
        <a:lstStyle/>
        <a:p>
          <a:endParaRPr lang="fr-BE"/>
        </a:p>
      </dgm:t>
    </dgm:pt>
    <dgm:pt modelId="{DA185B8B-5F97-4C66-AC9A-F65020EA128B}" type="sibTrans" cxnId="{B51E35B6-6CE3-48C6-ACAE-240225019A08}">
      <dgm:prSet/>
      <dgm:spPr/>
      <dgm:t>
        <a:bodyPr/>
        <a:lstStyle/>
        <a:p>
          <a:endParaRPr lang="fr-BE"/>
        </a:p>
      </dgm:t>
    </dgm:pt>
    <dgm:pt modelId="{E79A681C-5812-4C2F-9121-9D0D70C500EF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BE" b="1" dirty="0" smtClean="0">
              <a:solidFill>
                <a:schemeClr val="tx1"/>
              </a:solidFill>
            </a:rPr>
            <a:t>Alliances de la connaissance</a:t>
          </a:r>
        </a:p>
      </dgm:t>
    </dgm:pt>
    <dgm:pt modelId="{C049AEC9-E5C3-42C2-9CB1-703744726FC8}" type="parTrans" cxnId="{F5B49972-3B78-4348-BC47-EEBE0A3DCE5D}">
      <dgm:prSet/>
      <dgm:spPr/>
      <dgm:t>
        <a:bodyPr/>
        <a:lstStyle/>
        <a:p>
          <a:endParaRPr lang="fr-BE"/>
        </a:p>
      </dgm:t>
    </dgm:pt>
    <dgm:pt modelId="{D22FBA58-CD39-4839-90CB-94967324FBBD}" type="sibTrans" cxnId="{F5B49972-3B78-4348-BC47-EEBE0A3DCE5D}">
      <dgm:prSet/>
      <dgm:spPr/>
      <dgm:t>
        <a:bodyPr/>
        <a:lstStyle/>
        <a:p>
          <a:endParaRPr lang="fr-BE"/>
        </a:p>
      </dgm:t>
    </dgm:pt>
    <dgm:pt modelId="{4527B2C5-EA67-4E41-85B3-85D90EC21D27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BE" b="1" dirty="0" smtClean="0">
              <a:solidFill>
                <a:schemeClr val="tx1"/>
              </a:solidFill>
            </a:rPr>
            <a:t>Alliances sectorielles</a:t>
          </a:r>
        </a:p>
      </dgm:t>
    </dgm:pt>
    <dgm:pt modelId="{74C21E1E-F610-4D9F-9953-737CC502F8F1}" type="parTrans" cxnId="{0501EF42-00AF-4300-BBA6-333B47B20EE6}">
      <dgm:prSet/>
      <dgm:spPr/>
      <dgm:t>
        <a:bodyPr/>
        <a:lstStyle/>
        <a:p>
          <a:endParaRPr lang="fr-BE"/>
        </a:p>
      </dgm:t>
    </dgm:pt>
    <dgm:pt modelId="{C898E402-BE88-430D-B0D8-5F3A8CC8E7DF}" type="sibTrans" cxnId="{0501EF42-00AF-4300-BBA6-333B47B20EE6}">
      <dgm:prSet/>
      <dgm:spPr/>
      <dgm:t>
        <a:bodyPr/>
        <a:lstStyle/>
        <a:p>
          <a:endParaRPr lang="fr-BE"/>
        </a:p>
      </dgm:t>
    </dgm:pt>
    <dgm:pt modelId="{F5F88F02-97FC-4B88-A9DE-E91ACDFF11F5}">
      <dgm:prSet phldrT="[Texte]"/>
      <dgm:spPr/>
      <dgm:t>
        <a:bodyPr/>
        <a:lstStyle/>
        <a:p>
          <a:r>
            <a:rPr lang="fr-BE" b="1" dirty="0" smtClean="0"/>
            <a:t>Action Décentralisée</a:t>
          </a:r>
        </a:p>
        <a:p>
          <a:r>
            <a:rPr lang="fr-BE" dirty="0" smtClean="0"/>
            <a:t>Partenariats stratégiques</a:t>
          </a:r>
          <a:endParaRPr lang="fr-BE" dirty="0"/>
        </a:p>
      </dgm:t>
    </dgm:pt>
    <dgm:pt modelId="{5E7FB411-F500-422A-B15A-11193C5F192E}" type="parTrans" cxnId="{290A970D-719D-45FD-B1D6-4EFA21D00CC4}">
      <dgm:prSet/>
      <dgm:spPr/>
      <dgm:t>
        <a:bodyPr/>
        <a:lstStyle/>
        <a:p>
          <a:endParaRPr lang="fr-BE"/>
        </a:p>
      </dgm:t>
    </dgm:pt>
    <dgm:pt modelId="{7D7AB04C-4CDD-491C-9037-6AB3D0D4D716}" type="sibTrans" cxnId="{290A970D-719D-45FD-B1D6-4EFA21D00CC4}">
      <dgm:prSet/>
      <dgm:spPr/>
      <dgm:t>
        <a:bodyPr/>
        <a:lstStyle/>
        <a:p>
          <a:endParaRPr lang="fr-BE"/>
        </a:p>
      </dgm:t>
    </dgm:pt>
    <dgm:pt modelId="{317422D1-6B60-4A95-8972-3FB256D9A81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BE" b="1" dirty="0" smtClean="0">
              <a:solidFill>
                <a:schemeClr val="tx1"/>
              </a:solidFill>
            </a:rPr>
            <a:t>Renforcement des capacités dans le domaine de l’enseignement supérieur</a:t>
          </a:r>
          <a:endParaRPr lang="fr-BE" b="1" dirty="0">
            <a:solidFill>
              <a:schemeClr val="tx1"/>
            </a:solidFill>
          </a:endParaRPr>
        </a:p>
      </dgm:t>
    </dgm:pt>
    <dgm:pt modelId="{44CF3579-24AA-4092-A107-C94A77EE7932}" type="parTrans" cxnId="{AF7813A6-9B08-4CDC-85CD-028EEF474B30}">
      <dgm:prSet/>
      <dgm:spPr/>
      <dgm:t>
        <a:bodyPr/>
        <a:lstStyle/>
        <a:p>
          <a:endParaRPr lang="fr-BE"/>
        </a:p>
      </dgm:t>
    </dgm:pt>
    <dgm:pt modelId="{7C36E281-EB59-4057-A241-7464D4261EDB}" type="sibTrans" cxnId="{AF7813A6-9B08-4CDC-85CD-028EEF474B30}">
      <dgm:prSet/>
      <dgm:spPr/>
      <dgm:t>
        <a:bodyPr/>
        <a:lstStyle/>
        <a:p>
          <a:endParaRPr lang="fr-BE"/>
        </a:p>
      </dgm:t>
    </dgm:pt>
    <dgm:pt modelId="{6DCC55F9-54EC-4420-9071-DC0F1FCBE2E2}" type="pres">
      <dgm:prSet presAssocID="{0A17581C-48E9-44F4-AA7F-DD6F486CF94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DAD88FE-3571-4BCA-888C-BB5F81B28598}" type="pres">
      <dgm:prSet presAssocID="{0A17581C-48E9-44F4-AA7F-DD6F486CF947}" presName="hierFlow" presStyleCnt="0"/>
      <dgm:spPr/>
    </dgm:pt>
    <dgm:pt modelId="{92707C4D-A6A4-483A-85E1-41E04843C0D9}" type="pres">
      <dgm:prSet presAssocID="{0A17581C-48E9-44F4-AA7F-DD6F486CF94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5C253EA-1358-4B47-BDE5-07BCEAFCEA00}" type="pres">
      <dgm:prSet presAssocID="{547BA2E5-54E5-4504-BF11-A42A63B11A12}" presName="Name17" presStyleCnt="0"/>
      <dgm:spPr/>
    </dgm:pt>
    <dgm:pt modelId="{8C06ECBE-588D-4FE6-AE39-9B0A651F565C}" type="pres">
      <dgm:prSet presAssocID="{547BA2E5-54E5-4504-BF11-A42A63B11A12}" presName="level1Shape" presStyleLbl="node0" presStyleIdx="0" presStyleCnt="1" custLinFactNeighborX="2968" custLinFactNeighborY="-7898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B8BAE9B-0842-4B05-9A50-45208CBE8313}" type="pres">
      <dgm:prSet presAssocID="{547BA2E5-54E5-4504-BF11-A42A63B11A12}" presName="hierChild2" presStyleCnt="0"/>
      <dgm:spPr/>
    </dgm:pt>
    <dgm:pt modelId="{B4EAB656-92A9-4422-A8B1-679E764D600F}" type="pres">
      <dgm:prSet presAssocID="{5E7CAD09-3B92-4192-87D7-5A9232B3E0BC}" presName="Name25" presStyleLbl="parChTrans1D2" presStyleIdx="0" presStyleCnt="2"/>
      <dgm:spPr/>
      <dgm:t>
        <a:bodyPr/>
        <a:lstStyle/>
        <a:p>
          <a:endParaRPr lang="fr-BE"/>
        </a:p>
      </dgm:t>
    </dgm:pt>
    <dgm:pt modelId="{1B91A528-26DE-4F62-AC2B-127373CA52D7}" type="pres">
      <dgm:prSet presAssocID="{5E7CAD09-3B92-4192-87D7-5A9232B3E0BC}" presName="connTx" presStyleLbl="parChTrans1D2" presStyleIdx="0" presStyleCnt="2"/>
      <dgm:spPr/>
      <dgm:t>
        <a:bodyPr/>
        <a:lstStyle/>
        <a:p>
          <a:endParaRPr lang="fr-BE"/>
        </a:p>
      </dgm:t>
    </dgm:pt>
    <dgm:pt modelId="{59D65560-65DC-479A-9DC6-132F32BC559B}" type="pres">
      <dgm:prSet presAssocID="{6E004E50-596D-4C81-819A-EFF780DFFCB3}" presName="Name30" presStyleCnt="0"/>
      <dgm:spPr/>
    </dgm:pt>
    <dgm:pt modelId="{590A3DB5-0EF3-4C20-B763-5A62A8C87403}" type="pres">
      <dgm:prSet presAssocID="{6E004E50-596D-4C81-819A-EFF780DFFCB3}" presName="level2Shape" presStyleLbl="node2" presStyleIdx="0" presStyleCnt="2" custScaleX="92875" custScaleY="75679" custLinFactNeighborX="-22605" custLinFactNeighborY="64109"/>
      <dgm:spPr/>
      <dgm:t>
        <a:bodyPr/>
        <a:lstStyle/>
        <a:p>
          <a:endParaRPr lang="fr-BE"/>
        </a:p>
      </dgm:t>
    </dgm:pt>
    <dgm:pt modelId="{F6C377E2-BC5B-4DEB-AA0F-8D7B6449339D}" type="pres">
      <dgm:prSet presAssocID="{6E004E50-596D-4C81-819A-EFF780DFFCB3}" presName="hierChild3" presStyleCnt="0"/>
      <dgm:spPr/>
    </dgm:pt>
    <dgm:pt modelId="{9BD5F186-D513-4F12-BC6D-481222DBE802}" type="pres">
      <dgm:prSet presAssocID="{C049AEC9-E5C3-42C2-9CB1-703744726FC8}" presName="Name25" presStyleLbl="parChTrans1D3" presStyleIdx="0" presStyleCnt="3"/>
      <dgm:spPr/>
      <dgm:t>
        <a:bodyPr/>
        <a:lstStyle/>
        <a:p>
          <a:endParaRPr lang="fr-BE"/>
        </a:p>
      </dgm:t>
    </dgm:pt>
    <dgm:pt modelId="{ABEB4209-9537-41CD-A940-4EC734635667}" type="pres">
      <dgm:prSet presAssocID="{C049AEC9-E5C3-42C2-9CB1-703744726FC8}" presName="connTx" presStyleLbl="parChTrans1D3" presStyleIdx="0" presStyleCnt="3"/>
      <dgm:spPr/>
      <dgm:t>
        <a:bodyPr/>
        <a:lstStyle/>
        <a:p>
          <a:endParaRPr lang="fr-BE"/>
        </a:p>
      </dgm:t>
    </dgm:pt>
    <dgm:pt modelId="{3F482588-277E-4E59-A98E-5A1539D7AC46}" type="pres">
      <dgm:prSet presAssocID="{E79A681C-5812-4C2F-9121-9D0D70C500EF}" presName="Name30" presStyleCnt="0"/>
      <dgm:spPr/>
    </dgm:pt>
    <dgm:pt modelId="{5C4BCEB0-1D7D-4095-8D12-DEFDEE89CBC5}" type="pres">
      <dgm:prSet presAssocID="{E79A681C-5812-4C2F-9121-9D0D70C500EF}" presName="level2Shape" presStyleLbl="node3" presStyleIdx="0" presStyleCnt="3" custScaleX="134842" custScaleY="54356" custLinFactY="3102" custLinFactNeighborX="-22051" custLinFactNeighborY="100000"/>
      <dgm:spPr/>
      <dgm:t>
        <a:bodyPr/>
        <a:lstStyle/>
        <a:p>
          <a:endParaRPr lang="fr-BE"/>
        </a:p>
      </dgm:t>
    </dgm:pt>
    <dgm:pt modelId="{B022E551-BC99-4ADC-B7A6-BA2C999F059B}" type="pres">
      <dgm:prSet presAssocID="{E79A681C-5812-4C2F-9121-9D0D70C500EF}" presName="hierChild3" presStyleCnt="0"/>
      <dgm:spPr/>
    </dgm:pt>
    <dgm:pt modelId="{6B15644D-9664-45BE-BC6C-9393E4A5C562}" type="pres">
      <dgm:prSet presAssocID="{44CF3579-24AA-4092-A107-C94A77EE7932}" presName="Name25" presStyleLbl="parChTrans1D3" presStyleIdx="1" presStyleCnt="3"/>
      <dgm:spPr/>
      <dgm:t>
        <a:bodyPr/>
        <a:lstStyle/>
        <a:p>
          <a:endParaRPr lang="fr-BE"/>
        </a:p>
      </dgm:t>
    </dgm:pt>
    <dgm:pt modelId="{C882010E-40AD-4F52-82CC-EFB78F584914}" type="pres">
      <dgm:prSet presAssocID="{44CF3579-24AA-4092-A107-C94A77EE7932}" presName="connTx" presStyleLbl="parChTrans1D3" presStyleIdx="1" presStyleCnt="3"/>
      <dgm:spPr/>
      <dgm:t>
        <a:bodyPr/>
        <a:lstStyle/>
        <a:p>
          <a:endParaRPr lang="fr-BE"/>
        </a:p>
      </dgm:t>
    </dgm:pt>
    <dgm:pt modelId="{71C167BC-65A2-433D-9B5E-B88047A4454E}" type="pres">
      <dgm:prSet presAssocID="{317422D1-6B60-4A95-8972-3FB256D9A81B}" presName="Name30" presStyleCnt="0"/>
      <dgm:spPr/>
    </dgm:pt>
    <dgm:pt modelId="{0ABA248C-BBCA-4190-8DCC-46D110C5A9A3}" type="pres">
      <dgm:prSet presAssocID="{317422D1-6B60-4A95-8972-3FB256D9A81B}" presName="level2Shape" presStyleLbl="node3" presStyleIdx="1" presStyleCnt="3" custScaleX="134842" custScaleY="54777" custLinFactY="2421" custLinFactNeighborX="-20921" custLinFactNeighborY="100000"/>
      <dgm:spPr/>
      <dgm:t>
        <a:bodyPr/>
        <a:lstStyle/>
        <a:p>
          <a:endParaRPr lang="fr-BE"/>
        </a:p>
      </dgm:t>
    </dgm:pt>
    <dgm:pt modelId="{EC994787-4AC0-4062-972D-05610D64B086}" type="pres">
      <dgm:prSet presAssocID="{317422D1-6B60-4A95-8972-3FB256D9A81B}" presName="hierChild3" presStyleCnt="0"/>
      <dgm:spPr/>
    </dgm:pt>
    <dgm:pt modelId="{2F6CDF76-0FAA-426D-B125-E62BE3212A3E}" type="pres">
      <dgm:prSet presAssocID="{74C21E1E-F610-4D9F-9953-737CC502F8F1}" presName="Name25" presStyleLbl="parChTrans1D3" presStyleIdx="2" presStyleCnt="3"/>
      <dgm:spPr/>
      <dgm:t>
        <a:bodyPr/>
        <a:lstStyle/>
        <a:p>
          <a:endParaRPr lang="fr-BE"/>
        </a:p>
      </dgm:t>
    </dgm:pt>
    <dgm:pt modelId="{191BF0D9-6719-47C8-8B3F-3B7732C95784}" type="pres">
      <dgm:prSet presAssocID="{74C21E1E-F610-4D9F-9953-737CC502F8F1}" presName="connTx" presStyleLbl="parChTrans1D3" presStyleIdx="2" presStyleCnt="3"/>
      <dgm:spPr/>
      <dgm:t>
        <a:bodyPr/>
        <a:lstStyle/>
        <a:p>
          <a:endParaRPr lang="fr-BE"/>
        </a:p>
      </dgm:t>
    </dgm:pt>
    <dgm:pt modelId="{B97938F8-C817-46CB-ACB7-6F4F86596D0A}" type="pres">
      <dgm:prSet presAssocID="{4527B2C5-EA67-4E41-85B3-85D90EC21D27}" presName="Name30" presStyleCnt="0"/>
      <dgm:spPr/>
    </dgm:pt>
    <dgm:pt modelId="{A737D47C-2866-4031-AA9F-7EF429BD7151}" type="pres">
      <dgm:prSet presAssocID="{4527B2C5-EA67-4E41-85B3-85D90EC21D27}" presName="level2Shape" presStyleLbl="node3" presStyleIdx="2" presStyleCnt="3" custScaleX="135890" custScaleY="54676" custLinFactY="-7908" custLinFactNeighborX="-22698" custLinFactNeighborY="-100000"/>
      <dgm:spPr/>
      <dgm:t>
        <a:bodyPr/>
        <a:lstStyle/>
        <a:p>
          <a:endParaRPr lang="fr-BE"/>
        </a:p>
      </dgm:t>
    </dgm:pt>
    <dgm:pt modelId="{F11A4C77-9EEC-441A-97EB-2336AB337615}" type="pres">
      <dgm:prSet presAssocID="{4527B2C5-EA67-4E41-85B3-85D90EC21D27}" presName="hierChild3" presStyleCnt="0"/>
      <dgm:spPr/>
    </dgm:pt>
    <dgm:pt modelId="{5C0E767F-DFFE-4E68-A1D4-72AD900B0990}" type="pres">
      <dgm:prSet presAssocID="{5E7FB411-F500-422A-B15A-11193C5F192E}" presName="Name25" presStyleLbl="parChTrans1D2" presStyleIdx="1" presStyleCnt="2"/>
      <dgm:spPr/>
      <dgm:t>
        <a:bodyPr/>
        <a:lstStyle/>
        <a:p>
          <a:endParaRPr lang="fr-BE"/>
        </a:p>
      </dgm:t>
    </dgm:pt>
    <dgm:pt modelId="{D2A5F971-EB15-4800-A7D6-E202FD166989}" type="pres">
      <dgm:prSet presAssocID="{5E7FB411-F500-422A-B15A-11193C5F192E}" presName="connTx" presStyleLbl="parChTrans1D2" presStyleIdx="1" presStyleCnt="2"/>
      <dgm:spPr/>
      <dgm:t>
        <a:bodyPr/>
        <a:lstStyle/>
        <a:p>
          <a:endParaRPr lang="fr-BE"/>
        </a:p>
      </dgm:t>
    </dgm:pt>
    <dgm:pt modelId="{8D2EFBC6-AC96-4CC2-8A51-247E2F97BAE6}" type="pres">
      <dgm:prSet presAssocID="{F5F88F02-97FC-4B88-A9DE-E91ACDFF11F5}" presName="Name30" presStyleCnt="0"/>
      <dgm:spPr/>
    </dgm:pt>
    <dgm:pt modelId="{1B587BBA-C667-4D97-90AE-273ABA57871C}" type="pres">
      <dgm:prSet presAssocID="{F5F88F02-97FC-4B88-A9DE-E91ACDFF11F5}" presName="level2Shape" presStyleLbl="node2" presStyleIdx="1" presStyleCnt="2" custScaleX="108446" custScaleY="76143" custLinFactY="-100000" custLinFactNeighborX="-17662" custLinFactNeighborY="-140893"/>
      <dgm:spPr/>
      <dgm:t>
        <a:bodyPr/>
        <a:lstStyle/>
        <a:p>
          <a:endParaRPr lang="fr-BE"/>
        </a:p>
      </dgm:t>
    </dgm:pt>
    <dgm:pt modelId="{7C3588A1-9662-477D-ADDF-EEB05E75E769}" type="pres">
      <dgm:prSet presAssocID="{F5F88F02-97FC-4B88-A9DE-E91ACDFF11F5}" presName="hierChild3" presStyleCnt="0"/>
      <dgm:spPr/>
    </dgm:pt>
    <dgm:pt modelId="{0873B53F-ECCC-4EFF-BD46-481DAF2D9F92}" type="pres">
      <dgm:prSet presAssocID="{0A17581C-48E9-44F4-AA7F-DD6F486CF947}" presName="bgShapesFlow" presStyleCnt="0"/>
      <dgm:spPr/>
    </dgm:pt>
  </dgm:ptLst>
  <dgm:cxnLst>
    <dgm:cxn modelId="{5FD7534A-3641-4179-9056-FA0E30708E9E}" type="presOf" srcId="{0A17581C-48E9-44F4-AA7F-DD6F486CF947}" destId="{6DCC55F9-54EC-4420-9071-DC0F1FCBE2E2}" srcOrd="0" destOrd="0" presId="urn:microsoft.com/office/officeart/2005/8/layout/hierarchy5"/>
    <dgm:cxn modelId="{F5B49972-3B78-4348-BC47-EEBE0A3DCE5D}" srcId="{6E004E50-596D-4C81-819A-EFF780DFFCB3}" destId="{E79A681C-5812-4C2F-9121-9D0D70C500EF}" srcOrd="0" destOrd="0" parTransId="{C049AEC9-E5C3-42C2-9CB1-703744726FC8}" sibTransId="{D22FBA58-CD39-4839-90CB-94967324FBBD}"/>
    <dgm:cxn modelId="{BB46EB0B-7107-45AC-9F86-3E1D9C704F7E}" type="presOf" srcId="{5E7FB411-F500-422A-B15A-11193C5F192E}" destId="{D2A5F971-EB15-4800-A7D6-E202FD166989}" srcOrd="1" destOrd="0" presId="urn:microsoft.com/office/officeart/2005/8/layout/hierarchy5"/>
    <dgm:cxn modelId="{D1A335FB-C72B-4771-B35B-FEF69D058458}" type="presOf" srcId="{74C21E1E-F610-4D9F-9953-737CC502F8F1}" destId="{191BF0D9-6719-47C8-8B3F-3B7732C95784}" srcOrd="1" destOrd="0" presId="urn:microsoft.com/office/officeart/2005/8/layout/hierarchy5"/>
    <dgm:cxn modelId="{905E7EAB-0B6B-45E2-8D01-B2A7BE7FB0E3}" type="presOf" srcId="{C049AEC9-E5C3-42C2-9CB1-703744726FC8}" destId="{ABEB4209-9537-41CD-A940-4EC734635667}" srcOrd="1" destOrd="0" presId="urn:microsoft.com/office/officeart/2005/8/layout/hierarchy5"/>
    <dgm:cxn modelId="{6BB6814F-F659-4464-93BD-FB57034EB987}" type="presOf" srcId="{74C21E1E-F610-4D9F-9953-737CC502F8F1}" destId="{2F6CDF76-0FAA-426D-B125-E62BE3212A3E}" srcOrd="0" destOrd="0" presId="urn:microsoft.com/office/officeart/2005/8/layout/hierarchy5"/>
    <dgm:cxn modelId="{9E77BB8F-A12E-4DC3-B7BE-26EB9602FBE6}" type="presOf" srcId="{5E7CAD09-3B92-4192-87D7-5A9232B3E0BC}" destId="{1B91A528-26DE-4F62-AC2B-127373CA52D7}" srcOrd="1" destOrd="0" presId="urn:microsoft.com/office/officeart/2005/8/layout/hierarchy5"/>
    <dgm:cxn modelId="{7C25629A-80BE-4F82-9CAE-3A16A28F94C7}" type="presOf" srcId="{547BA2E5-54E5-4504-BF11-A42A63B11A12}" destId="{8C06ECBE-588D-4FE6-AE39-9B0A651F565C}" srcOrd="0" destOrd="0" presId="urn:microsoft.com/office/officeart/2005/8/layout/hierarchy5"/>
    <dgm:cxn modelId="{B9D10FF3-BF10-454B-9BA9-5C5F4D6C9FE2}" srcId="{0A17581C-48E9-44F4-AA7F-DD6F486CF947}" destId="{547BA2E5-54E5-4504-BF11-A42A63B11A12}" srcOrd="0" destOrd="0" parTransId="{D8D82F90-CA1E-46DE-946D-3AE7D641718A}" sibTransId="{56AB247E-F03D-4CD2-BF55-85E352B90582}"/>
    <dgm:cxn modelId="{9FD1E623-BBF6-438C-9EF0-7E6A632BED3E}" type="presOf" srcId="{5E7CAD09-3B92-4192-87D7-5A9232B3E0BC}" destId="{B4EAB656-92A9-4422-A8B1-679E764D600F}" srcOrd="0" destOrd="0" presId="urn:microsoft.com/office/officeart/2005/8/layout/hierarchy5"/>
    <dgm:cxn modelId="{0D2C2B8F-7A31-489F-9A5B-592409EC6C23}" type="presOf" srcId="{F5F88F02-97FC-4B88-A9DE-E91ACDFF11F5}" destId="{1B587BBA-C667-4D97-90AE-273ABA57871C}" srcOrd="0" destOrd="0" presId="urn:microsoft.com/office/officeart/2005/8/layout/hierarchy5"/>
    <dgm:cxn modelId="{290A970D-719D-45FD-B1D6-4EFA21D00CC4}" srcId="{547BA2E5-54E5-4504-BF11-A42A63B11A12}" destId="{F5F88F02-97FC-4B88-A9DE-E91ACDFF11F5}" srcOrd="1" destOrd="0" parTransId="{5E7FB411-F500-422A-B15A-11193C5F192E}" sibTransId="{7D7AB04C-4CDD-491C-9037-6AB3D0D4D716}"/>
    <dgm:cxn modelId="{9DF9D1E6-278C-45A8-A5D8-83323578C6B2}" type="presOf" srcId="{44CF3579-24AA-4092-A107-C94A77EE7932}" destId="{C882010E-40AD-4F52-82CC-EFB78F584914}" srcOrd="1" destOrd="0" presId="urn:microsoft.com/office/officeart/2005/8/layout/hierarchy5"/>
    <dgm:cxn modelId="{FF4CCAC5-FDBC-4A11-91B0-2D1C86C82150}" type="presOf" srcId="{44CF3579-24AA-4092-A107-C94A77EE7932}" destId="{6B15644D-9664-45BE-BC6C-9393E4A5C562}" srcOrd="0" destOrd="0" presId="urn:microsoft.com/office/officeart/2005/8/layout/hierarchy5"/>
    <dgm:cxn modelId="{8DECB1EB-86E0-46E8-8229-9963C6C13F30}" type="presOf" srcId="{4527B2C5-EA67-4E41-85B3-85D90EC21D27}" destId="{A737D47C-2866-4031-AA9F-7EF429BD7151}" srcOrd="0" destOrd="0" presId="urn:microsoft.com/office/officeart/2005/8/layout/hierarchy5"/>
    <dgm:cxn modelId="{D4285BC4-4390-43F8-AD5F-D65CDE2887D6}" type="presOf" srcId="{317422D1-6B60-4A95-8972-3FB256D9A81B}" destId="{0ABA248C-BBCA-4190-8DCC-46D110C5A9A3}" srcOrd="0" destOrd="0" presId="urn:microsoft.com/office/officeart/2005/8/layout/hierarchy5"/>
    <dgm:cxn modelId="{B51E35B6-6CE3-48C6-ACAE-240225019A08}" srcId="{547BA2E5-54E5-4504-BF11-A42A63B11A12}" destId="{6E004E50-596D-4C81-819A-EFF780DFFCB3}" srcOrd="0" destOrd="0" parTransId="{5E7CAD09-3B92-4192-87D7-5A9232B3E0BC}" sibTransId="{DA185B8B-5F97-4C66-AC9A-F65020EA128B}"/>
    <dgm:cxn modelId="{0501EF42-00AF-4300-BBA6-333B47B20EE6}" srcId="{6E004E50-596D-4C81-819A-EFF780DFFCB3}" destId="{4527B2C5-EA67-4E41-85B3-85D90EC21D27}" srcOrd="2" destOrd="0" parTransId="{74C21E1E-F610-4D9F-9953-737CC502F8F1}" sibTransId="{C898E402-BE88-430D-B0D8-5F3A8CC8E7DF}"/>
    <dgm:cxn modelId="{D51620F8-66E9-4466-86D6-4755C87BF29D}" type="presOf" srcId="{E79A681C-5812-4C2F-9121-9D0D70C500EF}" destId="{5C4BCEB0-1D7D-4095-8D12-DEFDEE89CBC5}" srcOrd="0" destOrd="0" presId="urn:microsoft.com/office/officeart/2005/8/layout/hierarchy5"/>
    <dgm:cxn modelId="{39C02151-244F-4437-8CD2-0A5C637A3CE7}" type="presOf" srcId="{C049AEC9-E5C3-42C2-9CB1-703744726FC8}" destId="{9BD5F186-D513-4F12-BC6D-481222DBE802}" srcOrd="0" destOrd="0" presId="urn:microsoft.com/office/officeart/2005/8/layout/hierarchy5"/>
    <dgm:cxn modelId="{34635197-B844-48E0-8F9C-D55D098CA3B5}" type="presOf" srcId="{5E7FB411-F500-422A-B15A-11193C5F192E}" destId="{5C0E767F-DFFE-4E68-A1D4-72AD900B0990}" srcOrd="0" destOrd="0" presId="urn:microsoft.com/office/officeart/2005/8/layout/hierarchy5"/>
    <dgm:cxn modelId="{AF7813A6-9B08-4CDC-85CD-028EEF474B30}" srcId="{6E004E50-596D-4C81-819A-EFF780DFFCB3}" destId="{317422D1-6B60-4A95-8972-3FB256D9A81B}" srcOrd="1" destOrd="0" parTransId="{44CF3579-24AA-4092-A107-C94A77EE7932}" sibTransId="{7C36E281-EB59-4057-A241-7464D4261EDB}"/>
    <dgm:cxn modelId="{8E67A1D9-1139-4522-89AE-402DE369F40E}" type="presOf" srcId="{6E004E50-596D-4C81-819A-EFF780DFFCB3}" destId="{590A3DB5-0EF3-4C20-B763-5A62A8C87403}" srcOrd="0" destOrd="0" presId="urn:microsoft.com/office/officeart/2005/8/layout/hierarchy5"/>
    <dgm:cxn modelId="{388ABDD5-4CF7-4899-9A07-2BB176F40DD0}" type="presParOf" srcId="{6DCC55F9-54EC-4420-9071-DC0F1FCBE2E2}" destId="{FDAD88FE-3571-4BCA-888C-BB5F81B28598}" srcOrd="0" destOrd="0" presId="urn:microsoft.com/office/officeart/2005/8/layout/hierarchy5"/>
    <dgm:cxn modelId="{7EE8CF70-FF0B-4A05-986A-7AAFE745BDE7}" type="presParOf" srcId="{FDAD88FE-3571-4BCA-888C-BB5F81B28598}" destId="{92707C4D-A6A4-483A-85E1-41E04843C0D9}" srcOrd="0" destOrd="0" presId="urn:microsoft.com/office/officeart/2005/8/layout/hierarchy5"/>
    <dgm:cxn modelId="{A48C01E9-EDB3-4C9B-BBDE-20EBF8A217D0}" type="presParOf" srcId="{92707C4D-A6A4-483A-85E1-41E04843C0D9}" destId="{C5C253EA-1358-4B47-BDE5-07BCEAFCEA00}" srcOrd="0" destOrd="0" presId="urn:microsoft.com/office/officeart/2005/8/layout/hierarchy5"/>
    <dgm:cxn modelId="{82B3A9AD-DE37-4C89-A9E9-569E63A2A261}" type="presParOf" srcId="{C5C253EA-1358-4B47-BDE5-07BCEAFCEA00}" destId="{8C06ECBE-588D-4FE6-AE39-9B0A651F565C}" srcOrd="0" destOrd="0" presId="urn:microsoft.com/office/officeart/2005/8/layout/hierarchy5"/>
    <dgm:cxn modelId="{A84BB50F-5CB5-4C45-A3F4-4197A76B6F1D}" type="presParOf" srcId="{C5C253EA-1358-4B47-BDE5-07BCEAFCEA00}" destId="{AB8BAE9B-0842-4B05-9A50-45208CBE8313}" srcOrd="1" destOrd="0" presId="urn:microsoft.com/office/officeart/2005/8/layout/hierarchy5"/>
    <dgm:cxn modelId="{DC25F3DF-536D-408C-AD85-B5951761C7EE}" type="presParOf" srcId="{AB8BAE9B-0842-4B05-9A50-45208CBE8313}" destId="{B4EAB656-92A9-4422-A8B1-679E764D600F}" srcOrd="0" destOrd="0" presId="urn:microsoft.com/office/officeart/2005/8/layout/hierarchy5"/>
    <dgm:cxn modelId="{2FFB4220-C109-43F0-90E7-1F15CA164703}" type="presParOf" srcId="{B4EAB656-92A9-4422-A8B1-679E764D600F}" destId="{1B91A528-26DE-4F62-AC2B-127373CA52D7}" srcOrd="0" destOrd="0" presId="urn:microsoft.com/office/officeart/2005/8/layout/hierarchy5"/>
    <dgm:cxn modelId="{2E566FC9-D402-405A-B273-01F61CF16325}" type="presParOf" srcId="{AB8BAE9B-0842-4B05-9A50-45208CBE8313}" destId="{59D65560-65DC-479A-9DC6-132F32BC559B}" srcOrd="1" destOrd="0" presId="urn:microsoft.com/office/officeart/2005/8/layout/hierarchy5"/>
    <dgm:cxn modelId="{C2ADC5A4-3C3E-4F17-B349-34F64454F4AB}" type="presParOf" srcId="{59D65560-65DC-479A-9DC6-132F32BC559B}" destId="{590A3DB5-0EF3-4C20-B763-5A62A8C87403}" srcOrd="0" destOrd="0" presId="urn:microsoft.com/office/officeart/2005/8/layout/hierarchy5"/>
    <dgm:cxn modelId="{BFCBAE13-BA05-4CCB-9805-89CCC4F075D3}" type="presParOf" srcId="{59D65560-65DC-479A-9DC6-132F32BC559B}" destId="{F6C377E2-BC5B-4DEB-AA0F-8D7B6449339D}" srcOrd="1" destOrd="0" presId="urn:microsoft.com/office/officeart/2005/8/layout/hierarchy5"/>
    <dgm:cxn modelId="{62D1CF8C-11D0-4864-95FD-E18A8148E674}" type="presParOf" srcId="{F6C377E2-BC5B-4DEB-AA0F-8D7B6449339D}" destId="{9BD5F186-D513-4F12-BC6D-481222DBE802}" srcOrd="0" destOrd="0" presId="urn:microsoft.com/office/officeart/2005/8/layout/hierarchy5"/>
    <dgm:cxn modelId="{57ED710E-42BB-4DBC-AB8C-4C5691220D23}" type="presParOf" srcId="{9BD5F186-D513-4F12-BC6D-481222DBE802}" destId="{ABEB4209-9537-41CD-A940-4EC734635667}" srcOrd="0" destOrd="0" presId="urn:microsoft.com/office/officeart/2005/8/layout/hierarchy5"/>
    <dgm:cxn modelId="{AEA7130D-FD6B-4D56-A345-C64BDC6C2698}" type="presParOf" srcId="{F6C377E2-BC5B-4DEB-AA0F-8D7B6449339D}" destId="{3F482588-277E-4E59-A98E-5A1539D7AC46}" srcOrd="1" destOrd="0" presId="urn:microsoft.com/office/officeart/2005/8/layout/hierarchy5"/>
    <dgm:cxn modelId="{5454D173-C21C-414B-A8CD-9D8D43F20188}" type="presParOf" srcId="{3F482588-277E-4E59-A98E-5A1539D7AC46}" destId="{5C4BCEB0-1D7D-4095-8D12-DEFDEE89CBC5}" srcOrd="0" destOrd="0" presId="urn:microsoft.com/office/officeart/2005/8/layout/hierarchy5"/>
    <dgm:cxn modelId="{A7B6443A-BE03-4F96-8212-C5E788C5711D}" type="presParOf" srcId="{3F482588-277E-4E59-A98E-5A1539D7AC46}" destId="{B022E551-BC99-4ADC-B7A6-BA2C999F059B}" srcOrd="1" destOrd="0" presId="urn:microsoft.com/office/officeart/2005/8/layout/hierarchy5"/>
    <dgm:cxn modelId="{F5DDC25F-8589-460C-BAC9-6FA35A803C7A}" type="presParOf" srcId="{F6C377E2-BC5B-4DEB-AA0F-8D7B6449339D}" destId="{6B15644D-9664-45BE-BC6C-9393E4A5C562}" srcOrd="2" destOrd="0" presId="urn:microsoft.com/office/officeart/2005/8/layout/hierarchy5"/>
    <dgm:cxn modelId="{B68A9557-8566-4322-90F7-510F327A60D1}" type="presParOf" srcId="{6B15644D-9664-45BE-BC6C-9393E4A5C562}" destId="{C882010E-40AD-4F52-82CC-EFB78F584914}" srcOrd="0" destOrd="0" presId="urn:microsoft.com/office/officeart/2005/8/layout/hierarchy5"/>
    <dgm:cxn modelId="{6C2DF673-79A4-46A4-918D-182E5CF2AFD2}" type="presParOf" srcId="{F6C377E2-BC5B-4DEB-AA0F-8D7B6449339D}" destId="{71C167BC-65A2-433D-9B5E-B88047A4454E}" srcOrd="3" destOrd="0" presId="urn:microsoft.com/office/officeart/2005/8/layout/hierarchy5"/>
    <dgm:cxn modelId="{D354C44B-6C7F-4F9A-A790-B400C0F99381}" type="presParOf" srcId="{71C167BC-65A2-433D-9B5E-B88047A4454E}" destId="{0ABA248C-BBCA-4190-8DCC-46D110C5A9A3}" srcOrd="0" destOrd="0" presId="urn:microsoft.com/office/officeart/2005/8/layout/hierarchy5"/>
    <dgm:cxn modelId="{743EDA65-70AA-41D0-88DA-01C4C638C33B}" type="presParOf" srcId="{71C167BC-65A2-433D-9B5E-B88047A4454E}" destId="{EC994787-4AC0-4062-972D-05610D64B086}" srcOrd="1" destOrd="0" presId="urn:microsoft.com/office/officeart/2005/8/layout/hierarchy5"/>
    <dgm:cxn modelId="{04788AB2-BCCE-4B91-A86D-E0C1BEEF2C5D}" type="presParOf" srcId="{F6C377E2-BC5B-4DEB-AA0F-8D7B6449339D}" destId="{2F6CDF76-0FAA-426D-B125-E62BE3212A3E}" srcOrd="4" destOrd="0" presId="urn:microsoft.com/office/officeart/2005/8/layout/hierarchy5"/>
    <dgm:cxn modelId="{14B5CAD6-C122-48A6-99BE-4751AEACED3C}" type="presParOf" srcId="{2F6CDF76-0FAA-426D-B125-E62BE3212A3E}" destId="{191BF0D9-6719-47C8-8B3F-3B7732C95784}" srcOrd="0" destOrd="0" presId="urn:microsoft.com/office/officeart/2005/8/layout/hierarchy5"/>
    <dgm:cxn modelId="{1866F040-24DF-4A24-8057-62D3D6E61862}" type="presParOf" srcId="{F6C377E2-BC5B-4DEB-AA0F-8D7B6449339D}" destId="{B97938F8-C817-46CB-ACB7-6F4F86596D0A}" srcOrd="5" destOrd="0" presId="urn:microsoft.com/office/officeart/2005/8/layout/hierarchy5"/>
    <dgm:cxn modelId="{4FF16555-486B-4A6A-A4BA-07985A6AA1F1}" type="presParOf" srcId="{B97938F8-C817-46CB-ACB7-6F4F86596D0A}" destId="{A737D47C-2866-4031-AA9F-7EF429BD7151}" srcOrd="0" destOrd="0" presId="urn:microsoft.com/office/officeart/2005/8/layout/hierarchy5"/>
    <dgm:cxn modelId="{3F53EB50-ACE0-4942-A592-6FC587A597F4}" type="presParOf" srcId="{B97938F8-C817-46CB-ACB7-6F4F86596D0A}" destId="{F11A4C77-9EEC-441A-97EB-2336AB337615}" srcOrd="1" destOrd="0" presId="urn:microsoft.com/office/officeart/2005/8/layout/hierarchy5"/>
    <dgm:cxn modelId="{B8548F09-4148-42DA-BE51-007087C798BE}" type="presParOf" srcId="{AB8BAE9B-0842-4B05-9A50-45208CBE8313}" destId="{5C0E767F-DFFE-4E68-A1D4-72AD900B0990}" srcOrd="2" destOrd="0" presId="urn:microsoft.com/office/officeart/2005/8/layout/hierarchy5"/>
    <dgm:cxn modelId="{22E511F9-9080-470F-B4A4-2E6992E50371}" type="presParOf" srcId="{5C0E767F-DFFE-4E68-A1D4-72AD900B0990}" destId="{D2A5F971-EB15-4800-A7D6-E202FD166989}" srcOrd="0" destOrd="0" presId="urn:microsoft.com/office/officeart/2005/8/layout/hierarchy5"/>
    <dgm:cxn modelId="{6C31BA0A-B181-475E-A8F4-F3B816F9F757}" type="presParOf" srcId="{AB8BAE9B-0842-4B05-9A50-45208CBE8313}" destId="{8D2EFBC6-AC96-4CC2-8A51-247E2F97BAE6}" srcOrd="3" destOrd="0" presId="urn:microsoft.com/office/officeart/2005/8/layout/hierarchy5"/>
    <dgm:cxn modelId="{471CA00A-FCAA-45D3-A743-627167F4326D}" type="presParOf" srcId="{8D2EFBC6-AC96-4CC2-8A51-247E2F97BAE6}" destId="{1B587BBA-C667-4D97-90AE-273ABA57871C}" srcOrd="0" destOrd="0" presId="urn:microsoft.com/office/officeart/2005/8/layout/hierarchy5"/>
    <dgm:cxn modelId="{B4BB67FD-06B9-4AA2-A22A-FB151EDEAE96}" type="presParOf" srcId="{8D2EFBC6-AC96-4CC2-8A51-247E2F97BAE6}" destId="{7C3588A1-9662-477D-ADDF-EEB05E75E769}" srcOrd="1" destOrd="0" presId="urn:microsoft.com/office/officeart/2005/8/layout/hierarchy5"/>
    <dgm:cxn modelId="{C7572D75-AA79-4D67-8F45-9BB3EADC53DE}" type="presParOf" srcId="{6DCC55F9-54EC-4420-9071-DC0F1FCBE2E2}" destId="{0873B53F-ECCC-4EFF-BD46-481DAF2D9F9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803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6" y="9428803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8B4864-4DD4-464E-B098-AD7782AC1B0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586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5" y="4777026"/>
            <a:ext cx="5437188" cy="3908187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803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56" y="9428803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36B40C-023A-401C-891F-8A59F28F849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9" name="Espace réservé de l'en-tête 8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"/>
          </p:nvPr>
        </p:nvSpPr>
        <p:spPr>
          <a:xfrm>
            <a:off x="3849956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157EF1B4-02CC-410A-8A68-59B3A2812B4D}" type="datetimeFigureOut">
              <a:rPr lang="fr-BE" smtClean="0"/>
              <a:t>18-01-2017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5440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31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3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78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2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43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13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44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SzPts val="900"/>
              <a:buFont typeface="Wingdings"/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3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70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8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41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8887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6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5210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7340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7928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7928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09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49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50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51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52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53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3931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55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56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57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58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59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0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462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>
                <a:solidFill>
                  <a:prstClr val="black"/>
                </a:solidFill>
              </a:rPr>
              <a:pPr/>
              <a:t>64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>
                <a:solidFill>
                  <a:prstClr val="black"/>
                </a:solidFill>
              </a:rPr>
              <a:pPr/>
              <a:t>65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>
                <a:solidFill>
                  <a:prstClr val="black"/>
                </a:solidFill>
              </a:rPr>
              <a:pPr/>
              <a:t>66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53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>
                <a:solidFill>
                  <a:prstClr val="black"/>
                </a:solidFill>
              </a:rPr>
              <a:pPr/>
              <a:t>68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883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0183-1D22-4195-9154-695DE4A61CED}" type="slidenum">
              <a:rPr lang="fr-BE" smtClean="0"/>
              <a:t>71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197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Cours: que</a:t>
            </a:r>
            <a:r>
              <a:rPr lang="fr-BE" baseline="0" dirty="0" smtClean="0"/>
              <a:t> pour scolaire et adultes.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8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Fédération Wallonie-Bruxelles : </a:t>
            </a:r>
          </a:p>
          <a:p>
            <a:r>
              <a:rPr lang="fr-B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ou association de PO; l’AGERS; structures de formation continue des enseignants; organisme de jeunesse FWB; sections pédagogiques des universités et des hautes écoles; toute organisation supervisant, coordonnant, et/ou fournissant un soutien administratif direct aux écoles ou toute organisation impliquée de manière significative dans l’enseignement scolaire au niveau local ou régional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88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 renforcement des capacités dans le domaine de l’enseignement supérieur: soutien à la coopération avec les pays partenaires.</a:t>
            </a:r>
          </a:p>
          <a:p>
            <a:pPr lvl="0"/>
            <a:r>
              <a:rPr lang="fr-BE" dirty="0" smtClean="0"/>
              <a:t>2.</a:t>
            </a:r>
            <a:r>
              <a:rPr lang="fr-BE" baseline="0" dirty="0" smtClean="0"/>
              <a:t> </a:t>
            </a:r>
            <a:r>
              <a:rPr lang="fr-BE" b="1" dirty="0" smtClean="0">
                <a:solidFill>
                  <a:schemeClr val="tx1"/>
                </a:solidFill>
              </a:rPr>
              <a:t>Alliances de la connaissance</a:t>
            </a:r>
          </a:p>
          <a:p>
            <a:pPr lvl="0"/>
            <a:r>
              <a:rPr lang="fr-BE" dirty="0" smtClean="0">
                <a:solidFill>
                  <a:srgbClr val="FFFFFF"/>
                </a:solidFill>
              </a:rPr>
              <a:t>Alliances entre le monde de l’enseignement supérieur et le monde de l’entreprise.</a:t>
            </a:r>
          </a:p>
          <a:p>
            <a:pPr lvl="0"/>
            <a:r>
              <a:rPr lang="fr-BE" dirty="0" smtClean="0">
                <a:solidFill>
                  <a:srgbClr val="FFFFFF"/>
                </a:solidFill>
              </a:rPr>
              <a:t>Visent à promouvoir la créativité, l’innovation, l’éducation fondée sur l’expérience, de nouvelles méthodes pédagogiques et l’esprit d’entreprise</a:t>
            </a:r>
          </a:p>
          <a:p>
            <a:pPr lvl="0"/>
            <a:r>
              <a:rPr lang="fr-BE" dirty="0" smtClean="0"/>
              <a:t>3. </a:t>
            </a:r>
            <a:r>
              <a:rPr lang="fr-BE" b="1" dirty="0" smtClean="0">
                <a:solidFill>
                  <a:schemeClr val="tx1"/>
                </a:solidFill>
              </a:rPr>
              <a:t>Alliances sectorielles</a:t>
            </a:r>
          </a:p>
          <a:p>
            <a:pPr lvl="0"/>
            <a:r>
              <a:rPr lang="fr-BE" dirty="0" smtClean="0">
                <a:solidFill>
                  <a:srgbClr val="FFFFFF"/>
                </a:solidFill>
              </a:rPr>
              <a:t>Visent à créer de nouveaux cursus spécifiques aux secteurs ou intersectoriels, à développer des méthodes innovantes d’enseignement, etc.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77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3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B40C-023A-401C-891F-8A59F28F849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7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7.png"/><Relationship Id="rId5" Type="http://schemas.openxmlformats.org/officeDocument/2006/relationships/image" Target="../media/image8.jpeg"/><Relationship Id="rId10" Type="http://schemas.openxmlformats.org/officeDocument/2006/relationships/image" Target="../media/image6.jpeg"/><Relationship Id="rId4" Type="http://schemas.openxmlformats.org/officeDocument/2006/relationships/image" Target="../media/image4.jpeg"/><Relationship Id="rId9" Type="http://schemas.openxmlformats.org/officeDocument/2006/relationships/image" Target="../media/image12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gif"/><Relationship Id="rId11" Type="http://schemas.openxmlformats.org/officeDocument/2006/relationships/image" Target="../media/image7.pn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gif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Hi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778" y="116647"/>
            <a:ext cx="12083271" cy="395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9"/>
          <p:cNvSpPr/>
          <p:nvPr/>
        </p:nvSpPr>
        <p:spPr bwMode="ltGray">
          <a:xfrm>
            <a:off x="1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Imag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083925" y="6337300"/>
            <a:ext cx="371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13"/>
          <p:cNvSpPr txBox="1"/>
          <p:nvPr userDrawn="1"/>
        </p:nvSpPr>
        <p:spPr>
          <a:xfrm>
            <a:off x="382589" y="115890"/>
            <a:ext cx="18780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>
                <a:solidFill>
                  <a:schemeClr val="bg1"/>
                </a:solidFill>
                <a:latin typeface="+mn-lt"/>
              </a:rPr>
              <a:t>Erasmus+</a:t>
            </a:r>
          </a:p>
        </p:txBody>
      </p:sp>
      <p:pic>
        <p:nvPicPr>
          <p:cNvPr id="8" name="Picture 2" descr="D:\Mes documents\LOGOS\Erasmusplus\EU flag-Erasmus+_vect_POS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696450" y="6397627"/>
            <a:ext cx="1214439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408112" y="-1706563"/>
            <a:ext cx="13974763" cy="1118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Imag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083925" y="6337300"/>
            <a:ext cx="371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8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778" y="116647"/>
            <a:ext cx="12083271" cy="395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ZoneTexte 9"/>
          <p:cNvSpPr txBox="1"/>
          <p:nvPr userDrawn="1"/>
        </p:nvSpPr>
        <p:spPr>
          <a:xfrm>
            <a:off x="382589" y="115890"/>
            <a:ext cx="18780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>
                <a:solidFill>
                  <a:schemeClr val="bg1"/>
                </a:solidFill>
                <a:latin typeface="+mn-lt"/>
              </a:rPr>
              <a:t>Erasmus+</a:t>
            </a:r>
          </a:p>
        </p:txBody>
      </p:sp>
      <p:pic>
        <p:nvPicPr>
          <p:cNvPr id="14" name="Picture 2" descr="D:\Mes documents\LOGOS\Erasmusplus\EU flag-Erasmus+_vect_POS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455150" y="6294438"/>
            <a:ext cx="1530351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D:\Mes documents\LOGOS\Erasmusplus\E+_trame_opac100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2388" y="542927"/>
            <a:ext cx="562292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/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Auto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8049" y="-111556"/>
            <a:ext cx="16012645" cy="86273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942" y="6337700"/>
            <a:ext cx="370775" cy="3935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" y="116647"/>
            <a:ext cx="12083271" cy="395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oneTexte 9"/>
          <p:cNvSpPr txBox="1"/>
          <p:nvPr userDrawn="1"/>
        </p:nvSpPr>
        <p:spPr>
          <a:xfrm>
            <a:off x="383060" y="116645"/>
            <a:ext cx="187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ECECEC"/>
                </a:solidFill>
                <a:latin typeface="Palatino Linotype"/>
              </a:rPr>
              <a:t>Erasmus+</a:t>
            </a:r>
            <a:endParaRPr lang="fr-BE" dirty="0">
              <a:solidFill>
                <a:srgbClr val="ECECEC"/>
              </a:solidFill>
              <a:latin typeface="Palatino Linotype"/>
            </a:endParaRPr>
          </a:p>
        </p:txBody>
      </p:sp>
      <p:pic>
        <p:nvPicPr>
          <p:cNvPr id="11" name="Picture 2" descr="D:\Mes documents\LOGOS\Erasmusplus\EU flag-Erasmus+_vect_POS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24" y="6294419"/>
            <a:ext cx="1529541" cy="4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Mes documents\LOGOS\Erasmusplus\E+_trame_opac1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1" y="4683108"/>
            <a:ext cx="5623241" cy="21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Hi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670" y="-1706435"/>
            <a:ext cx="13975492" cy="111874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942" y="6337700"/>
            <a:ext cx="370775" cy="3935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" y="116647"/>
            <a:ext cx="12083271" cy="395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oneTexte 9"/>
          <p:cNvSpPr txBox="1"/>
          <p:nvPr userDrawn="1"/>
        </p:nvSpPr>
        <p:spPr>
          <a:xfrm>
            <a:off x="383060" y="116645"/>
            <a:ext cx="187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ECECEC"/>
                </a:solidFill>
                <a:latin typeface="Palatino Linotype"/>
              </a:rPr>
              <a:t>Erasmus+</a:t>
            </a:r>
            <a:endParaRPr lang="fr-BE" dirty="0">
              <a:solidFill>
                <a:srgbClr val="ECECEC"/>
              </a:solidFill>
              <a:latin typeface="Palatino Linotype"/>
            </a:endParaRPr>
          </a:p>
        </p:txBody>
      </p:sp>
      <p:pic>
        <p:nvPicPr>
          <p:cNvPr id="11" name="Picture 2" descr="D:\Mes documents\LOGOS\Erasmusplus\EU flag-Erasmus+_vect_POS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24" y="6294419"/>
            <a:ext cx="1529541" cy="4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Mes documents\LOGOS\Erasmusplus\E+_trame_opac1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" y="542304"/>
            <a:ext cx="5623241" cy="21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2" y="457200"/>
            <a:ext cx="12188827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1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1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1"/>
            <a:ext cx="4846320" cy="4343401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401"/>
            <a:ext cx="4846320" cy="43434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2" y="457200"/>
            <a:ext cx="12188827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1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ltGray">
          <a:xfrm>
            <a:off x="1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1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401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2" y="457200"/>
            <a:ext cx="12188827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1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827" y="193273"/>
            <a:ext cx="7086600" cy="20214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2"/>
            <a:ext cx="3471335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8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2"/>
            <a:ext cx="3471335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8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2" y="457200"/>
            <a:ext cx="12188827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1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1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8"/>
            <a:ext cx="1828800" cy="5554133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9" y="846668"/>
            <a:ext cx="7863840" cy="5554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778" y="116647"/>
            <a:ext cx="12083271" cy="395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9"/>
          <p:cNvSpPr/>
          <p:nvPr/>
        </p:nvSpPr>
        <p:spPr bwMode="ltGray">
          <a:xfrm>
            <a:off x="1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Imag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083925" y="6337300"/>
            <a:ext cx="371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13"/>
          <p:cNvSpPr txBox="1"/>
          <p:nvPr userDrawn="1"/>
        </p:nvSpPr>
        <p:spPr>
          <a:xfrm>
            <a:off x="382589" y="115890"/>
            <a:ext cx="18780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>
                <a:solidFill>
                  <a:schemeClr val="bg1"/>
                </a:solidFill>
                <a:latin typeface="+mn-lt"/>
              </a:rPr>
              <a:t>Erasmus+</a:t>
            </a:r>
          </a:p>
        </p:txBody>
      </p:sp>
      <p:pic>
        <p:nvPicPr>
          <p:cNvPr id="7" name="Picture 2" descr="D:\Mes documents\LOGOS\Erasmusplus\EU flag-Erasmus+_vect_POS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696450" y="6397627"/>
            <a:ext cx="1214439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/>
          <p:nvPr/>
        </p:nvSpPr>
        <p:spPr bwMode="ltGray">
          <a:xfrm>
            <a:off x="-2" y="457200"/>
            <a:ext cx="12188827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6"/>
          <p:cNvSpPr/>
          <p:nvPr/>
        </p:nvSpPr>
        <p:spPr bwMode="ltGray">
          <a:xfrm>
            <a:off x="1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7"/>
          <p:cNvSpPr/>
          <p:nvPr/>
        </p:nvSpPr>
        <p:spPr bwMode="ltGray">
          <a:xfrm>
            <a:off x="1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1943B9-A4A5-4BB2-A4A4-A76082FBEF99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13" y="193677"/>
            <a:ext cx="7086600" cy="201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4220-6871-4331-B99B-B35B481B7D6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778" y="116647"/>
            <a:ext cx="12083271" cy="395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9"/>
          <p:cNvSpPr/>
          <p:nvPr/>
        </p:nvSpPr>
        <p:spPr bwMode="ltGray">
          <a:xfrm>
            <a:off x="1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Imag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083925" y="6337300"/>
            <a:ext cx="371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13"/>
          <p:cNvSpPr txBox="1"/>
          <p:nvPr userDrawn="1"/>
        </p:nvSpPr>
        <p:spPr>
          <a:xfrm>
            <a:off x="382589" y="115890"/>
            <a:ext cx="18780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>
                <a:solidFill>
                  <a:schemeClr val="bg1"/>
                </a:solidFill>
                <a:latin typeface="+mn-lt"/>
              </a:rPr>
              <a:t>Erasmus+</a:t>
            </a:r>
          </a:p>
        </p:txBody>
      </p:sp>
      <p:pic>
        <p:nvPicPr>
          <p:cNvPr id="8" name="Picture 2" descr="D:\Mes documents\LOGOS\Erasmusplus\EU flag-Erasmus+_vect_POS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696450" y="6397627"/>
            <a:ext cx="1214439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/>
          <p:nvPr/>
        </p:nvSpPr>
        <p:spPr bwMode="ltGray">
          <a:xfrm>
            <a:off x="-2" y="457200"/>
            <a:ext cx="12188827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7"/>
          <p:cNvSpPr/>
          <p:nvPr/>
        </p:nvSpPr>
        <p:spPr bwMode="ltGray">
          <a:xfrm>
            <a:off x="1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8"/>
          <p:cNvSpPr/>
          <p:nvPr/>
        </p:nvSpPr>
        <p:spPr bwMode="ltGray">
          <a:xfrm>
            <a:off x="1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6E8548-17B1-4454-9D95-02DA0F769D5F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F37E-28BD-4ECE-968A-FF57096C8DE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778" y="116647"/>
            <a:ext cx="12083271" cy="395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 bwMode="ltGray">
          <a:xfrm>
            <a:off x="1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Imag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083925" y="6337300"/>
            <a:ext cx="371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 userDrawn="1"/>
        </p:nvSpPr>
        <p:spPr>
          <a:xfrm>
            <a:off x="382589" y="115890"/>
            <a:ext cx="18780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>
                <a:solidFill>
                  <a:schemeClr val="bg1"/>
                </a:solidFill>
                <a:latin typeface="+mn-lt"/>
              </a:rPr>
              <a:t>Erasmus+</a:t>
            </a:r>
          </a:p>
        </p:txBody>
      </p:sp>
      <p:pic>
        <p:nvPicPr>
          <p:cNvPr id="8" name="Picture 2" descr="D:\Mes documents\LOGOS\Erasmusplus\EU flag-Erasmus+_vect_POS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696450" y="6397627"/>
            <a:ext cx="1214439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/>
          <p:nvPr/>
        </p:nvSpPr>
        <p:spPr bwMode="ltGray">
          <a:xfrm>
            <a:off x="-2" y="457200"/>
            <a:ext cx="12188827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/>
          <p:nvPr/>
        </p:nvSpPr>
        <p:spPr bwMode="ltGray">
          <a:xfrm>
            <a:off x="1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8"/>
          <p:cNvSpPr/>
          <p:nvPr/>
        </p:nvSpPr>
        <p:spPr bwMode="ltGray">
          <a:xfrm>
            <a:off x="1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094470"/>
            <a:ext cx="10058400" cy="4343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2778" y="116647"/>
            <a:ext cx="12083271" cy="395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 bwMode="ltGray">
          <a:xfrm>
            <a:off x="1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6337300"/>
            <a:ext cx="371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382589" y="115890"/>
            <a:ext cx="187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r-BE" smtClean="0">
                <a:solidFill>
                  <a:schemeClr val="bg1"/>
                </a:solidFill>
                <a:latin typeface="Verdana" pitchFamily="34" charset="0"/>
              </a:rPr>
              <a:t>Erasmus+</a:t>
            </a:r>
          </a:p>
        </p:txBody>
      </p:sp>
      <p:pic>
        <p:nvPicPr>
          <p:cNvPr id="8" name="Picture 2" descr="D:\Mes documents\LOGOS\Erasmusplus\EU flag-Erasmus+_vect_PO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6397627"/>
            <a:ext cx="1214439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/>
          <p:nvPr userDrawn="1"/>
        </p:nvSpPr>
        <p:spPr>
          <a:xfrm>
            <a:off x="2" y="0"/>
            <a:ext cx="6124575" cy="3409950"/>
          </a:xfrm>
          <a:prstGeom prst="rect">
            <a:avLst/>
          </a:prstGeom>
          <a:blipFill dpi="0" rotWithShape="1">
            <a:blip r:embed="rId5">
              <a:extLst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" name="Rectangle 5"/>
          <p:cNvSpPr/>
          <p:nvPr userDrawn="1"/>
        </p:nvSpPr>
        <p:spPr>
          <a:xfrm>
            <a:off x="6124575" y="0"/>
            <a:ext cx="6122988" cy="3405188"/>
          </a:xfrm>
          <a:prstGeom prst="rect">
            <a:avLst/>
          </a:prstGeom>
          <a:blipFill dpi="0" rotWithShape="1">
            <a:blip r:embed="rId6">
              <a:extLst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1" name="Rectangle 7"/>
          <p:cNvSpPr/>
          <p:nvPr userDrawn="1"/>
        </p:nvSpPr>
        <p:spPr>
          <a:xfrm>
            <a:off x="2" y="3405188"/>
            <a:ext cx="6124575" cy="3452812"/>
          </a:xfrm>
          <a:prstGeom prst="rect">
            <a:avLst/>
          </a:prstGeom>
          <a:blipFill dpi="0" rotWithShape="1">
            <a:blip r:embed="rId7" cstate="print">
              <a:extLst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2" name="Rectangle 8"/>
          <p:cNvSpPr/>
          <p:nvPr userDrawn="1"/>
        </p:nvSpPr>
        <p:spPr>
          <a:xfrm>
            <a:off x="6124575" y="3409950"/>
            <a:ext cx="6122988" cy="3448050"/>
          </a:xfrm>
          <a:prstGeom prst="rect">
            <a:avLst/>
          </a:prstGeom>
          <a:blipFill dpi="0" rotWithShape="1">
            <a:blip r:embed="rId8">
              <a:extLst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blipFill dpi="0" rotWithShape="1">
                <a:blip r:embed="rId9">
                  <a:extLst/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Rectangle 6"/>
          <p:cNvSpPr/>
          <p:nvPr/>
        </p:nvSpPr>
        <p:spPr bwMode="ltGray">
          <a:xfrm>
            <a:off x="2542563" y="1461781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6337300"/>
            <a:ext cx="371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2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2778" y="116647"/>
            <a:ext cx="12083271" cy="395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ZoneTexte 13"/>
          <p:cNvSpPr txBox="1">
            <a:spLocks noChangeArrowheads="1"/>
          </p:cNvSpPr>
          <p:nvPr userDrawn="1"/>
        </p:nvSpPr>
        <p:spPr bwMode="auto">
          <a:xfrm>
            <a:off x="382589" y="115890"/>
            <a:ext cx="187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r-BE" smtClean="0">
                <a:solidFill>
                  <a:schemeClr val="bg1"/>
                </a:solidFill>
                <a:latin typeface="Verdana" pitchFamily="34" charset="0"/>
              </a:rPr>
              <a:t>Erasmus+</a:t>
            </a:r>
          </a:p>
        </p:txBody>
      </p:sp>
      <p:pic>
        <p:nvPicPr>
          <p:cNvPr id="17" name="Picture 2" descr="D:\Mes documents\LOGOS\Erasmusplus\EU flag-Erasmus+_vect_POS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6294438"/>
            <a:ext cx="1530351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D:\Mes documents\LOGOS\Erasmusplus\E+_trame_opac100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4" y="0"/>
            <a:ext cx="377983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525" y="1392385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2123" y="2325847"/>
            <a:ext cx="6583680" cy="2560320"/>
          </a:xfrm>
        </p:spPr>
        <p:txBody>
          <a:bodyPr/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fr-FR" dirty="0" err="1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3067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2" y="457200"/>
            <a:ext cx="12188827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1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1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094470"/>
            <a:ext cx="10058400" cy="4343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715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525" y="1392385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2"/>
            <a:ext cx="6123963" cy="340973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BE">
              <a:solidFill>
                <a:srgbClr val="ECECE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123964" y="-1"/>
            <a:ext cx="6123963" cy="340593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BE">
              <a:solidFill>
                <a:srgbClr val="ECECEC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405930"/>
            <a:ext cx="6123963" cy="345207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BE">
              <a:solidFill>
                <a:srgbClr val="ECECE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123964" y="3409734"/>
            <a:ext cx="6123963" cy="344826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BE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2542563" y="1461781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32123" y="232584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fr-FR" dirty="0" err="1" smtClean="0"/>
              <a:t>ErasmusPlus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942" y="6337700"/>
            <a:ext cx="370775" cy="393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" y="116647"/>
            <a:ext cx="12083271" cy="395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383060" y="116645"/>
            <a:ext cx="187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ECECEC"/>
                </a:solidFill>
                <a:latin typeface="Palatino Linotype"/>
              </a:rPr>
              <a:t>Erasmus+</a:t>
            </a:r>
            <a:endParaRPr lang="fr-BE" dirty="0">
              <a:solidFill>
                <a:srgbClr val="ECECEC"/>
              </a:solidFill>
              <a:latin typeface="Palatino Linotype"/>
            </a:endParaRPr>
          </a:p>
        </p:txBody>
      </p:sp>
      <p:pic>
        <p:nvPicPr>
          <p:cNvPr id="15" name="Picture 2" descr="D:\Mes documents\LOGOS\Erasmusplus\EU flag-Erasmus+_vect_POS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24" y="6294419"/>
            <a:ext cx="1529541" cy="4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Mes documents\LOGOS\Erasmusplus\E+_trame_opac100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7" y="2"/>
            <a:ext cx="3779475" cy="14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0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7709"/>
            <a:ext cx="12542107" cy="695570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7" name="Rectangle 6"/>
          <p:cNvSpPr/>
          <p:nvPr/>
        </p:nvSpPr>
        <p:spPr bwMode="ltGray">
          <a:xfrm>
            <a:off x="5521877" y="752373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556" y="676707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5556" y="2699696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942" y="6337700"/>
            <a:ext cx="370775" cy="3935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" y="116647"/>
            <a:ext cx="12083271" cy="395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oneTexte 9"/>
          <p:cNvSpPr txBox="1"/>
          <p:nvPr userDrawn="1"/>
        </p:nvSpPr>
        <p:spPr>
          <a:xfrm>
            <a:off x="383060" y="116645"/>
            <a:ext cx="187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ECECEC"/>
                </a:solidFill>
                <a:latin typeface="Palatino Linotype"/>
              </a:rPr>
              <a:t>Erasmus+</a:t>
            </a:r>
            <a:endParaRPr lang="fr-BE" dirty="0">
              <a:solidFill>
                <a:srgbClr val="ECECEC"/>
              </a:solidFill>
              <a:latin typeface="Palatino Linotype"/>
            </a:endParaRPr>
          </a:p>
        </p:txBody>
      </p:sp>
      <p:pic>
        <p:nvPicPr>
          <p:cNvPr id="11" name="Picture 2" descr="D:\Mes documents\LOGOS\Erasmusplus\EU flag-Erasmus+_vect_POS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24" y="6294419"/>
            <a:ext cx="1529541" cy="4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Mes documents\LOGOS\Erasmusplus\E+_trame_opac1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" y="542304"/>
            <a:ext cx="5623241" cy="21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É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20" y="-89103"/>
            <a:ext cx="12572959" cy="7058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942" y="6337700"/>
            <a:ext cx="370775" cy="3935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" y="116647"/>
            <a:ext cx="12083271" cy="395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oneTexte 9"/>
          <p:cNvSpPr txBox="1"/>
          <p:nvPr userDrawn="1"/>
        </p:nvSpPr>
        <p:spPr>
          <a:xfrm>
            <a:off x="383060" y="116645"/>
            <a:ext cx="187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ECECEC"/>
                </a:solidFill>
                <a:latin typeface="Palatino Linotype"/>
              </a:rPr>
              <a:t>Erasmus+</a:t>
            </a:r>
            <a:endParaRPr lang="fr-BE" dirty="0">
              <a:solidFill>
                <a:srgbClr val="ECECEC"/>
              </a:solidFill>
              <a:latin typeface="Palatino Linotype"/>
            </a:endParaRPr>
          </a:p>
        </p:txBody>
      </p:sp>
      <p:pic>
        <p:nvPicPr>
          <p:cNvPr id="11" name="Picture 2" descr="D:\Mes documents\LOGOS\Erasmusplus\EU flag-Erasmus+_vect_POS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24" y="6294419"/>
            <a:ext cx="1529541" cy="4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Mes documents\LOGOS\Erasmusplus\E+_trame_opac1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81" y="4683108"/>
            <a:ext cx="5623241" cy="21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25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1977"/>
            <a:ext cx="10058400" cy="1096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057400"/>
            <a:ext cx="1005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863"/>
            <a:ext cx="1600200" cy="201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13A896-32B6-4B37-BDA9-AC76D759C086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863"/>
            <a:ext cx="914400" cy="201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0D373205-9298-403D-A397-5158377A69F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91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sm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" y="116647"/>
            <a:ext cx="12083271" cy="395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 bwMode="ltGray">
          <a:xfrm>
            <a:off x="1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CECEC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BD3024-A370-4736-A073-CFE51D74BDB4}" type="datetimeFigureOut">
              <a:rPr lang="en-US" smtClean="0">
                <a:solidFill>
                  <a:prstClr val="black"/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1/18/2017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3DCFCC-8C7B-4574-91B2-C3342261C6C2}" type="slidenum">
              <a:rPr lang="en-US" smtClean="0">
                <a:solidFill>
                  <a:prstClr val="black"/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942" y="6337700"/>
            <a:ext cx="370775" cy="393559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383060" y="116645"/>
            <a:ext cx="187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ECECEC"/>
                </a:solidFill>
                <a:latin typeface="Palatino Linotype"/>
              </a:rPr>
              <a:t>Erasmus+</a:t>
            </a:r>
            <a:endParaRPr lang="fr-BE" dirty="0">
              <a:solidFill>
                <a:srgbClr val="ECECEC"/>
              </a:solidFill>
              <a:latin typeface="Palatino Linotype"/>
            </a:endParaRPr>
          </a:p>
        </p:txBody>
      </p:sp>
      <p:pic>
        <p:nvPicPr>
          <p:cNvPr id="1026" name="Picture 2" descr="D:\Mes documents\LOGOS\Erasmusplus\EU flag-Erasmus+_vect_POS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729" y="6396994"/>
            <a:ext cx="1214291" cy="3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0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educationgateway.eu/" TargetMode="External"/><Relationship Id="rId2" Type="http://schemas.openxmlformats.org/officeDocument/2006/relationships/hyperlink" Target="https://www.etwinning.net/fr/pub/index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c.europa.eu/epale/f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partenariat@aef-europe.b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2751139" y="1944688"/>
            <a:ext cx="6962775" cy="3656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fr-BE" cap="none" dirty="0" smtClean="0">
                <a:solidFill>
                  <a:srgbClr val="002060"/>
                </a:solidFill>
              </a:rPr>
              <a:t>ERASMUS+</a:t>
            </a:r>
            <a:br>
              <a:rPr lang="fr-BE" cap="none" dirty="0" smtClean="0">
                <a:solidFill>
                  <a:srgbClr val="002060"/>
                </a:solidFill>
              </a:rPr>
            </a:br>
            <a:r>
              <a:rPr lang="fr-BE" cap="none" dirty="0" smtClean="0">
                <a:solidFill>
                  <a:srgbClr val="002060"/>
                </a:solidFill>
              </a:rPr>
              <a:t/>
            </a:r>
            <a:br>
              <a:rPr lang="fr-BE" cap="none" dirty="0" smtClean="0">
                <a:solidFill>
                  <a:srgbClr val="002060"/>
                </a:solidFill>
              </a:rPr>
            </a:br>
            <a:r>
              <a:rPr lang="fr-BE" sz="2400" cap="none" dirty="0" smtClean="0">
                <a:solidFill>
                  <a:srgbClr val="002060"/>
                </a:solidFill>
              </a:rPr>
              <a:t>Le programme européen pour </a:t>
            </a:r>
            <a:br>
              <a:rPr lang="fr-BE" sz="2400" cap="none" dirty="0" smtClean="0">
                <a:solidFill>
                  <a:srgbClr val="002060"/>
                </a:solidFill>
              </a:rPr>
            </a:br>
            <a:r>
              <a:rPr lang="fr-FR" sz="2400" cap="none" dirty="0" smtClean="0">
                <a:solidFill>
                  <a:srgbClr val="002060"/>
                </a:solidFill>
              </a:rPr>
              <a:t>l’éducation et la formation</a:t>
            </a:r>
            <a:br>
              <a:rPr lang="fr-FR" sz="2400" cap="none" dirty="0" smtClean="0">
                <a:solidFill>
                  <a:srgbClr val="002060"/>
                </a:solidFill>
              </a:rPr>
            </a:br>
            <a:r>
              <a:rPr lang="fr-FR" sz="2400" cap="none" dirty="0" smtClean="0">
                <a:solidFill>
                  <a:srgbClr val="002060"/>
                </a:solidFill>
              </a:rPr>
              <a:t/>
            </a:r>
            <a:br>
              <a:rPr lang="fr-FR" sz="2400" cap="none" dirty="0" smtClean="0">
                <a:solidFill>
                  <a:srgbClr val="002060"/>
                </a:solidFill>
              </a:rPr>
            </a:br>
            <a:r>
              <a:rPr lang="fr-FR" sz="2400" cap="none" dirty="0" smtClean="0">
                <a:solidFill>
                  <a:srgbClr val="002060"/>
                </a:solidFill>
              </a:rPr>
              <a:t/>
            </a:r>
            <a:br>
              <a:rPr lang="fr-FR" sz="2400" cap="none" dirty="0" smtClean="0">
                <a:solidFill>
                  <a:srgbClr val="002060"/>
                </a:solidFill>
              </a:rPr>
            </a:br>
            <a:r>
              <a:rPr lang="fr-FR" sz="2400" cap="none" dirty="0">
                <a:solidFill>
                  <a:srgbClr val="002060"/>
                </a:solidFill>
              </a:rPr>
              <a:t>P</a:t>
            </a:r>
            <a:r>
              <a:rPr lang="fr-FR" sz="2400" cap="none" dirty="0" smtClean="0">
                <a:solidFill>
                  <a:srgbClr val="002060"/>
                </a:solidFill>
              </a:rPr>
              <a:t>artenariats stratégiques</a:t>
            </a:r>
            <a:r>
              <a:rPr lang="fr-FR" sz="1800" i="1" cap="none" dirty="0" smtClean="0">
                <a:solidFill>
                  <a:srgbClr val="002060"/>
                </a:solidFill>
              </a:rPr>
              <a:t/>
            </a:r>
            <a:br>
              <a:rPr lang="fr-FR" sz="1800" i="1" cap="none" dirty="0" smtClean="0">
                <a:solidFill>
                  <a:srgbClr val="002060"/>
                </a:solidFill>
              </a:rPr>
            </a:br>
            <a:r>
              <a:rPr lang="fr-BE" cap="none" dirty="0" smtClean="0">
                <a:solidFill>
                  <a:srgbClr val="002060"/>
                </a:solidFill>
              </a:rPr>
              <a:t> </a:t>
            </a:r>
            <a:br>
              <a:rPr lang="fr-BE" cap="none" dirty="0" smtClean="0">
                <a:solidFill>
                  <a:srgbClr val="002060"/>
                </a:solidFill>
              </a:rPr>
            </a:br>
            <a:r>
              <a:rPr lang="fr-BE" sz="3200" cap="none" dirty="0" smtClean="0">
                <a:solidFill>
                  <a:srgbClr val="002060"/>
                </a:solidFill>
              </a:rPr>
              <a:t>APPEL 2017</a:t>
            </a:r>
            <a:endParaRPr lang="fr-BE" sz="3200" i="1" cap="none" dirty="0" smtClean="0">
              <a:solidFill>
                <a:srgbClr val="002060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1662115"/>
            <a:ext cx="14271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1080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sz="1600" dirty="0" smtClean="0">
              <a:solidFill>
                <a:srgbClr val="002060"/>
              </a:solidFill>
            </a:endParaRPr>
          </a:p>
          <a:p>
            <a:r>
              <a:rPr lang="fr-BE" dirty="0">
                <a:solidFill>
                  <a:srgbClr val="002060"/>
                </a:solidFill>
              </a:rPr>
              <a:t>e</a:t>
            </a:r>
            <a:r>
              <a:rPr lang="fr-BE" dirty="0" smtClean="0">
                <a:solidFill>
                  <a:srgbClr val="002060"/>
                </a:solidFill>
              </a:rPr>
              <a:t>-</a:t>
            </a:r>
            <a:r>
              <a:rPr lang="fr-BE" dirty="0" err="1" smtClean="0">
                <a:solidFill>
                  <a:srgbClr val="002060"/>
                </a:solidFill>
              </a:rPr>
              <a:t>Twinning</a:t>
            </a:r>
            <a:r>
              <a:rPr lang="fr-BE" dirty="0">
                <a:solidFill>
                  <a:srgbClr val="002060"/>
                </a:solidFill>
              </a:rPr>
              <a:t>: </a:t>
            </a:r>
            <a:r>
              <a:rPr lang="fr-BE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fr-BE" dirty="0" smtClean="0">
                <a:solidFill>
                  <a:srgbClr val="002060"/>
                </a:solidFill>
                <a:hlinkClick r:id="rId2"/>
              </a:rPr>
              <a:t>www.etwinning.net</a:t>
            </a:r>
            <a:endParaRPr lang="fr-BE" dirty="0" smtClean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r>
              <a:rPr lang="fr-BE" dirty="0" err="1">
                <a:solidFill>
                  <a:srgbClr val="002060"/>
                </a:solidFill>
              </a:rPr>
              <a:t>School</a:t>
            </a:r>
            <a:r>
              <a:rPr lang="fr-BE" dirty="0">
                <a:solidFill>
                  <a:srgbClr val="002060"/>
                </a:solidFill>
              </a:rPr>
              <a:t> Education Gateway: </a:t>
            </a:r>
            <a:r>
              <a:rPr lang="fr-BE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fr-BE" dirty="0" smtClean="0">
                <a:solidFill>
                  <a:srgbClr val="002060"/>
                </a:solidFill>
                <a:hlinkClick r:id="rId3"/>
              </a:rPr>
              <a:t>www.schooleducationgateway.eu/</a:t>
            </a:r>
            <a:endParaRPr lang="fr-BE" dirty="0" smtClean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r>
              <a:rPr lang="fr-BE" dirty="0">
                <a:solidFill>
                  <a:srgbClr val="002060"/>
                </a:solidFill>
              </a:rPr>
              <a:t>EPALE: </a:t>
            </a:r>
            <a:r>
              <a:rPr lang="fr-BE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fr-BE" dirty="0" smtClean="0">
                <a:solidFill>
                  <a:srgbClr val="002060"/>
                </a:solidFill>
                <a:hlinkClick r:id="rId4"/>
              </a:rPr>
              <a:t>ec.europa.eu/epale/fr</a:t>
            </a:r>
            <a:r>
              <a:rPr lang="fr-BE" dirty="0" smtClean="0">
                <a:solidFill>
                  <a:srgbClr val="002060"/>
                </a:solidFill>
              </a:rPr>
              <a:t> </a:t>
            </a:r>
            <a:endParaRPr lang="fr-BE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cap="none" dirty="0">
                <a:solidFill>
                  <a:srgbClr val="002060"/>
                </a:solidFill>
              </a:rPr>
              <a:t>Plateforme/Outils pour trouver des partenaires et de la documentation</a:t>
            </a:r>
          </a:p>
        </p:txBody>
      </p:sp>
    </p:spTree>
    <p:extLst>
      <p:ext uri="{BB962C8B-B14F-4D97-AF65-F5344CB8AC3E}">
        <p14:creationId xmlns:p14="http://schemas.microsoft.com/office/powerpoint/2010/main" val="4031484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88607" y="2131922"/>
            <a:ext cx="6583680" cy="2560320"/>
          </a:xfrm>
        </p:spPr>
        <p:txBody>
          <a:bodyPr>
            <a:noAutofit/>
          </a:bodyPr>
          <a:lstStyle/>
          <a:p>
            <a:r>
              <a:rPr lang="fr-BE" sz="5400" dirty="0" smtClean="0">
                <a:solidFill>
                  <a:srgbClr val="0070C0"/>
                </a:solidFill>
              </a:rPr>
              <a:t>Action-clé 2</a:t>
            </a:r>
            <a:br>
              <a:rPr lang="fr-BE" sz="5400" dirty="0" smtClean="0">
                <a:solidFill>
                  <a:srgbClr val="0070C0"/>
                </a:solidFill>
              </a:rPr>
            </a:br>
            <a:r>
              <a:rPr lang="fr-BE" sz="5400" dirty="0" smtClean="0">
                <a:solidFill>
                  <a:srgbClr val="0070C0"/>
                </a:solidFill>
              </a:rPr>
              <a:t/>
            </a:r>
            <a:br>
              <a:rPr lang="fr-BE" sz="5400" dirty="0" smtClean="0">
                <a:solidFill>
                  <a:srgbClr val="0070C0"/>
                </a:solidFill>
              </a:rPr>
            </a:br>
            <a:r>
              <a:rPr lang="fr-BE" sz="5400" dirty="0" smtClean="0">
                <a:solidFill>
                  <a:srgbClr val="0070C0"/>
                </a:solidFill>
              </a:rPr>
              <a:t>Partenariats Stratégiques</a:t>
            </a:r>
            <a:endParaRPr lang="fr-BE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53035" y="561977"/>
            <a:ext cx="10372165" cy="1096963"/>
          </a:xfrm>
        </p:spPr>
        <p:txBody>
          <a:bodyPr/>
          <a:lstStyle/>
          <a:p>
            <a:r>
              <a:rPr lang="fr-BE" cap="none" noProof="1">
                <a:solidFill>
                  <a:srgbClr val="002060"/>
                </a:solidFill>
              </a:rPr>
              <a:t>Partenariats stratégiques : De quoi s’agit-il?</a:t>
            </a:r>
            <a:endParaRPr lang="fr-BE" dirty="0"/>
          </a:p>
        </p:txBody>
      </p:sp>
      <p:sp>
        <p:nvSpPr>
          <p:cNvPr id="13" name="Ellipse 12"/>
          <p:cNvSpPr/>
          <p:nvPr/>
        </p:nvSpPr>
        <p:spPr>
          <a:xfrm>
            <a:off x="834127" y="2964236"/>
            <a:ext cx="5593567" cy="16464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 smtClean="0">
              <a:solidFill>
                <a:srgbClr val="002060"/>
              </a:solidFill>
              <a:sym typeface="Wingdings" pitchFamily="2" charset="2"/>
            </a:endParaRPr>
          </a:p>
          <a:p>
            <a:pPr algn="ctr"/>
            <a:r>
              <a:rPr lang="fr-BE" dirty="0" smtClean="0">
                <a:solidFill>
                  <a:srgbClr val="002060"/>
                </a:solidFill>
                <a:sym typeface="Wingdings" pitchFamily="2" charset="2"/>
              </a:rPr>
              <a:t>Coopération </a:t>
            </a:r>
            <a:r>
              <a:rPr lang="fr-BE" dirty="0">
                <a:solidFill>
                  <a:srgbClr val="002060"/>
                </a:solidFill>
                <a:sym typeface="Wingdings" pitchFamily="2" charset="2"/>
              </a:rPr>
              <a:t>entre </a:t>
            </a:r>
            <a:r>
              <a:rPr lang="fr-BE" b="1" dirty="0">
                <a:solidFill>
                  <a:srgbClr val="002060"/>
                </a:solidFill>
                <a:sym typeface="Wingdings" pitchFamily="2" charset="2"/>
              </a:rPr>
              <a:t>organismes actifs dans le secteur de l’Education et de la </a:t>
            </a:r>
            <a:r>
              <a:rPr lang="fr-BE" b="1" dirty="0" smtClean="0">
                <a:solidFill>
                  <a:srgbClr val="002060"/>
                </a:solidFill>
                <a:sym typeface="Wingdings" pitchFamily="2" charset="2"/>
              </a:rPr>
              <a:t>formation</a:t>
            </a:r>
            <a:endParaRPr lang="fr-BE" dirty="0">
              <a:solidFill>
                <a:srgbClr val="002060"/>
              </a:solidFill>
              <a:sym typeface="Wingdings" pitchFamily="2" charset="2"/>
            </a:endParaRPr>
          </a:p>
          <a:p>
            <a:pPr algn="ctr"/>
            <a:endParaRPr lang="fr-BE" dirty="0"/>
          </a:p>
        </p:txBody>
      </p:sp>
      <p:sp>
        <p:nvSpPr>
          <p:cNvPr id="14" name="Ellipse 13"/>
          <p:cNvSpPr/>
          <p:nvPr/>
        </p:nvSpPr>
        <p:spPr>
          <a:xfrm>
            <a:off x="4120179" y="4112205"/>
            <a:ext cx="3152195" cy="20009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002060"/>
                </a:solidFill>
                <a:sym typeface="Wingdings" pitchFamily="2" charset="2"/>
              </a:rPr>
              <a:t>Coopération </a:t>
            </a:r>
            <a:r>
              <a:rPr lang="fr-BE" b="1" dirty="0">
                <a:solidFill>
                  <a:srgbClr val="002060"/>
                </a:solidFill>
                <a:sym typeface="Wingdings" pitchFamily="2" charset="2"/>
              </a:rPr>
              <a:t>européenne</a:t>
            </a:r>
          </a:p>
          <a:p>
            <a:pPr algn="ctr"/>
            <a:endParaRPr lang="fr-BE" dirty="0"/>
          </a:p>
        </p:txBody>
      </p:sp>
      <p:sp>
        <p:nvSpPr>
          <p:cNvPr id="15" name="Ellipse 14"/>
          <p:cNvSpPr/>
          <p:nvPr/>
        </p:nvSpPr>
        <p:spPr>
          <a:xfrm>
            <a:off x="6658984" y="4713150"/>
            <a:ext cx="2974489" cy="172472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002060"/>
                </a:solidFill>
                <a:sym typeface="Wingdings" pitchFamily="2" charset="2"/>
              </a:rPr>
              <a:t>Coopération autour d’une </a:t>
            </a:r>
            <a:r>
              <a:rPr lang="fr-BE" b="1" dirty="0">
                <a:solidFill>
                  <a:srgbClr val="002060"/>
                </a:solidFill>
                <a:sym typeface="Wingdings" pitchFamily="2" charset="2"/>
              </a:rPr>
              <a:t>thématique commune</a:t>
            </a:r>
          </a:p>
          <a:p>
            <a:pPr algn="ctr"/>
            <a:endParaRPr lang="fr-BE" dirty="0"/>
          </a:p>
        </p:txBody>
      </p:sp>
      <p:sp>
        <p:nvSpPr>
          <p:cNvPr id="2" name="Ellipse 1"/>
          <p:cNvSpPr/>
          <p:nvPr/>
        </p:nvSpPr>
        <p:spPr>
          <a:xfrm>
            <a:off x="7939143" y="3004168"/>
            <a:ext cx="3065930" cy="195789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Répond à une priorité européenne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34505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Deux Types</a:t>
            </a:r>
            <a:endParaRPr lang="fr-BE" dirty="0"/>
          </a:p>
        </p:txBody>
      </p:sp>
      <p:sp>
        <p:nvSpPr>
          <p:cNvPr id="4" name="Ellipse 3"/>
          <p:cNvSpPr/>
          <p:nvPr/>
        </p:nvSpPr>
        <p:spPr>
          <a:xfrm>
            <a:off x="1165923" y="2147433"/>
            <a:ext cx="3701143" cy="19740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002060"/>
                </a:solidFill>
              </a:rPr>
              <a:t>Echange de bonnes pratiques</a:t>
            </a:r>
            <a:endParaRPr lang="fr-BE" b="1" dirty="0">
              <a:solidFill>
                <a:srgbClr val="00206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299745" y="4463814"/>
            <a:ext cx="3701143" cy="19740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002060"/>
                </a:solidFill>
              </a:rPr>
              <a:t>Soutenant l’innovation</a:t>
            </a:r>
            <a:endParaRPr lang="fr-B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72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34732" y="1828800"/>
            <a:ext cx="10058400" cy="5029200"/>
          </a:xfrm>
        </p:spPr>
        <p:txBody>
          <a:bodyPr/>
          <a:lstStyle/>
          <a:p>
            <a:r>
              <a:rPr lang="fr-BE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2015 - </a:t>
            </a:r>
            <a:r>
              <a:rPr lang="fr-BE" sz="2000" b="1" dirty="0" smtClean="0">
                <a:solidFill>
                  <a:srgbClr val="002060"/>
                </a:solidFill>
              </a:rPr>
              <a:t>L’athénée Royal de Thuin</a:t>
            </a:r>
            <a:r>
              <a:rPr lang="fr-BE" sz="2000" dirty="0" smtClean="0">
                <a:solidFill>
                  <a:srgbClr val="002060"/>
                </a:solidFill>
              </a:rPr>
              <a:t>: Un projet d’échanges de bonnes pratiques entre établissements scolaires uniquement</a:t>
            </a:r>
          </a:p>
          <a:p>
            <a:endParaRPr lang="fr-BE" sz="2000" dirty="0" smtClean="0">
              <a:solidFill>
                <a:srgbClr val="002060"/>
              </a:solidFill>
            </a:endParaRPr>
          </a:p>
          <a:p>
            <a:r>
              <a:rPr lang="fr-BE" sz="2000" b="1" dirty="0">
                <a:solidFill>
                  <a:srgbClr val="002060"/>
                </a:solidFill>
              </a:rPr>
              <a:t>Principale priorité européenne renforcée </a:t>
            </a:r>
            <a:r>
              <a:rPr lang="fr-BE" sz="2000" b="1" dirty="0" smtClean="0">
                <a:solidFill>
                  <a:srgbClr val="002060"/>
                </a:solidFill>
              </a:rPr>
              <a:t>(= objectif </a:t>
            </a:r>
            <a:r>
              <a:rPr lang="fr-BE" sz="2000" b="1" dirty="0">
                <a:solidFill>
                  <a:srgbClr val="002060"/>
                </a:solidFill>
              </a:rPr>
              <a:t>global): </a:t>
            </a:r>
            <a:r>
              <a:rPr lang="fr-BE" sz="2000" dirty="0">
                <a:solidFill>
                  <a:srgbClr val="002060"/>
                </a:solidFill>
              </a:rPr>
              <a:t>Promouvoir l’acquisition des aptitudes et des compétences dans l’enseignement scolaire</a:t>
            </a:r>
          </a:p>
          <a:p>
            <a:endParaRPr lang="fr-BE" sz="2000" b="1" dirty="0" smtClean="0">
              <a:solidFill>
                <a:srgbClr val="002060"/>
              </a:solidFill>
            </a:endParaRPr>
          </a:p>
          <a:p>
            <a:r>
              <a:rPr lang="fr-BE" sz="2000" b="1" dirty="0" smtClean="0">
                <a:solidFill>
                  <a:srgbClr val="002060"/>
                </a:solidFill>
              </a:rPr>
              <a:t>Objectif global du projet: </a:t>
            </a:r>
            <a:r>
              <a:rPr lang="fr-BE" sz="2000" dirty="0" smtClean="0">
                <a:solidFill>
                  <a:srgbClr val="002060"/>
                </a:solidFill>
              </a:rPr>
              <a:t>Réconcilier les élèves avec l’acte d’apprendre</a:t>
            </a:r>
          </a:p>
          <a:p>
            <a:endParaRPr lang="fr-BE" sz="2000" dirty="0" smtClean="0">
              <a:solidFill>
                <a:srgbClr val="002060"/>
              </a:solidFill>
            </a:endParaRPr>
          </a:p>
          <a:p>
            <a:r>
              <a:rPr lang="fr-BE" sz="2000" b="1" dirty="0" smtClean="0">
                <a:solidFill>
                  <a:srgbClr val="002060"/>
                </a:solidFill>
              </a:rPr>
              <a:t>Objectif spécifique: </a:t>
            </a:r>
            <a:r>
              <a:rPr lang="fr-BE" sz="2000" dirty="0" smtClean="0">
                <a:solidFill>
                  <a:srgbClr val="002060"/>
                </a:solidFill>
              </a:rPr>
              <a:t>Développer et utiliser des méthodes innovantes d’apprentissages via l’expression artistique et corporelle</a:t>
            </a:r>
          </a:p>
          <a:p>
            <a:endParaRPr lang="fr-BE" sz="2000" dirty="0" smtClean="0">
              <a:solidFill>
                <a:srgbClr val="002060"/>
              </a:solidFill>
            </a:endParaRPr>
          </a:p>
          <a:p>
            <a:endParaRPr lang="fr-BE" sz="1600" dirty="0" smtClean="0">
              <a:solidFill>
                <a:srgbClr val="00206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11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BE" sz="11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de Projets: Concrètement!</a:t>
            </a:r>
            <a:endParaRPr lang="fr-BE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37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65212" y="1828800"/>
            <a:ext cx="10058400" cy="4609070"/>
          </a:xfrm>
        </p:spPr>
        <p:txBody>
          <a:bodyPr/>
          <a:lstStyle/>
          <a:p>
            <a:r>
              <a:rPr lang="fr-BE" sz="2000" b="1" dirty="0">
                <a:solidFill>
                  <a:srgbClr val="002060"/>
                </a:solidFill>
              </a:rPr>
              <a:t>Résultats recherchés: </a:t>
            </a:r>
            <a:r>
              <a:rPr lang="fr-BE" sz="2000" dirty="0">
                <a:solidFill>
                  <a:srgbClr val="002060"/>
                </a:solidFill>
              </a:rPr>
              <a:t>Augmenter la motivation à apprendre des élèves; leur implication; leur compétences de bases, sociales et interpersonnelles; viser la pluridisciplinarité, etc</a:t>
            </a:r>
            <a:r>
              <a:rPr lang="fr-BE" sz="2000" dirty="0" smtClean="0">
                <a:solidFill>
                  <a:srgbClr val="002060"/>
                </a:solidFill>
              </a:rPr>
              <a:t>.</a:t>
            </a:r>
            <a:endParaRPr lang="fr-BE" sz="2000" dirty="0">
              <a:solidFill>
                <a:srgbClr val="002060"/>
              </a:solidFill>
            </a:endParaRPr>
          </a:p>
          <a:p>
            <a:r>
              <a:rPr lang="fr-BE" sz="2000" b="1" dirty="0" smtClean="0">
                <a:solidFill>
                  <a:srgbClr val="002060"/>
                </a:solidFill>
              </a:rPr>
              <a:t>Activités </a:t>
            </a:r>
            <a:r>
              <a:rPr lang="fr-BE" sz="2000" b="1" dirty="0">
                <a:solidFill>
                  <a:srgbClr val="002060"/>
                </a:solidFill>
              </a:rPr>
              <a:t>mises en œuvre: </a:t>
            </a:r>
            <a:r>
              <a:rPr lang="fr-BE" sz="2000" dirty="0">
                <a:solidFill>
                  <a:srgbClr val="002060"/>
                </a:solidFill>
              </a:rPr>
              <a:t>Réalisation de PPT et brochures, de vidéos, échanges entre élèves des différents pays, interview, échanges pédagogiques entre enseignants, analyse et montage d’une pièce de théâtre internationale</a:t>
            </a:r>
            <a:r>
              <a:rPr lang="fr-BE" sz="2000" dirty="0" smtClean="0">
                <a:solidFill>
                  <a:srgbClr val="002060"/>
                </a:solidFill>
              </a:rPr>
              <a:t>.</a:t>
            </a:r>
          </a:p>
          <a:p>
            <a:endParaRPr lang="fr-BE" sz="2000" dirty="0">
              <a:solidFill>
                <a:srgbClr val="002060"/>
              </a:solidFill>
            </a:endParaRPr>
          </a:p>
          <a:p>
            <a:r>
              <a:rPr lang="fr-BE" sz="2000" b="1" dirty="0" smtClean="0">
                <a:solidFill>
                  <a:srgbClr val="002060"/>
                </a:solidFill>
              </a:rPr>
              <a:t>Témoignages </a:t>
            </a:r>
            <a:r>
              <a:rPr lang="fr-BE" sz="2000" b="1" dirty="0">
                <a:solidFill>
                  <a:srgbClr val="002060"/>
                </a:solidFill>
              </a:rPr>
              <a:t>de Véronique Lemaitre, coordinatrice du projet: </a:t>
            </a:r>
          </a:p>
          <a:p>
            <a:pPr algn="just"/>
            <a:r>
              <a:rPr lang="fr-BE" sz="2000" i="1" dirty="0" smtClean="0">
                <a:solidFill>
                  <a:srgbClr val="002060"/>
                </a:solidFill>
              </a:rPr>
              <a:t>«</a:t>
            </a:r>
            <a:r>
              <a:rPr lang="fr-BE" sz="2000" i="1" dirty="0">
                <a:solidFill>
                  <a:srgbClr val="002060"/>
                </a:solidFill>
              </a:rPr>
              <a:t> Nous </a:t>
            </a:r>
            <a:r>
              <a:rPr lang="fr-BE" sz="2000" i="1" dirty="0" smtClean="0">
                <a:solidFill>
                  <a:srgbClr val="002060"/>
                </a:solidFill>
              </a:rPr>
              <a:t>constatons </a:t>
            </a:r>
            <a:r>
              <a:rPr lang="fr-BE" sz="2000" i="1" dirty="0">
                <a:solidFill>
                  <a:srgbClr val="002060"/>
                </a:solidFill>
              </a:rPr>
              <a:t>que la motivation de certains de nos élèves est bien supérieure à ce que nous attendions. Ils s’impliquent au-delà de nos espérances, nous précèdent parfois dans le travail, cherchent à en faire plus, forçant positivement l’équipe éducative à innover. »</a:t>
            </a:r>
          </a:p>
          <a:p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773507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65212" y="2094469"/>
            <a:ext cx="10058400" cy="4446179"/>
          </a:xfrm>
        </p:spPr>
        <p:txBody>
          <a:bodyPr/>
          <a:lstStyle/>
          <a:p>
            <a:r>
              <a:rPr lang="fr-BE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2015 – </a:t>
            </a:r>
            <a:r>
              <a:rPr lang="fr-BE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L’Université Libre de Bruxelles</a:t>
            </a:r>
            <a:r>
              <a:rPr lang="fr-BE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: Un projet soutenant l’innovation</a:t>
            </a:r>
          </a:p>
          <a:p>
            <a:r>
              <a:rPr lang="fr-BE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Objectif global: </a:t>
            </a:r>
            <a:r>
              <a:rPr lang="fr-BE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Développer et améliorer la pédagogie en matière d’urbanisme au sein des Universités</a:t>
            </a:r>
          </a:p>
          <a:p>
            <a:r>
              <a:rPr lang="fr-BE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Objectifs spécifiques: </a:t>
            </a:r>
            <a:r>
              <a:rPr lang="fr-BE" sz="1600" dirty="0">
                <a:solidFill>
                  <a:srgbClr val="002060"/>
                </a:solidFill>
                <a:sym typeface="Wingdings" panose="05000000000000000000" pitchFamily="2" charset="2"/>
              </a:rPr>
              <a:t>Trouver des solutions aux problèmes des métropoles européennes grâce à l’enseignement par le </a:t>
            </a:r>
            <a:r>
              <a:rPr lang="fr-BE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projet et l’intégration de l’e-learning et du digital dans les pédagogies urbanistiques</a:t>
            </a:r>
          </a:p>
          <a:p>
            <a:r>
              <a:rPr lang="fr-BE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Résultats: </a:t>
            </a:r>
          </a:p>
          <a:p>
            <a:r>
              <a:rPr lang="fr-BE" sz="1600" dirty="0">
                <a:solidFill>
                  <a:srgbClr val="002060"/>
                </a:solidFill>
                <a:sym typeface="Wingdings" panose="05000000000000000000" pitchFamily="2" charset="2"/>
              </a:rPr>
              <a:t>1. Combler le fossé entre la pédagogie des ateliers de design locaux et la nouvelle portée de l'apprentissage électronique </a:t>
            </a:r>
            <a:r>
              <a:rPr lang="fr-BE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transnational</a:t>
            </a:r>
          </a:p>
          <a:p>
            <a:r>
              <a:rPr lang="fr-BE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2. Avoir de jeunes professionnels bien entrainés aux défis complexes des métropoles européennes actuelles</a:t>
            </a:r>
          </a:p>
          <a:p>
            <a:r>
              <a:rPr lang="fr-BE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3. Trouver des solutions concrètes aux problèmes environnementaux des grands centres urbains via les outils d’analyse et de design partagé et en ligne</a:t>
            </a:r>
          </a:p>
          <a:p>
            <a:endParaRPr lang="fr-BE" sz="800" dirty="0" smtClean="0">
              <a:sym typeface="Wingdings" panose="05000000000000000000" pitchFamily="2" charset="2"/>
            </a:endParaRPr>
          </a:p>
          <a:p>
            <a:endParaRPr lang="fr-BE" sz="1200" dirty="0">
              <a:sym typeface="Wingdings" panose="05000000000000000000" pitchFamily="2" charset="2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02060"/>
                </a:solidFill>
              </a:rPr>
              <a:t>Types de Projet: concrètement!</a:t>
            </a:r>
            <a:endParaRPr lang="fr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49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Activités</a:t>
            </a:r>
            <a:r>
              <a:rPr lang="fr-BE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</a:p>
          <a:p>
            <a:r>
              <a:rPr lang="fr-BE" sz="1400" dirty="0">
                <a:solidFill>
                  <a:srgbClr val="002060"/>
                </a:solidFill>
                <a:sym typeface="Wingdings" panose="05000000000000000000" pitchFamily="2" charset="2"/>
              </a:rPr>
              <a:t>1. Créer un E-studio/e-</a:t>
            </a:r>
            <a:r>
              <a:rPr lang="fr-BE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platform</a:t>
            </a:r>
            <a:r>
              <a:rPr lang="fr-BE" sz="1400" dirty="0">
                <a:solidFill>
                  <a:srgbClr val="002060"/>
                </a:solidFill>
                <a:sym typeface="Wingdings" panose="05000000000000000000" pitchFamily="2" charset="2"/>
              </a:rPr>
              <a:t> et un réseau européen dans le secteur de l’architecture et de l’urbanisme; développer un environnement d’apprentissage virtuel et des mobilités mixtes de professeurs et d’étudiants</a:t>
            </a:r>
          </a:p>
          <a:p>
            <a:r>
              <a:rPr lang="fr-BE" sz="1400" dirty="0">
                <a:solidFill>
                  <a:srgbClr val="002060"/>
                </a:solidFill>
                <a:sym typeface="Wingdings" panose="05000000000000000000" pitchFamily="2" charset="2"/>
              </a:rPr>
              <a:t>2. Enseigner via l’analyse comparative, la scénarisation et la pédagogie du design, créer une collaboration intensive entre les institutions publiques et les acteurs privés, l’organisation de séminaires</a:t>
            </a:r>
          </a:p>
          <a:p>
            <a:r>
              <a:rPr lang="fr-BE" sz="1400" dirty="0">
                <a:solidFill>
                  <a:srgbClr val="002060"/>
                </a:solidFill>
                <a:sym typeface="Wingdings" panose="05000000000000000000" pitchFamily="2" charset="2"/>
              </a:rPr>
              <a:t>3. Développer de nouvelles méthodes de formation pour approcher cette problématique spécifique, via l’E-studio</a:t>
            </a:r>
          </a:p>
          <a:p>
            <a:r>
              <a:rPr lang="fr-BE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Témoignage </a:t>
            </a:r>
            <a:r>
              <a:rPr lang="fr-BE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de Geoffrey </a:t>
            </a:r>
            <a:r>
              <a:rPr lang="fr-BE" sz="1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Grulois</a:t>
            </a:r>
            <a:r>
              <a:rPr lang="fr-BE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, coordinateur du projet: </a:t>
            </a:r>
          </a:p>
          <a:p>
            <a:pPr algn="just"/>
            <a:r>
              <a:rPr lang="fr-FR" sz="1400" i="1" dirty="0">
                <a:solidFill>
                  <a:srgbClr val="002060"/>
                </a:solidFill>
              </a:rPr>
              <a:t>« Il faut souligner que la pédagogie d’atelier privilégie généralement l’évaluation de l’étudiant par l’enseignant et pas les étudiants entre eux. Aboutir à un enseignement plus horizontal et réflexif constitue également un des enjeux du projet. </a:t>
            </a:r>
            <a:r>
              <a:rPr lang="fr-FR" sz="1400" i="1" dirty="0" smtClean="0">
                <a:solidFill>
                  <a:srgbClr val="002060"/>
                </a:solidFill>
              </a:rPr>
              <a:t>»</a:t>
            </a:r>
            <a:r>
              <a:rPr lang="fr-BE" sz="1400" i="1" dirty="0" smtClean="0">
                <a:solidFill>
                  <a:srgbClr val="002060"/>
                </a:solidFill>
              </a:rPr>
              <a:t> </a:t>
            </a:r>
            <a:r>
              <a:rPr lang="fr-FR" sz="1400" i="1" dirty="0" smtClean="0">
                <a:solidFill>
                  <a:srgbClr val="002060"/>
                </a:solidFill>
              </a:rPr>
              <a:t>«</a:t>
            </a:r>
            <a:r>
              <a:rPr lang="fr-FR" sz="1400" b="1" i="1" dirty="0" smtClean="0">
                <a:solidFill>
                  <a:srgbClr val="002060"/>
                </a:solidFill>
              </a:rPr>
              <a:t>La </a:t>
            </a:r>
            <a:r>
              <a:rPr lang="fr-FR" sz="1400" b="1" i="1" dirty="0">
                <a:solidFill>
                  <a:srgbClr val="002060"/>
                </a:solidFill>
              </a:rPr>
              <a:t>plateforme web apparaît d’ores et déjà comme un instrument d’apprentissage, de partage, de communication et d’archivage que les enseignants veulent continuer à utiliser à l’avenir</a:t>
            </a:r>
            <a:r>
              <a:rPr lang="fr-FR" sz="1400" b="1" i="1" dirty="0" smtClean="0">
                <a:solidFill>
                  <a:srgbClr val="002060"/>
                </a:solidFill>
              </a:rPr>
              <a:t>. »</a:t>
            </a:r>
            <a:r>
              <a:rPr lang="fr-FR" sz="1400" b="1" i="1" dirty="0">
                <a:solidFill>
                  <a:srgbClr val="002060"/>
                </a:solidFill>
              </a:rPr>
              <a:t> </a:t>
            </a:r>
            <a:endParaRPr lang="fr-BE" sz="1400" i="1" dirty="0">
              <a:solidFill>
                <a:srgbClr val="002060"/>
              </a:solidFill>
            </a:endParaRPr>
          </a:p>
          <a:p>
            <a:r>
              <a:rPr lang="fr-BE" sz="1400" b="1" dirty="0" smtClean="0">
                <a:solidFill>
                  <a:srgbClr val="002060"/>
                </a:solidFill>
              </a:rPr>
              <a:t>Principale priorité européenne renforcée (= objectif global): </a:t>
            </a:r>
            <a:r>
              <a:rPr lang="fr-BE" sz="1400" dirty="0" smtClean="0">
                <a:solidFill>
                  <a:srgbClr val="002060"/>
                </a:solidFill>
              </a:rPr>
              <a:t>la modernisation de l’enseignement supérieur notamment via l’utilisation des TIC et la promotion de l’internationalisation</a:t>
            </a:r>
          </a:p>
          <a:p>
            <a:endParaRPr lang="fr-BE" sz="9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2829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fr-BE" sz="2000" dirty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Elaborer, tester, adapter et adopter/mettre en œuvre: </a:t>
            </a:r>
          </a:p>
          <a:p>
            <a:pPr marL="0" indent="0">
              <a:buNone/>
            </a:pPr>
            <a:r>
              <a:rPr lang="fr-BE" sz="2000" dirty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 </a:t>
            </a:r>
            <a:r>
              <a:rPr lang="fr-BE" sz="2000" dirty="0" smtClean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des </a:t>
            </a:r>
            <a:r>
              <a:rPr lang="fr-BE" sz="2000" dirty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nouveaux programmes de cours; </a:t>
            </a:r>
          </a:p>
          <a:p>
            <a:pPr marL="0" indent="0">
              <a:buNone/>
            </a:pPr>
            <a:r>
              <a:rPr lang="fr-BE" sz="2000" dirty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 </a:t>
            </a:r>
            <a:r>
              <a:rPr lang="fr-BE" sz="2000" dirty="0" smtClean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des </a:t>
            </a:r>
            <a:r>
              <a:rPr lang="fr-BE" sz="2000" dirty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nouvelles méthodologies d’apprentissage; </a:t>
            </a:r>
          </a:p>
          <a:p>
            <a:pPr marL="0" indent="0">
              <a:buNone/>
            </a:pPr>
            <a:r>
              <a:rPr lang="fr-BE" sz="2000" dirty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 </a:t>
            </a:r>
            <a:r>
              <a:rPr lang="fr-BE" sz="2000" dirty="0" smtClean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des </a:t>
            </a:r>
            <a:r>
              <a:rPr lang="fr-BE" sz="2000" dirty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méthodes et outils d’orientation, de conseil et coaching;</a:t>
            </a:r>
          </a:p>
          <a:p>
            <a:pPr marL="0" indent="0">
              <a:buNone/>
            </a:pPr>
            <a:r>
              <a:rPr lang="fr-BE" sz="2000" dirty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 </a:t>
            </a:r>
            <a:r>
              <a:rPr lang="fr-BE" sz="2000" dirty="0" smtClean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des </a:t>
            </a:r>
            <a:r>
              <a:rPr lang="fr-BE" sz="2000" dirty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outils et méthode de professionnalisation et de développement professionnel des </a:t>
            </a:r>
            <a:r>
              <a:rPr lang="fr-BE" sz="2000" dirty="0" smtClean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enseignants; du personnel;</a:t>
            </a:r>
            <a:endParaRPr lang="fr-BE" sz="2000" dirty="0">
              <a:solidFill>
                <a:srgbClr val="002060"/>
              </a:solidFill>
              <a:ea typeface="+mn-ea"/>
              <a:cs typeface="+mn-cs"/>
              <a:sym typeface="Wingdings" pitchFamily="2" charset="2"/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002060"/>
                </a:solidFill>
                <a:ea typeface="+mn-ea"/>
                <a:cs typeface="+mn-cs"/>
                <a:sym typeface="Wingdings" pitchFamily="2" charset="2"/>
              </a:rPr>
              <a:t> f</a:t>
            </a:r>
            <a:r>
              <a:rPr lang="fr-FR" sz="2000" dirty="0" smtClean="0">
                <a:solidFill>
                  <a:srgbClr val="002060"/>
                </a:solidFill>
                <a:ea typeface="+mn-ea"/>
                <a:cs typeface="+mn-cs"/>
              </a:rPr>
              <a:t>aciliter </a:t>
            </a:r>
            <a:r>
              <a:rPr lang="fr-FR" sz="2000" dirty="0">
                <a:solidFill>
                  <a:srgbClr val="002060"/>
                </a:solidFill>
                <a:ea typeface="+mn-ea"/>
                <a:cs typeface="+mn-cs"/>
              </a:rPr>
              <a:t>la reconnaissance et la certification des aptitudes et </a:t>
            </a:r>
            <a:r>
              <a:rPr lang="fr-FR" sz="2000" dirty="0" smtClean="0">
                <a:solidFill>
                  <a:srgbClr val="002060"/>
                </a:solidFill>
                <a:ea typeface="+mn-ea"/>
                <a:cs typeface="+mn-cs"/>
              </a:rPr>
              <a:t>compétences; etc. </a:t>
            </a:r>
            <a:endParaRPr lang="fr-BE" sz="2000" dirty="0">
              <a:solidFill>
                <a:srgbClr val="002060"/>
              </a:solidFill>
              <a:ea typeface="+mn-ea"/>
              <a:cs typeface="+mn-cs"/>
              <a:sym typeface="Wingdings" pitchFamily="2" charset="2"/>
            </a:endParaRPr>
          </a:p>
          <a:p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03366"/>
                </a:solidFill>
              </a:rPr>
              <a:t>Types </a:t>
            </a:r>
            <a:r>
              <a:rPr lang="fr-BE" cap="none" dirty="0">
                <a:solidFill>
                  <a:srgbClr val="003366"/>
                </a:solidFill>
              </a:rPr>
              <a:t>d’activité</a:t>
            </a:r>
          </a:p>
        </p:txBody>
      </p:sp>
    </p:spTree>
    <p:extLst>
      <p:ext uri="{BB962C8B-B14F-4D97-AF65-F5344CB8AC3E}">
        <p14:creationId xmlns:p14="http://schemas.microsoft.com/office/powerpoint/2010/main" val="27764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 startAt="2"/>
            </a:pPr>
            <a:r>
              <a:rPr lang="fr-BE" sz="2000" dirty="0" smtClean="0">
                <a:solidFill>
                  <a:srgbClr val="003366"/>
                </a:solidFill>
              </a:rPr>
              <a:t>Echanger des bonnes pratiques, mise en réseau;</a:t>
            </a:r>
          </a:p>
          <a:p>
            <a:pPr marL="457200" indent="-457200">
              <a:buClrTx/>
              <a:buFont typeface="+mj-lt"/>
              <a:buAutoNum type="arabicPeriod" startAt="2"/>
            </a:pPr>
            <a:r>
              <a:rPr lang="fr-BE" sz="2000" dirty="0" smtClean="0">
                <a:solidFill>
                  <a:srgbClr val="003366"/>
                </a:solidFill>
              </a:rPr>
              <a:t>Mener des recherches, études, analyses comparatives, etc.;</a:t>
            </a:r>
          </a:p>
          <a:p>
            <a:pPr marL="457200" indent="-457200">
              <a:buClrTx/>
              <a:buFont typeface="+mj-lt"/>
              <a:buAutoNum type="arabicPeriod" startAt="2"/>
            </a:pPr>
            <a:r>
              <a:rPr lang="fr-BE" sz="2000" dirty="0" smtClean="0">
                <a:solidFill>
                  <a:srgbClr val="003366"/>
                </a:solidFill>
              </a:rPr>
              <a:t>Améliorer l’accès à des formations;</a:t>
            </a:r>
          </a:p>
          <a:p>
            <a:pPr marL="457200" indent="-457200">
              <a:buClrTx/>
              <a:buFont typeface="+mj-lt"/>
              <a:buAutoNum type="arabicPeriod" startAt="2"/>
            </a:pPr>
            <a:r>
              <a:rPr lang="fr-BE" sz="2000" dirty="0" smtClean="0">
                <a:solidFill>
                  <a:srgbClr val="003366"/>
                </a:solidFill>
              </a:rPr>
              <a:t>Créer des parcours d’apprentissages flexibles;</a:t>
            </a:r>
          </a:p>
          <a:p>
            <a:pPr marL="457200" indent="-457200">
              <a:buClrTx/>
              <a:buFont typeface="+mj-lt"/>
              <a:buAutoNum type="arabicPeriod" startAt="2"/>
            </a:pPr>
            <a:r>
              <a:rPr lang="fr-BE" sz="2000" dirty="0" smtClean="0">
                <a:solidFill>
                  <a:srgbClr val="003366"/>
                </a:solidFill>
              </a:rPr>
              <a:t>Coopération intersectorielle; etc.</a:t>
            </a:r>
            <a:endParaRPr lang="fr-BE" sz="2000" dirty="0">
              <a:solidFill>
                <a:srgbClr val="003366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03366"/>
                </a:solidFill>
              </a:rPr>
              <a:t>Types d’activité</a:t>
            </a:r>
            <a:endParaRPr lang="fr-BE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 1"/>
          <p:cNvSpPr>
            <a:spLocks noGrp="1"/>
          </p:cNvSpPr>
          <p:nvPr>
            <p:ph type="title" idx="4294967295"/>
          </p:nvPr>
        </p:nvSpPr>
        <p:spPr bwMode="auto">
          <a:xfrm>
            <a:off x="1038225" y="315913"/>
            <a:ext cx="10058400" cy="109696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BE" cap="none" smtClean="0">
                <a:solidFill>
                  <a:srgbClr val="006699"/>
                </a:solidFill>
              </a:rPr>
              <a:t>Ordre du jour</a:t>
            </a:r>
            <a:endParaRPr lang="fr-BE" cap="none" noProof="1" smtClean="0">
              <a:solidFill>
                <a:srgbClr val="006699"/>
              </a:solidFill>
            </a:endParaRPr>
          </a:p>
        </p:txBody>
      </p:sp>
      <p:pic>
        <p:nvPicPr>
          <p:cNvPr id="16387" name="Picture 4" descr="BD0666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250" y="889000"/>
            <a:ext cx="3170239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41274"/>
              </p:ext>
            </p:extLst>
          </p:nvPr>
        </p:nvGraphicFramePr>
        <p:xfrm>
          <a:off x="478971" y="1843312"/>
          <a:ext cx="9521372" cy="4384797"/>
        </p:xfrm>
        <a:graphic>
          <a:graphicData uri="http://schemas.openxmlformats.org/drawingml/2006/table">
            <a:tbl>
              <a:tblPr firstRow="1" firstCol="1" bandRow="1"/>
              <a:tblGrid>
                <a:gridCol w="1430480"/>
                <a:gridCol w="8090892"/>
              </a:tblGrid>
              <a:tr h="62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9h00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Accueil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9h30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Présentation d’Erasmus+ et des projets de partenariats stratégiques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i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Florence Hoolans, AEF-Europe</a:t>
                      </a:r>
                      <a:endParaRPr lang="fr-BE" sz="14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i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10h00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Conditions de </a:t>
                      </a:r>
                      <a:r>
                        <a:rPr lang="fr-BE" sz="14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financement</a:t>
                      </a:r>
                      <a:endParaRPr lang="fr-BE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i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Manoëlle Joos, AEF-Europe</a:t>
                      </a:r>
                      <a:endParaRPr lang="fr-BE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i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10h45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Questions-Réponses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3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11h15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Pause-café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i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11h30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à la gestion de projet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12h00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Clôture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561977"/>
            <a:ext cx="10058400" cy="744311"/>
          </a:xfrm>
        </p:spPr>
        <p:txBody>
          <a:bodyPr/>
          <a:lstStyle/>
          <a:p>
            <a:r>
              <a:rPr lang="fr-BE" dirty="0" smtClean="0">
                <a:solidFill>
                  <a:srgbClr val="003366"/>
                </a:solidFill>
              </a:rPr>
              <a:t>Priorités horizontales (1/2)</a:t>
            </a:r>
            <a:endParaRPr lang="fr-BE" dirty="0">
              <a:solidFill>
                <a:srgbClr val="003366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5772" y="1886857"/>
            <a:ext cx="11611429" cy="4513944"/>
          </a:xfrm>
        </p:spPr>
        <p:txBody>
          <a:bodyPr vert="horz"/>
          <a:lstStyle/>
          <a:p>
            <a:pPr marL="342900" indent="-342900">
              <a:buFont typeface="Wingdings"/>
              <a:buChar char="à"/>
            </a:pPr>
            <a:endParaRPr lang="fr-FR" sz="2000" dirty="0">
              <a:solidFill>
                <a:srgbClr val="003366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fr-FR" sz="2000" b="1" dirty="0" smtClean="0">
                <a:solidFill>
                  <a:srgbClr val="003366"/>
                </a:solidFill>
              </a:rPr>
              <a:t>Améliorer </a:t>
            </a:r>
            <a:r>
              <a:rPr lang="fr-FR" sz="2000" b="1" dirty="0">
                <a:solidFill>
                  <a:srgbClr val="003366"/>
                </a:solidFill>
              </a:rPr>
              <a:t>l'acquisition de qualifications et de compétences </a:t>
            </a:r>
            <a:r>
              <a:rPr lang="fr-FR" sz="2000" dirty="0">
                <a:solidFill>
                  <a:srgbClr val="003366"/>
                </a:solidFill>
              </a:rPr>
              <a:t>de haut niveau y compris les compétences de base, transversales et personnelles afin de favoriser l’employabilité et le développement socioéducatif</a:t>
            </a:r>
            <a:endParaRPr lang="fr-FR" sz="2000" b="1" dirty="0">
              <a:solidFill>
                <a:srgbClr val="003366"/>
              </a:solidFill>
            </a:endParaRPr>
          </a:p>
          <a:p>
            <a:pPr marL="342900" indent="-342900">
              <a:buFont typeface="Wingdings"/>
              <a:buChar char="à"/>
            </a:pPr>
            <a:endParaRPr lang="fr-FR" sz="2000" b="1" dirty="0">
              <a:solidFill>
                <a:srgbClr val="003366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fr-FR" sz="2000" b="1" dirty="0">
                <a:solidFill>
                  <a:srgbClr val="003366"/>
                </a:solidFill>
              </a:rPr>
              <a:t>Inclusion sociale</a:t>
            </a:r>
            <a:r>
              <a:rPr lang="fr-FR" sz="2000" dirty="0">
                <a:solidFill>
                  <a:srgbClr val="003366"/>
                </a:solidFill>
              </a:rPr>
              <a:t>: favoriser les approches innovantes sur l’inclusion, la diversité, l’égalité, la non discrimination et renforcer l’accès et la participation des apprenants défavorisés</a:t>
            </a:r>
          </a:p>
          <a:p>
            <a:pPr marL="342900" indent="-342900">
              <a:buFont typeface="Wingdings"/>
              <a:buChar char="à"/>
            </a:pPr>
            <a:endParaRPr lang="fr-FR" sz="2000" b="1" dirty="0">
              <a:solidFill>
                <a:srgbClr val="003366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fr-FR" sz="2000" dirty="0">
                <a:solidFill>
                  <a:srgbClr val="003366"/>
                </a:solidFill>
              </a:rPr>
              <a:t>Des </a:t>
            </a:r>
            <a:r>
              <a:rPr lang="fr-FR" sz="2000" b="1" dirty="0">
                <a:solidFill>
                  <a:srgbClr val="003366"/>
                </a:solidFill>
              </a:rPr>
              <a:t>pratiques participatives </a:t>
            </a:r>
            <a:r>
              <a:rPr lang="fr-FR" sz="2000" dirty="0">
                <a:solidFill>
                  <a:srgbClr val="003366"/>
                </a:solidFill>
              </a:rPr>
              <a:t>(y compris la gouvernance) </a:t>
            </a:r>
            <a:r>
              <a:rPr lang="fr-FR" sz="2000" b="1" dirty="0">
                <a:solidFill>
                  <a:srgbClr val="003366"/>
                </a:solidFill>
              </a:rPr>
              <a:t>et innovantes </a:t>
            </a:r>
            <a:r>
              <a:rPr lang="fr-FR" sz="2000" dirty="0">
                <a:solidFill>
                  <a:srgbClr val="003366"/>
                </a:solidFill>
              </a:rPr>
              <a:t>et qui favorisent l’utilisation des</a:t>
            </a:r>
            <a:r>
              <a:rPr lang="fr-FR" sz="2000" b="1" dirty="0">
                <a:solidFill>
                  <a:srgbClr val="003366"/>
                </a:solidFill>
              </a:rPr>
              <a:t> TIC </a:t>
            </a:r>
            <a:r>
              <a:rPr lang="fr-FR" sz="2000" dirty="0">
                <a:solidFill>
                  <a:srgbClr val="003366"/>
                </a:solidFill>
              </a:rPr>
              <a:t>comme moteur de changement systémique </a:t>
            </a:r>
            <a:endParaRPr lang="fr-BE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90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561977"/>
            <a:ext cx="10058400" cy="744311"/>
          </a:xfrm>
        </p:spPr>
        <p:txBody>
          <a:bodyPr/>
          <a:lstStyle/>
          <a:p>
            <a:r>
              <a:rPr lang="fr-BE" dirty="0" smtClean="0">
                <a:solidFill>
                  <a:srgbClr val="003366"/>
                </a:solidFill>
              </a:rPr>
              <a:t>Priorités horizontales (2/2)</a:t>
            </a:r>
            <a:endParaRPr lang="fr-BE" dirty="0">
              <a:solidFill>
                <a:srgbClr val="003366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5772" y="1886857"/>
            <a:ext cx="11611429" cy="4513944"/>
          </a:xfrm>
        </p:spPr>
        <p:txBody>
          <a:bodyPr vert="horz"/>
          <a:lstStyle/>
          <a:p>
            <a:r>
              <a:rPr lang="fr-FR" sz="2000" dirty="0" smtClean="0">
                <a:solidFill>
                  <a:srgbClr val="003366"/>
                </a:solidFill>
                <a:sym typeface="Wingdings" pitchFamily="2" charset="2"/>
              </a:rPr>
              <a:t>Educateurs: renforcer leur </a:t>
            </a:r>
            <a:r>
              <a:rPr lang="fr-FR" sz="2000" b="1" dirty="0" smtClean="0">
                <a:solidFill>
                  <a:srgbClr val="003366"/>
                </a:solidFill>
                <a:sym typeface="Wingdings" pitchFamily="2" charset="2"/>
              </a:rPr>
              <a:t>sélection/recrutement</a:t>
            </a:r>
            <a:r>
              <a:rPr lang="fr-FR" sz="2000" dirty="0" smtClean="0">
                <a:solidFill>
                  <a:srgbClr val="003366"/>
                </a:solidFill>
                <a:sym typeface="Wingdings" pitchFamily="2" charset="2"/>
              </a:rPr>
              <a:t> et leur </a:t>
            </a:r>
            <a:r>
              <a:rPr lang="fr-FR" sz="2000" b="1" dirty="0" smtClean="0">
                <a:solidFill>
                  <a:srgbClr val="003366"/>
                </a:solidFill>
                <a:sym typeface="Wingdings" pitchFamily="2" charset="2"/>
              </a:rPr>
              <a:t>professionnalisation</a:t>
            </a:r>
            <a:r>
              <a:rPr lang="fr-FR" sz="2000" dirty="0" smtClean="0">
                <a:solidFill>
                  <a:srgbClr val="003366"/>
                </a:solidFill>
                <a:sym typeface="Wingdings" pitchFamily="2" charset="2"/>
              </a:rPr>
              <a:t> (notamment dans leur rapport aux jeunes issus de milieu défavorisés, en décrochage scolaire, etc.)</a:t>
            </a:r>
            <a:endParaRPr lang="fr-FR" sz="2000" dirty="0" smtClean="0">
              <a:solidFill>
                <a:srgbClr val="003366"/>
              </a:solidFill>
            </a:endParaRPr>
          </a:p>
          <a:p>
            <a:endParaRPr lang="fr-FR" sz="2000" dirty="0" smtClean="0">
              <a:solidFill>
                <a:srgbClr val="003366"/>
              </a:solidFill>
            </a:endParaRPr>
          </a:p>
          <a:p>
            <a:r>
              <a:rPr lang="fr-FR" sz="2000" b="1" dirty="0" smtClean="0">
                <a:solidFill>
                  <a:srgbClr val="003366"/>
                </a:solidFill>
              </a:rPr>
              <a:t>Transparence </a:t>
            </a:r>
            <a:r>
              <a:rPr lang="fr-FR" sz="2000" b="1" dirty="0">
                <a:solidFill>
                  <a:srgbClr val="003366"/>
                </a:solidFill>
              </a:rPr>
              <a:t>et reconnaissance des aptitudes et des qualifications </a:t>
            </a:r>
            <a:r>
              <a:rPr lang="fr-FR" sz="2000" dirty="0">
                <a:solidFill>
                  <a:srgbClr val="003366"/>
                </a:solidFill>
              </a:rPr>
              <a:t>pour faciliter l'apprentissage, l'employabilité et la mobilité des travailleurs </a:t>
            </a:r>
            <a:r>
              <a:rPr lang="fr-BE" sz="20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</a:p>
          <a:p>
            <a:endParaRPr lang="fr-BE" sz="2000" dirty="0">
              <a:solidFill>
                <a:srgbClr val="003366"/>
              </a:solidFill>
            </a:endParaRPr>
          </a:p>
          <a:p>
            <a:r>
              <a:rPr lang="fr-BE" sz="2000" dirty="0" smtClean="0">
                <a:solidFill>
                  <a:srgbClr val="003366"/>
                </a:solidFill>
                <a:sym typeface="Wingdings" pitchFamily="2" charset="2"/>
              </a:rPr>
              <a:t>Promouvoir un enseignement </a:t>
            </a:r>
            <a:r>
              <a:rPr lang="fr-FR" sz="2000" b="1" dirty="0" smtClean="0">
                <a:solidFill>
                  <a:srgbClr val="003366"/>
                </a:solidFill>
              </a:rPr>
              <a:t>durable</a:t>
            </a:r>
            <a:r>
              <a:rPr lang="fr-FR" sz="2000" b="1" dirty="0">
                <a:solidFill>
                  <a:srgbClr val="003366"/>
                </a:solidFill>
              </a:rPr>
              <a:t>, </a:t>
            </a:r>
            <a:r>
              <a:rPr lang="fr-FR" sz="2000" b="1" dirty="0" smtClean="0">
                <a:solidFill>
                  <a:srgbClr val="003366"/>
                </a:solidFill>
              </a:rPr>
              <a:t>performant </a:t>
            </a:r>
            <a:r>
              <a:rPr lang="fr-FR" sz="2000" b="1" dirty="0">
                <a:solidFill>
                  <a:srgbClr val="003366"/>
                </a:solidFill>
              </a:rPr>
              <a:t>et </a:t>
            </a:r>
            <a:r>
              <a:rPr lang="fr-FR" sz="2000" b="1" dirty="0" smtClean="0">
                <a:solidFill>
                  <a:srgbClr val="003366"/>
                </a:solidFill>
              </a:rPr>
              <a:t>efficace</a:t>
            </a:r>
            <a:r>
              <a:rPr lang="fr-FR" sz="2000" dirty="0" smtClean="0">
                <a:solidFill>
                  <a:srgbClr val="003366"/>
                </a:solidFill>
              </a:rPr>
              <a:t>: promotion de modèles de financement attractifs, conception de réformes de l’enseignement et de la formation, système et politiques novatrices envers les jeunes</a:t>
            </a:r>
            <a:endParaRPr lang="fr-BE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32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561976"/>
            <a:ext cx="10058400" cy="860425"/>
          </a:xfrm>
        </p:spPr>
        <p:txBody>
          <a:bodyPr/>
          <a:lstStyle/>
          <a:p>
            <a:r>
              <a:rPr lang="fr-BE" dirty="0" smtClean="0">
                <a:solidFill>
                  <a:srgbClr val="003366"/>
                </a:solidFill>
              </a:rPr>
              <a:t>Priorités enseignement supérieur</a:t>
            </a:r>
            <a:endParaRPr lang="fr-BE" dirty="0">
              <a:solidFill>
                <a:srgbClr val="003366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0629" y="1698170"/>
            <a:ext cx="11858171" cy="5021944"/>
          </a:xfrm>
        </p:spPr>
        <p:txBody>
          <a:bodyPr vert="horz"/>
          <a:lstStyle/>
          <a:p>
            <a:pPr>
              <a:buClr>
                <a:srgbClr val="003366"/>
              </a:buClr>
              <a:buFont typeface="Wingdings"/>
              <a:buChar char="à"/>
            </a:pPr>
            <a:endParaRPr lang="fr-BE" sz="2000" dirty="0" smtClean="0">
              <a:solidFill>
                <a:srgbClr val="003366"/>
              </a:solidFill>
              <a:sym typeface="Wingdings" pitchFamily="2" charset="2"/>
            </a:endParaRPr>
          </a:p>
          <a:p>
            <a:r>
              <a:rPr lang="fr-BE" sz="1800" dirty="0" smtClean="0">
                <a:solidFill>
                  <a:srgbClr val="003366"/>
                </a:solidFill>
                <a:sym typeface="Wingdings" panose="05000000000000000000" pitchFamily="2" charset="2"/>
              </a:rPr>
              <a:t>Moderniser l’enseignement supérieur en: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à"/>
            </a:pPr>
            <a:r>
              <a:rPr lang="fr-BE" sz="1800" dirty="0" smtClean="0">
                <a:solidFill>
                  <a:srgbClr val="003366"/>
                </a:solidFill>
                <a:sym typeface="Wingdings" panose="05000000000000000000" pitchFamily="2" charset="2"/>
              </a:rPr>
              <a:t>Renforçant </a:t>
            </a:r>
            <a:r>
              <a:rPr lang="fr-BE" sz="1800" dirty="0">
                <a:solidFill>
                  <a:srgbClr val="003366"/>
                </a:solidFill>
              </a:rPr>
              <a:t>la </a:t>
            </a:r>
            <a:r>
              <a:rPr lang="fr-BE" sz="1800" b="1" dirty="0">
                <a:solidFill>
                  <a:srgbClr val="003366"/>
                </a:solidFill>
              </a:rPr>
              <a:t>qualité et la pertinence des connaissances et des compétences </a:t>
            </a:r>
            <a:r>
              <a:rPr lang="fr-BE" sz="1800" dirty="0">
                <a:solidFill>
                  <a:srgbClr val="003366"/>
                </a:solidFill>
              </a:rPr>
              <a:t>des étudiants</a:t>
            </a:r>
            <a:r>
              <a:rPr lang="fr-BE" sz="1800" dirty="0">
                <a:solidFill>
                  <a:srgbClr val="003366"/>
                </a:solidFill>
                <a:sym typeface="Wingdings" panose="05000000000000000000" pitchFamily="2" charset="2"/>
              </a:rPr>
              <a:t>, </a:t>
            </a:r>
            <a:r>
              <a:rPr lang="fr-BE" sz="1800" dirty="0" smtClean="0">
                <a:solidFill>
                  <a:srgbClr val="003366"/>
                </a:solidFill>
              </a:rPr>
              <a:t>promouvant </a:t>
            </a:r>
            <a:r>
              <a:rPr lang="fr-BE" sz="1800" dirty="0">
                <a:solidFill>
                  <a:srgbClr val="003366"/>
                </a:solidFill>
              </a:rPr>
              <a:t>des approches en matière d’apprentissage davantage </a:t>
            </a:r>
            <a:r>
              <a:rPr lang="fr-BE" sz="1800" b="1" dirty="0">
                <a:solidFill>
                  <a:srgbClr val="003366"/>
                </a:solidFill>
              </a:rPr>
              <a:t>centrées sur l’étudiant</a:t>
            </a:r>
            <a:r>
              <a:rPr lang="fr-BE" sz="1800" dirty="0">
                <a:solidFill>
                  <a:srgbClr val="003366"/>
                </a:solidFill>
              </a:rPr>
              <a:t>, une meilleure utilisation des </a:t>
            </a:r>
            <a:r>
              <a:rPr lang="fr-BE" sz="1800" b="1" dirty="0">
                <a:solidFill>
                  <a:srgbClr val="003366"/>
                </a:solidFill>
              </a:rPr>
              <a:t>TIC</a:t>
            </a:r>
            <a:r>
              <a:rPr lang="fr-BE" sz="1800" dirty="0">
                <a:solidFill>
                  <a:srgbClr val="003366"/>
                </a:solidFill>
              </a:rPr>
              <a:t>, de meilleurs </a:t>
            </a:r>
            <a:r>
              <a:rPr lang="fr-BE" sz="1800" b="1" dirty="0">
                <a:solidFill>
                  <a:srgbClr val="003366"/>
                </a:solidFill>
              </a:rPr>
              <a:t>liens</a:t>
            </a:r>
            <a:r>
              <a:rPr lang="fr-BE" sz="1800" dirty="0">
                <a:solidFill>
                  <a:srgbClr val="003366"/>
                </a:solidFill>
              </a:rPr>
              <a:t> entre les établissements d’enseignement supérieur et les employeurs ou entreprises sociales; 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à"/>
            </a:pPr>
            <a:r>
              <a:rPr lang="fr-BE" sz="1800" dirty="0" smtClean="0">
                <a:solidFill>
                  <a:srgbClr val="003366"/>
                </a:solidFill>
              </a:rPr>
              <a:t>Soutenir </a:t>
            </a:r>
            <a:r>
              <a:rPr lang="fr-BE" sz="1800" b="1" dirty="0">
                <a:solidFill>
                  <a:srgbClr val="003366"/>
                </a:solidFill>
              </a:rPr>
              <a:t>l’engagement social </a:t>
            </a:r>
            <a:r>
              <a:rPr lang="fr-BE" sz="1800" dirty="0">
                <a:solidFill>
                  <a:srgbClr val="003366"/>
                </a:solidFill>
              </a:rPr>
              <a:t>des établissements d’enseignement supérieur et promouvoir les compétences </a:t>
            </a:r>
            <a:r>
              <a:rPr lang="fr-BE" sz="1800" b="1" dirty="0">
                <a:solidFill>
                  <a:srgbClr val="003366"/>
                </a:solidFill>
              </a:rPr>
              <a:t>interculturelles</a:t>
            </a:r>
            <a:r>
              <a:rPr lang="fr-BE" sz="1800" dirty="0">
                <a:solidFill>
                  <a:srgbClr val="003366"/>
                </a:solidFill>
              </a:rPr>
              <a:t> et </a:t>
            </a:r>
            <a:r>
              <a:rPr lang="fr-BE" sz="1800" b="1" dirty="0">
                <a:solidFill>
                  <a:srgbClr val="003366"/>
                </a:solidFill>
              </a:rPr>
              <a:t>citoyennes</a:t>
            </a:r>
            <a:r>
              <a:rPr lang="fr-BE" sz="1800" dirty="0">
                <a:solidFill>
                  <a:srgbClr val="003366"/>
                </a:solidFill>
              </a:rPr>
              <a:t> des étudiants; </a:t>
            </a:r>
            <a:endParaRPr lang="fr-BE" sz="1800" dirty="0" smtClean="0">
              <a:solidFill>
                <a:srgbClr val="003366"/>
              </a:solidFill>
            </a:endParaRP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à"/>
            </a:pPr>
            <a:r>
              <a:rPr lang="fr-BE" sz="1800" dirty="0" smtClean="0">
                <a:solidFill>
                  <a:srgbClr val="003366"/>
                </a:solidFill>
              </a:rPr>
              <a:t>Encourager </a:t>
            </a:r>
            <a:r>
              <a:rPr lang="fr-BE" sz="1800" b="1" dirty="0">
                <a:solidFill>
                  <a:srgbClr val="003366"/>
                </a:solidFill>
              </a:rPr>
              <a:t>l’innovation et la créativité</a:t>
            </a:r>
            <a:r>
              <a:rPr lang="fr-BE" sz="1800" dirty="0">
                <a:solidFill>
                  <a:srgbClr val="003366"/>
                </a:solidFill>
              </a:rPr>
              <a:t>, par le biais de partenariats et d’approches </a:t>
            </a:r>
            <a:r>
              <a:rPr lang="fr-BE" sz="1800" b="1" dirty="0">
                <a:solidFill>
                  <a:srgbClr val="003366"/>
                </a:solidFill>
              </a:rPr>
              <a:t>interdisciplinaires</a:t>
            </a:r>
            <a:r>
              <a:rPr lang="fr-BE" sz="1800" dirty="0">
                <a:solidFill>
                  <a:srgbClr val="003366"/>
                </a:solidFill>
              </a:rPr>
              <a:t> et </a:t>
            </a:r>
            <a:r>
              <a:rPr lang="fr-BE" sz="1800" b="1" dirty="0">
                <a:solidFill>
                  <a:srgbClr val="003366"/>
                </a:solidFill>
              </a:rPr>
              <a:t>transdisciplinaires</a:t>
            </a:r>
            <a:r>
              <a:rPr lang="fr-BE" sz="1800" dirty="0">
                <a:solidFill>
                  <a:srgbClr val="003366"/>
                </a:solidFill>
              </a:rPr>
              <a:t>, et renforcer le rôle de l’enseignement supérieur au niveau régional; </a:t>
            </a:r>
            <a:endParaRPr lang="fr-BE" sz="1800" dirty="0" smtClean="0">
              <a:solidFill>
                <a:srgbClr val="003366"/>
              </a:solidFill>
            </a:endParaRP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à"/>
            </a:pPr>
            <a:r>
              <a:rPr lang="fr-BE" sz="1800" dirty="0" smtClean="0">
                <a:solidFill>
                  <a:srgbClr val="003366"/>
                </a:solidFill>
              </a:rPr>
              <a:t>Veiller </a:t>
            </a:r>
            <a:r>
              <a:rPr lang="fr-BE" sz="1800" dirty="0">
                <a:solidFill>
                  <a:srgbClr val="003366"/>
                </a:solidFill>
              </a:rPr>
              <a:t>à ce que </a:t>
            </a:r>
            <a:r>
              <a:rPr lang="fr-BE" sz="1800" b="1" dirty="0">
                <a:solidFill>
                  <a:srgbClr val="003366"/>
                </a:solidFill>
              </a:rPr>
              <a:t>l’enseignement</a:t>
            </a:r>
            <a:r>
              <a:rPr lang="fr-BE" sz="1800" dirty="0">
                <a:solidFill>
                  <a:srgbClr val="003366"/>
                </a:solidFill>
              </a:rPr>
              <a:t> et la </a:t>
            </a:r>
            <a:r>
              <a:rPr lang="fr-BE" sz="1800" b="1" dirty="0">
                <a:solidFill>
                  <a:srgbClr val="003366"/>
                </a:solidFill>
              </a:rPr>
              <a:t>recherche</a:t>
            </a:r>
            <a:r>
              <a:rPr lang="fr-BE" sz="1800" dirty="0">
                <a:solidFill>
                  <a:srgbClr val="003366"/>
                </a:solidFill>
              </a:rPr>
              <a:t> se renforcent </a:t>
            </a:r>
            <a:r>
              <a:rPr lang="fr-BE" sz="1800" dirty="0" smtClean="0">
                <a:solidFill>
                  <a:srgbClr val="003366"/>
                </a:solidFill>
              </a:rPr>
              <a:t>mutuellement;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à"/>
            </a:pPr>
            <a:r>
              <a:rPr lang="fr-BE" sz="1800" dirty="0" smtClean="0">
                <a:solidFill>
                  <a:srgbClr val="003366"/>
                </a:solidFill>
              </a:rPr>
              <a:t>Améliorer </a:t>
            </a:r>
            <a:r>
              <a:rPr lang="fr-BE" sz="1800" dirty="0">
                <a:solidFill>
                  <a:srgbClr val="003366"/>
                </a:solidFill>
              </a:rPr>
              <a:t>la </a:t>
            </a:r>
            <a:r>
              <a:rPr lang="fr-BE" sz="1800" b="1" dirty="0">
                <a:solidFill>
                  <a:srgbClr val="003366"/>
                </a:solidFill>
              </a:rPr>
              <a:t>gouvernance institutionnelle </a:t>
            </a:r>
            <a:r>
              <a:rPr lang="fr-BE" sz="1800" dirty="0">
                <a:solidFill>
                  <a:srgbClr val="003366"/>
                </a:solidFill>
              </a:rPr>
              <a:t>et systémique, la transparence et les mécanismes de rétroaction; </a:t>
            </a:r>
            <a:endParaRPr lang="fr-BE" sz="1800" dirty="0" smtClean="0">
              <a:solidFill>
                <a:srgbClr val="003366"/>
              </a:solidFill>
            </a:endParaRP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à"/>
            </a:pPr>
            <a:r>
              <a:rPr lang="fr-BE" sz="1800" dirty="0" smtClean="0">
                <a:solidFill>
                  <a:srgbClr val="003366"/>
                </a:solidFill>
              </a:rPr>
              <a:t>Promouvoir </a:t>
            </a:r>
            <a:r>
              <a:rPr lang="fr-BE" sz="1800" b="1" dirty="0">
                <a:solidFill>
                  <a:srgbClr val="003366"/>
                </a:solidFill>
              </a:rPr>
              <a:t>l’internationalisation</a:t>
            </a:r>
            <a:r>
              <a:rPr lang="fr-BE" sz="1800" dirty="0">
                <a:solidFill>
                  <a:srgbClr val="003366"/>
                </a:solidFill>
              </a:rPr>
              <a:t>, la reconnaissance et la </a:t>
            </a:r>
            <a:r>
              <a:rPr lang="fr-BE" sz="1800" dirty="0" smtClean="0">
                <a:solidFill>
                  <a:srgbClr val="003366"/>
                </a:solidFill>
              </a:rPr>
              <a:t>mobilité.  </a:t>
            </a:r>
            <a:endParaRPr lang="fr-BE" sz="1800" dirty="0">
              <a:solidFill>
                <a:srgbClr val="003366"/>
              </a:solidFill>
            </a:endParaRPr>
          </a:p>
          <a:p>
            <a:pPr marL="0" indent="0">
              <a:buNone/>
            </a:pPr>
            <a:r>
              <a:rPr lang="fr-BE" sz="22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endParaRPr lang="fr-BE" sz="2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91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561976"/>
            <a:ext cx="10058400" cy="686254"/>
          </a:xfrm>
        </p:spPr>
        <p:txBody>
          <a:bodyPr/>
          <a:lstStyle/>
          <a:p>
            <a:r>
              <a:rPr lang="fr-BE" dirty="0" smtClean="0">
                <a:solidFill>
                  <a:srgbClr val="003366"/>
                </a:solidFill>
              </a:rPr>
              <a:t>Priorités formation professionnelle</a:t>
            </a:r>
            <a:endParaRPr lang="fr-BE" dirty="0">
              <a:solidFill>
                <a:srgbClr val="003366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33829" y="1785257"/>
            <a:ext cx="11582400" cy="4847771"/>
          </a:xfrm>
        </p:spPr>
        <p:txBody>
          <a:bodyPr vert="horz"/>
          <a:lstStyle/>
          <a:p>
            <a:pPr lvl="0">
              <a:buClr>
                <a:srgbClr val="003366"/>
              </a:buClr>
              <a:buFont typeface="Wingdings"/>
              <a:buChar char="à"/>
            </a:pPr>
            <a:r>
              <a:rPr lang="fr-BE" sz="2000" dirty="0" smtClean="0">
                <a:solidFill>
                  <a:srgbClr val="003366"/>
                </a:solidFill>
              </a:rPr>
              <a:t> Promouvoir </a:t>
            </a:r>
            <a:r>
              <a:rPr lang="fr-BE" sz="2000" b="1" dirty="0">
                <a:solidFill>
                  <a:srgbClr val="003366"/>
                </a:solidFill>
              </a:rPr>
              <a:t>l’apprentissage en milieu professionnel </a:t>
            </a:r>
            <a:r>
              <a:rPr lang="fr-BE" sz="2000" dirty="0">
                <a:solidFill>
                  <a:srgbClr val="003366"/>
                </a:solidFill>
              </a:rPr>
              <a:t>sous toutes ses formes, en accordant une attention particulière à la formation sous contrat </a:t>
            </a:r>
            <a:r>
              <a:rPr lang="fr-BE" sz="2000" dirty="0" smtClean="0">
                <a:solidFill>
                  <a:srgbClr val="003366"/>
                </a:solidFill>
              </a:rPr>
              <a:t>d'apprentissage;</a:t>
            </a:r>
          </a:p>
          <a:p>
            <a:pPr lvl="0">
              <a:buClr>
                <a:srgbClr val="003366"/>
              </a:buClr>
              <a:buFont typeface="Wingdings"/>
              <a:buChar char="à"/>
            </a:pPr>
            <a:endParaRPr lang="fr-BE" sz="2000" dirty="0">
              <a:solidFill>
                <a:srgbClr val="003366"/>
              </a:solidFill>
            </a:endParaRPr>
          </a:p>
          <a:p>
            <a:pPr lvl="0">
              <a:buClr>
                <a:srgbClr val="003366"/>
              </a:buClr>
              <a:buFont typeface="Wingdings"/>
              <a:buChar char="à"/>
            </a:pPr>
            <a:r>
              <a:rPr lang="fr-BE" sz="2000" dirty="0" smtClean="0">
                <a:solidFill>
                  <a:srgbClr val="003366"/>
                </a:solidFill>
              </a:rPr>
              <a:t> Poursuivre </a:t>
            </a:r>
            <a:r>
              <a:rPr lang="fr-BE" sz="2000" dirty="0">
                <a:solidFill>
                  <a:srgbClr val="003366"/>
                </a:solidFill>
              </a:rPr>
              <a:t>la mise en place de mécanismes </a:t>
            </a:r>
            <a:r>
              <a:rPr lang="fr-BE" sz="2000" b="1" dirty="0">
                <a:solidFill>
                  <a:srgbClr val="003366"/>
                </a:solidFill>
              </a:rPr>
              <a:t>d'assurance </a:t>
            </a:r>
            <a:r>
              <a:rPr lang="fr-BE" sz="2000" b="1" dirty="0" smtClean="0">
                <a:solidFill>
                  <a:srgbClr val="003366"/>
                </a:solidFill>
              </a:rPr>
              <a:t>qualité</a:t>
            </a:r>
            <a:r>
              <a:rPr lang="fr-BE" sz="2000" dirty="0" smtClean="0">
                <a:solidFill>
                  <a:srgbClr val="003366"/>
                </a:solidFill>
              </a:rPr>
              <a:t>;</a:t>
            </a:r>
          </a:p>
          <a:p>
            <a:pPr lvl="0">
              <a:buClr>
                <a:srgbClr val="003366"/>
              </a:buClr>
              <a:buFont typeface="Wingdings"/>
              <a:buChar char="à"/>
            </a:pPr>
            <a:endParaRPr lang="fr-BE" sz="2000" dirty="0" smtClean="0">
              <a:solidFill>
                <a:srgbClr val="003366"/>
              </a:solidFill>
            </a:endParaRPr>
          </a:p>
          <a:p>
            <a:pPr lvl="0">
              <a:buClr>
                <a:srgbClr val="003366"/>
              </a:buClr>
              <a:buFont typeface="Wingdings"/>
              <a:buChar char="à"/>
            </a:pPr>
            <a:r>
              <a:rPr lang="fr-BE" sz="2000" dirty="0" smtClean="0">
                <a:solidFill>
                  <a:srgbClr val="003366"/>
                </a:solidFill>
              </a:rPr>
              <a:t> Continuer </a:t>
            </a:r>
            <a:r>
              <a:rPr lang="fr-BE" sz="2000" dirty="0">
                <a:solidFill>
                  <a:srgbClr val="003366"/>
                </a:solidFill>
              </a:rPr>
              <a:t>à renforcer les </a:t>
            </a:r>
            <a:r>
              <a:rPr lang="fr-BE" sz="2000" b="1" dirty="0">
                <a:solidFill>
                  <a:srgbClr val="003366"/>
                </a:solidFill>
              </a:rPr>
              <a:t>compétences clés </a:t>
            </a:r>
            <a:r>
              <a:rPr lang="fr-BE" sz="2000" dirty="0">
                <a:solidFill>
                  <a:srgbClr val="003366"/>
                </a:solidFill>
              </a:rPr>
              <a:t>dans les programmes </a:t>
            </a:r>
            <a:r>
              <a:rPr lang="fr-BE" sz="2000" dirty="0" smtClean="0">
                <a:solidFill>
                  <a:srgbClr val="003366"/>
                </a:solidFill>
              </a:rPr>
              <a:t>d'EFP;</a:t>
            </a:r>
          </a:p>
          <a:p>
            <a:pPr lvl="0">
              <a:buClr>
                <a:srgbClr val="003366"/>
              </a:buClr>
              <a:buFont typeface="Wingdings"/>
              <a:buChar char="à"/>
            </a:pPr>
            <a:endParaRPr lang="fr-BE" sz="2000" dirty="0" smtClean="0">
              <a:solidFill>
                <a:srgbClr val="003366"/>
              </a:solidFill>
            </a:endParaRPr>
          </a:p>
          <a:p>
            <a:pPr lvl="0">
              <a:buClr>
                <a:srgbClr val="003366"/>
              </a:buClr>
              <a:buFont typeface="Wingdings"/>
              <a:buChar char="à"/>
            </a:pPr>
            <a:r>
              <a:rPr lang="fr-BE" sz="2000" b="1" dirty="0" smtClean="0">
                <a:solidFill>
                  <a:srgbClr val="003366"/>
                </a:solidFill>
              </a:rPr>
              <a:t>Améliorer </a:t>
            </a:r>
            <a:r>
              <a:rPr lang="fr-BE" sz="2000" b="1" dirty="0">
                <a:solidFill>
                  <a:srgbClr val="003366"/>
                </a:solidFill>
              </a:rPr>
              <a:t>l'accès </a:t>
            </a:r>
            <a:r>
              <a:rPr lang="fr-BE" sz="2000" dirty="0">
                <a:solidFill>
                  <a:srgbClr val="003366"/>
                </a:solidFill>
              </a:rPr>
              <a:t>à la formation et aux qualifications pour tous via </a:t>
            </a:r>
            <a:r>
              <a:rPr lang="fr-BE" sz="2000" dirty="0" smtClean="0">
                <a:solidFill>
                  <a:srgbClr val="003366"/>
                </a:solidFill>
              </a:rPr>
              <a:t>l'EFPC;</a:t>
            </a:r>
          </a:p>
          <a:p>
            <a:pPr lvl="0">
              <a:buClr>
                <a:srgbClr val="003366"/>
              </a:buClr>
              <a:buFont typeface="Wingdings"/>
              <a:buChar char="à"/>
            </a:pPr>
            <a:endParaRPr lang="fr-BE" sz="2000" dirty="0" smtClean="0">
              <a:solidFill>
                <a:srgbClr val="003366"/>
              </a:solidFill>
            </a:endParaRPr>
          </a:p>
          <a:p>
            <a:pPr lvl="0">
              <a:buClr>
                <a:srgbClr val="003366"/>
              </a:buClr>
              <a:buFont typeface="Wingdings"/>
              <a:buChar char="à"/>
            </a:pPr>
            <a:r>
              <a:rPr lang="fr-BE" sz="2000" b="1" dirty="0" smtClean="0">
                <a:solidFill>
                  <a:srgbClr val="003366"/>
                </a:solidFill>
              </a:rPr>
              <a:t>Professionnalisation</a:t>
            </a:r>
            <a:r>
              <a:rPr lang="fr-BE" sz="2000" dirty="0" smtClean="0">
                <a:solidFill>
                  <a:srgbClr val="003366"/>
                </a:solidFill>
              </a:rPr>
              <a:t> initiale et continue des enseignants et formateurs</a:t>
            </a:r>
            <a:endParaRPr lang="fr-BE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42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561976"/>
            <a:ext cx="10058400" cy="831396"/>
          </a:xfrm>
        </p:spPr>
        <p:txBody>
          <a:bodyPr/>
          <a:lstStyle/>
          <a:p>
            <a:r>
              <a:rPr lang="fr-BE" dirty="0" smtClean="0">
                <a:solidFill>
                  <a:srgbClr val="003366"/>
                </a:solidFill>
              </a:rPr>
              <a:t>Priorités enseignement scolaire</a:t>
            </a:r>
            <a:endParaRPr lang="fr-BE" dirty="0">
              <a:solidFill>
                <a:srgbClr val="003366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2858" y="1781629"/>
            <a:ext cx="11466285" cy="4343400"/>
          </a:xfrm>
        </p:spPr>
        <p:txBody>
          <a:bodyPr vert="horz"/>
          <a:lstStyle/>
          <a:p>
            <a:pPr lvl="0">
              <a:buClr>
                <a:srgbClr val="003366"/>
              </a:buClr>
              <a:buFont typeface="Wingdings"/>
              <a:buChar char="à"/>
            </a:pPr>
            <a:r>
              <a:rPr lang="fr-BE" sz="2000" b="1" dirty="0" smtClean="0">
                <a:solidFill>
                  <a:srgbClr val="003366"/>
                </a:solidFill>
              </a:rPr>
              <a:t>Renforcer </a:t>
            </a:r>
            <a:r>
              <a:rPr lang="fr-BE" sz="2000" b="1" dirty="0">
                <a:solidFill>
                  <a:srgbClr val="003366"/>
                </a:solidFill>
              </a:rPr>
              <a:t>le profil des métiers de l’enseignement</a:t>
            </a:r>
            <a:r>
              <a:rPr lang="fr-BE" sz="2000" dirty="0">
                <a:solidFill>
                  <a:srgbClr val="003366"/>
                </a:solidFill>
              </a:rPr>
              <a:t> en attirant les meilleurs candidats à la profession et en aidant les enseignants et les dirigeants à dispenser un enseignement de haute qualité, à gérer les réalités complexes en classe et à adopter de nouvelles méthodes et de nouveaux </a:t>
            </a:r>
            <a:r>
              <a:rPr lang="fr-BE" sz="2000" dirty="0" smtClean="0">
                <a:solidFill>
                  <a:srgbClr val="003366"/>
                </a:solidFill>
              </a:rPr>
              <a:t>outils;</a:t>
            </a:r>
          </a:p>
          <a:p>
            <a:pPr lvl="0">
              <a:buClr>
                <a:srgbClr val="003366"/>
              </a:buClr>
              <a:buFont typeface="Wingdings"/>
              <a:buChar char="à"/>
            </a:pPr>
            <a:r>
              <a:rPr lang="fr-BE" sz="2000" dirty="0" smtClean="0">
                <a:solidFill>
                  <a:srgbClr val="003366"/>
                </a:solidFill>
              </a:rPr>
              <a:t>Remédier </a:t>
            </a:r>
            <a:r>
              <a:rPr lang="fr-BE" sz="2000" dirty="0">
                <a:solidFill>
                  <a:srgbClr val="003366"/>
                </a:solidFill>
              </a:rPr>
              <a:t>aux lacunes en matière d’acquisition des </a:t>
            </a:r>
            <a:r>
              <a:rPr lang="fr-BE" sz="2000" b="1" dirty="0">
                <a:solidFill>
                  <a:srgbClr val="003366"/>
                </a:solidFill>
              </a:rPr>
              <a:t>compétences de base </a:t>
            </a:r>
            <a:r>
              <a:rPr lang="fr-BE" sz="2000" dirty="0">
                <a:solidFill>
                  <a:srgbClr val="003366"/>
                </a:solidFill>
              </a:rPr>
              <a:t>en mathématiques, sciences et alphabétisme, grâce à des méthodes d’enseignement plus efficaces et </a:t>
            </a:r>
            <a:r>
              <a:rPr lang="fr-BE" sz="2000" dirty="0" smtClean="0">
                <a:solidFill>
                  <a:srgbClr val="003366"/>
                </a:solidFill>
              </a:rPr>
              <a:t>innovantes;</a:t>
            </a:r>
          </a:p>
          <a:p>
            <a:pPr lvl="0">
              <a:buClr>
                <a:srgbClr val="003366"/>
              </a:buClr>
              <a:buFont typeface="Wingdings"/>
              <a:buChar char="à"/>
            </a:pPr>
            <a:r>
              <a:rPr lang="fr-BE" sz="2000" dirty="0" smtClean="0">
                <a:solidFill>
                  <a:srgbClr val="003366"/>
                </a:solidFill>
              </a:rPr>
              <a:t>Aider </a:t>
            </a:r>
            <a:r>
              <a:rPr lang="fr-BE" sz="2000" dirty="0">
                <a:solidFill>
                  <a:srgbClr val="003366"/>
                </a:solidFill>
              </a:rPr>
              <a:t>les écoles à </a:t>
            </a:r>
            <a:r>
              <a:rPr lang="fr-BE" sz="2000" b="1" dirty="0">
                <a:solidFill>
                  <a:srgbClr val="003366"/>
                </a:solidFill>
              </a:rPr>
              <a:t>lutter contre le décrochage </a:t>
            </a:r>
            <a:r>
              <a:rPr lang="fr-BE" sz="2000" dirty="0">
                <a:solidFill>
                  <a:srgbClr val="003366"/>
                </a:solidFill>
              </a:rPr>
              <a:t>scolaire et les problèmes rencontrés par les élèves défavorisés, ainsi qu’à </a:t>
            </a:r>
            <a:r>
              <a:rPr lang="fr-BE" sz="2000" b="1" dirty="0">
                <a:solidFill>
                  <a:srgbClr val="003366"/>
                </a:solidFill>
              </a:rPr>
              <a:t>atteindre tous les élèves</a:t>
            </a:r>
            <a:r>
              <a:rPr lang="fr-BE" sz="2000" dirty="0">
                <a:solidFill>
                  <a:srgbClr val="003366"/>
                </a:solidFill>
              </a:rPr>
              <a:t>, où qu'ils se situent dans le spectre </a:t>
            </a:r>
            <a:r>
              <a:rPr lang="fr-BE" sz="2000" dirty="0" smtClean="0">
                <a:solidFill>
                  <a:srgbClr val="003366"/>
                </a:solidFill>
              </a:rPr>
              <a:t>académique;</a:t>
            </a:r>
          </a:p>
          <a:p>
            <a:pPr lvl="0">
              <a:buClr>
                <a:srgbClr val="003366"/>
              </a:buClr>
              <a:buFont typeface="Wingdings"/>
              <a:buChar char="à"/>
            </a:pPr>
            <a:r>
              <a:rPr lang="fr-BE" sz="2000" dirty="0" smtClean="0">
                <a:solidFill>
                  <a:srgbClr val="003366"/>
                </a:solidFill>
              </a:rPr>
              <a:t>Améliorer </a:t>
            </a:r>
            <a:r>
              <a:rPr lang="fr-BE" sz="2000" dirty="0">
                <a:solidFill>
                  <a:srgbClr val="003366"/>
                </a:solidFill>
              </a:rPr>
              <a:t>la qualité de l’éducation et de </a:t>
            </a:r>
            <a:r>
              <a:rPr lang="fr-BE" sz="2000" b="1" dirty="0">
                <a:solidFill>
                  <a:srgbClr val="003366"/>
                </a:solidFill>
              </a:rPr>
              <a:t>l’accueil des jeunes </a:t>
            </a:r>
            <a:r>
              <a:rPr lang="fr-BE" sz="2000" b="1" dirty="0" smtClean="0">
                <a:solidFill>
                  <a:srgbClr val="003366"/>
                </a:solidFill>
              </a:rPr>
              <a:t>enfants</a:t>
            </a:r>
            <a:r>
              <a:rPr lang="fr-BE" sz="2000" dirty="0">
                <a:solidFill>
                  <a:srgbClr val="0033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6815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561976"/>
            <a:ext cx="10058400" cy="831396"/>
          </a:xfrm>
        </p:spPr>
        <p:txBody>
          <a:bodyPr/>
          <a:lstStyle/>
          <a:p>
            <a:r>
              <a:rPr lang="fr-BE" dirty="0" smtClean="0">
                <a:solidFill>
                  <a:srgbClr val="003366"/>
                </a:solidFill>
                <a:latin typeface="+mn-lt"/>
              </a:rPr>
              <a:t>Priorités éducation des adultes</a:t>
            </a:r>
            <a:endParaRPr lang="fr-BE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0629" y="1654629"/>
            <a:ext cx="11684000" cy="5007428"/>
          </a:xfrm>
        </p:spPr>
        <p:txBody>
          <a:bodyPr vert="horz"/>
          <a:lstStyle/>
          <a:p>
            <a:pPr marL="0" marR="18034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fr-BE" sz="2000" dirty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fr-BE" sz="2000" dirty="0">
                <a:solidFill>
                  <a:srgbClr val="003366"/>
                </a:solidFill>
              </a:rPr>
              <a:t>Améliorer et élargir l’offre de possibilités d’apprentissage de haute </a:t>
            </a:r>
            <a:r>
              <a:rPr lang="fr-BE" sz="2000" dirty="0" smtClean="0">
                <a:solidFill>
                  <a:srgbClr val="003366"/>
                </a:solidFill>
              </a:rPr>
              <a:t>qualité adapté aux apprenants adultes peu qualifiés;</a:t>
            </a:r>
            <a:endParaRPr lang="fr-BE" sz="2000" dirty="0">
              <a:solidFill>
                <a:srgbClr val="003366"/>
              </a:solidFill>
            </a:endParaRPr>
          </a:p>
          <a:p>
            <a:pPr marL="0" marR="18034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fr-BE" sz="2000" dirty="0" smtClean="0">
              <a:solidFill>
                <a:srgbClr val="003366"/>
              </a:solidFill>
            </a:endParaRPr>
          </a:p>
          <a:p>
            <a:pPr marR="180340" algn="just">
              <a:lnSpc>
                <a:spcPct val="115000"/>
              </a:lnSpc>
              <a:spcAft>
                <a:spcPts val="0"/>
              </a:spcAft>
              <a:buClr>
                <a:srgbClr val="003366"/>
              </a:buClr>
              <a:buFont typeface="Wingdings"/>
              <a:buChar char="à"/>
            </a:pPr>
            <a:r>
              <a:rPr lang="fr-BE" sz="2000" dirty="0" smtClean="0">
                <a:solidFill>
                  <a:srgbClr val="003366"/>
                </a:solidFill>
              </a:rPr>
              <a:t> Étendre </a:t>
            </a:r>
            <a:r>
              <a:rPr lang="fr-BE" sz="2000" dirty="0">
                <a:solidFill>
                  <a:srgbClr val="003366"/>
                </a:solidFill>
              </a:rPr>
              <a:t>et développer </a:t>
            </a:r>
            <a:r>
              <a:rPr lang="fr-BE" sz="2000" b="1" dirty="0">
                <a:solidFill>
                  <a:srgbClr val="003366"/>
                </a:solidFill>
              </a:rPr>
              <a:t>les compétences des formateurs</a:t>
            </a:r>
            <a:r>
              <a:rPr lang="fr-BE" sz="2000" dirty="0" smtClean="0">
                <a:solidFill>
                  <a:srgbClr val="003366"/>
                </a:solidFill>
              </a:rPr>
              <a:t>, </a:t>
            </a:r>
            <a:r>
              <a:rPr lang="fr-BE" sz="2000" dirty="0">
                <a:solidFill>
                  <a:srgbClr val="003366"/>
                </a:solidFill>
              </a:rPr>
              <a:t>en particulier en vue de l'utilisation efficace des TIC </a:t>
            </a:r>
            <a:r>
              <a:rPr lang="fr-BE" sz="2000" dirty="0" smtClean="0">
                <a:solidFill>
                  <a:srgbClr val="003366"/>
                </a:solidFill>
              </a:rPr>
              <a:t>; </a:t>
            </a:r>
          </a:p>
          <a:p>
            <a:pPr marR="180340" algn="just">
              <a:lnSpc>
                <a:spcPct val="115000"/>
              </a:lnSpc>
              <a:spcAft>
                <a:spcPts val="0"/>
              </a:spcAft>
              <a:buClr>
                <a:srgbClr val="003366"/>
              </a:buClr>
              <a:buFont typeface="Wingdings"/>
              <a:buChar char="à"/>
            </a:pPr>
            <a:endParaRPr lang="fr-BE" sz="2000" dirty="0" smtClean="0">
              <a:solidFill>
                <a:srgbClr val="003366"/>
              </a:solidFill>
            </a:endParaRPr>
          </a:p>
          <a:p>
            <a:pPr marR="180340" algn="just">
              <a:lnSpc>
                <a:spcPct val="115000"/>
              </a:lnSpc>
              <a:spcAft>
                <a:spcPts val="0"/>
              </a:spcAft>
              <a:buClr>
                <a:srgbClr val="003366"/>
              </a:buClr>
              <a:buFont typeface="Wingdings"/>
              <a:buChar char="à"/>
            </a:pPr>
            <a:r>
              <a:rPr lang="fr-BE" sz="2000" dirty="0" smtClean="0">
                <a:solidFill>
                  <a:srgbClr val="003366"/>
                </a:solidFill>
              </a:rPr>
              <a:t> Concevoir </a:t>
            </a:r>
            <a:r>
              <a:rPr lang="fr-BE" sz="2000" dirty="0">
                <a:solidFill>
                  <a:srgbClr val="003366"/>
                </a:solidFill>
              </a:rPr>
              <a:t>et mettre en œuvre une </a:t>
            </a:r>
            <a:r>
              <a:rPr lang="fr-BE" sz="2000" b="1" dirty="0">
                <a:solidFill>
                  <a:srgbClr val="003366"/>
                </a:solidFill>
              </a:rPr>
              <a:t>offre effective pour renforcer les compétences de base</a:t>
            </a:r>
            <a:r>
              <a:rPr lang="fr-BE" sz="2000" dirty="0">
                <a:solidFill>
                  <a:srgbClr val="003366"/>
                </a:solidFill>
              </a:rPr>
              <a:t> (alphabétisme, maîtrise du calcul et du numérique) et les compétences clés de groupes cibles spécifiques d'adultes qui ne sont actuellement pas bien desservis</a:t>
            </a:r>
            <a:r>
              <a:rPr lang="fr-BE" sz="2000" dirty="0" smtClean="0">
                <a:solidFill>
                  <a:srgbClr val="003366"/>
                </a:solidFill>
              </a:rPr>
              <a:t>.</a:t>
            </a:r>
          </a:p>
          <a:p>
            <a:pPr marR="180340" algn="just">
              <a:lnSpc>
                <a:spcPct val="115000"/>
              </a:lnSpc>
              <a:spcAft>
                <a:spcPts val="0"/>
              </a:spcAft>
              <a:buClr>
                <a:srgbClr val="003366"/>
              </a:buClr>
              <a:buFont typeface="Wingdings"/>
              <a:buChar char="à"/>
            </a:pPr>
            <a:endParaRPr lang="fr-BE" sz="1800" dirty="0">
              <a:solidFill>
                <a:srgbClr val="003366"/>
              </a:solidFill>
            </a:endParaRPr>
          </a:p>
          <a:p>
            <a:pPr marL="0" marR="18034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fr-BE" sz="1800" dirty="0">
              <a:latin typeface="Calibri"/>
              <a:ea typeface="Calibri"/>
              <a:cs typeface="Times New Roman"/>
            </a:endParaRPr>
          </a:p>
          <a:p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4194104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57313" y="271463"/>
            <a:ext cx="10552112" cy="109696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BE" sz="2800" cap="none" smtClean="0">
                <a:solidFill>
                  <a:srgbClr val="002060"/>
                </a:solidFill>
              </a:rPr>
              <a:t>Partenariats stratégiques – Durée, deadline</a:t>
            </a:r>
            <a:endParaRPr lang="fr-FR" sz="2800" b="1" cap="none" smtClean="0">
              <a:solidFill>
                <a:srgbClr val="002060"/>
              </a:solidFill>
            </a:endParaRPr>
          </a:p>
        </p:txBody>
      </p:sp>
      <p:sp>
        <p:nvSpPr>
          <p:cNvPr id="90114" name="Rectangle 3"/>
          <p:cNvSpPr>
            <a:spLocks/>
          </p:cNvSpPr>
          <p:nvPr/>
        </p:nvSpPr>
        <p:spPr bwMode="auto">
          <a:xfrm>
            <a:off x="1066800" y="1901825"/>
            <a:ext cx="100584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1800"/>
              </a:spcBef>
              <a:buClr>
                <a:srgbClr val="7030A0"/>
              </a:buClr>
              <a:buSzPct val="90000"/>
            </a:pPr>
            <a:endParaRPr lang="fr-BE" sz="2400" dirty="0">
              <a:solidFill>
                <a:srgbClr val="002060"/>
              </a:solidFill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SzPct val="90000"/>
              <a:buFont typeface="Wingdings" pitchFamily="2" charset="2"/>
              <a:buChar char="§"/>
            </a:pPr>
            <a:endParaRPr lang="fr-FR" sz="2400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56441"/>
              </p:ext>
            </p:extLst>
          </p:nvPr>
        </p:nvGraphicFramePr>
        <p:xfrm>
          <a:off x="1335315" y="1756232"/>
          <a:ext cx="9840686" cy="4296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9327"/>
                <a:gridCol w="5661359"/>
              </a:tblGrid>
              <a:tr h="1465671">
                <a:tc>
                  <a:txBody>
                    <a:bodyPr/>
                    <a:lstStyle/>
                    <a:p>
                      <a:pPr marL="180340" marR="18034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fr-BE" sz="2000" dirty="0">
                          <a:solidFill>
                            <a:srgbClr val="003366"/>
                          </a:solidFill>
                          <a:effectLst/>
                        </a:rPr>
                        <a:t>Date limite de dépôt des candidatures</a:t>
                      </a:r>
                      <a:endParaRPr lang="fr-BE" sz="2000" dirty="0">
                        <a:solidFill>
                          <a:srgbClr val="0033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b="0" dirty="0" smtClean="0">
                          <a:solidFill>
                            <a:srgbClr val="003366"/>
                          </a:solidFill>
                          <a:effectLst/>
                        </a:rPr>
                        <a:t>29 mars 2017 à </a:t>
                      </a:r>
                      <a:r>
                        <a:rPr lang="fr-BE" sz="2000" b="0" dirty="0">
                          <a:solidFill>
                            <a:srgbClr val="003366"/>
                          </a:solidFill>
                          <a:effectLst/>
                        </a:rPr>
                        <a:t>12h </a:t>
                      </a:r>
                    </a:p>
                    <a:p>
                      <a:pPr marL="180340" marR="18034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fr-BE" sz="2000" b="0" dirty="0">
                          <a:solidFill>
                            <a:srgbClr val="003366"/>
                          </a:solidFill>
                          <a:effectLst/>
                        </a:rPr>
                        <a:t>(midi, heure de Bruxelles)</a:t>
                      </a:r>
                      <a:endParaRPr lang="fr-BE" sz="2000" b="0" dirty="0">
                        <a:solidFill>
                          <a:srgbClr val="0033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160">
                <a:tc>
                  <a:txBody>
                    <a:bodyPr/>
                    <a:lstStyle/>
                    <a:p>
                      <a:pPr marL="180340" marR="18034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fr-BE" sz="2000" dirty="0">
                          <a:solidFill>
                            <a:srgbClr val="003366"/>
                          </a:solidFill>
                          <a:effectLst/>
                        </a:rPr>
                        <a:t>Analyse d’éligibilité</a:t>
                      </a:r>
                      <a:endParaRPr lang="fr-BE" sz="2000" dirty="0">
                        <a:solidFill>
                          <a:srgbClr val="0033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18034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fr-BE" sz="2000" dirty="0">
                          <a:solidFill>
                            <a:srgbClr val="003366"/>
                          </a:solidFill>
                          <a:effectLst/>
                        </a:rPr>
                        <a:t>Avril </a:t>
                      </a:r>
                      <a:r>
                        <a:rPr lang="fr-BE" sz="2000" dirty="0" smtClean="0">
                          <a:solidFill>
                            <a:srgbClr val="003366"/>
                          </a:solidFill>
                          <a:effectLst/>
                        </a:rPr>
                        <a:t>2017</a:t>
                      </a:r>
                      <a:endParaRPr lang="fr-BE" sz="2000" dirty="0">
                        <a:solidFill>
                          <a:srgbClr val="0033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160">
                <a:tc>
                  <a:txBody>
                    <a:bodyPr/>
                    <a:lstStyle/>
                    <a:p>
                      <a:pPr marL="180340" marR="18034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fr-BE" sz="2000" dirty="0">
                          <a:solidFill>
                            <a:srgbClr val="003366"/>
                          </a:solidFill>
                          <a:effectLst/>
                        </a:rPr>
                        <a:t>Evaluation</a:t>
                      </a:r>
                      <a:endParaRPr lang="fr-BE" sz="2000" dirty="0">
                        <a:solidFill>
                          <a:srgbClr val="0033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18034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fr-BE" sz="2000" dirty="0">
                          <a:solidFill>
                            <a:srgbClr val="003366"/>
                          </a:solidFill>
                          <a:effectLst/>
                        </a:rPr>
                        <a:t>Mai </a:t>
                      </a:r>
                      <a:r>
                        <a:rPr lang="fr-BE" sz="2000" dirty="0" smtClean="0">
                          <a:solidFill>
                            <a:srgbClr val="003366"/>
                          </a:solidFill>
                          <a:effectLst/>
                        </a:rPr>
                        <a:t>2017</a:t>
                      </a:r>
                      <a:endParaRPr lang="fr-BE" sz="2000" dirty="0">
                        <a:solidFill>
                          <a:srgbClr val="0033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160">
                <a:tc>
                  <a:txBody>
                    <a:bodyPr/>
                    <a:lstStyle/>
                    <a:p>
                      <a:pPr marL="180340" marR="18034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fr-BE" sz="2000" dirty="0">
                          <a:solidFill>
                            <a:srgbClr val="003366"/>
                          </a:solidFill>
                          <a:effectLst/>
                        </a:rPr>
                        <a:t>Résultat des sélections </a:t>
                      </a:r>
                      <a:endParaRPr lang="fr-BE" sz="2000" dirty="0">
                        <a:solidFill>
                          <a:srgbClr val="0033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18034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fr-BE" sz="2000" dirty="0">
                          <a:solidFill>
                            <a:srgbClr val="003366"/>
                          </a:solidFill>
                          <a:effectLst/>
                        </a:rPr>
                        <a:t>Juillet </a:t>
                      </a:r>
                      <a:r>
                        <a:rPr lang="fr-BE" sz="2000" dirty="0" smtClean="0">
                          <a:solidFill>
                            <a:srgbClr val="003366"/>
                          </a:solidFill>
                          <a:effectLst/>
                        </a:rPr>
                        <a:t>2017</a:t>
                      </a:r>
                      <a:endParaRPr lang="fr-BE" sz="2000" dirty="0">
                        <a:solidFill>
                          <a:srgbClr val="0033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160">
                <a:tc>
                  <a:txBody>
                    <a:bodyPr/>
                    <a:lstStyle/>
                    <a:p>
                      <a:pPr marL="180340" marR="18034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fr-BE" sz="2000">
                          <a:solidFill>
                            <a:srgbClr val="003366"/>
                          </a:solidFill>
                          <a:effectLst/>
                        </a:rPr>
                        <a:t>Contractualisation</a:t>
                      </a:r>
                      <a:endParaRPr lang="fr-BE" sz="2000">
                        <a:solidFill>
                          <a:srgbClr val="0033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18034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fr-BE" sz="2000" dirty="0">
                          <a:solidFill>
                            <a:srgbClr val="003366"/>
                          </a:solidFill>
                          <a:effectLst/>
                        </a:rPr>
                        <a:t>Août </a:t>
                      </a:r>
                      <a:r>
                        <a:rPr lang="fr-BE" sz="2000" dirty="0" smtClean="0">
                          <a:solidFill>
                            <a:srgbClr val="003366"/>
                          </a:solidFill>
                          <a:effectLst/>
                        </a:rPr>
                        <a:t>2017</a:t>
                      </a:r>
                      <a:endParaRPr lang="fr-BE" sz="2000" dirty="0">
                        <a:solidFill>
                          <a:srgbClr val="0033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5915">
                <a:tc>
                  <a:txBody>
                    <a:bodyPr/>
                    <a:lstStyle/>
                    <a:p>
                      <a:pPr marL="180340" marR="18034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fr-BE" sz="2000">
                          <a:solidFill>
                            <a:srgbClr val="003366"/>
                          </a:solidFill>
                          <a:effectLst/>
                        </a:rPr>
                        <a:t>Démarrage des projets</a:t>
                      </a:r>
                      <a:endParaRPr lang="fr-BE" sz="2000">
                        <a:solidFill>
                          <a:srgbClr val="0033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18034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fr-BE" sz="2000" dirty="0">
                          <a:solidFill>
                            <a:srgbClr val="003366"/>
                          </a:solidFill>
                          <a:effectLst/>
                        </a:rPr>
                        <a:t>Entre 1</a:t>
                      </a:r>
                      <a:r>
                        <a:rPr lang="fr-BE" sz="2000" baseline="30000" dirty="0">
                          <a:solidFill>
                            <a:srgbClr val="003366"/>
                          </a:solidFill>
                          <a:effectLst/>
                        </a:rPr>
                        <a:t>er</a:t>
                      </a:r>
                      <a:r>
                        <a:rPr lang="fr-BE" sz="2000" dirty="0">
                          <a:solidFill>
                            <a:srgbClr val="003366"/>
                          </a:solidFill>
                          <a:effectLst/>
                        </a:rPr>
                        <a:t> septembre </a:t>
                      </a:r>
                      <a:r>
                        <a:rPr lang="fr-BE" sz="2000" dirty="0" smtClean="0">
                          <a:solidFill>
                            <a:srgbClr val="003366"/>
                          </a:solidFill>
                          <a:effectLst/>
                        </a:rPr>
                        <a:t>2017 </a:t>
                      </a:r>
                      <a:r>
                        <a:rPr lang="fr-BE" sz="2000" dirty="0">
                          <a:solidFill>
                            <a:srgbClr val="003366"/>
                          </a:solidFill>
                          <a:effectLst/>
                        </a:rPr>
                        <a:t>et le 31 décembre </a:t>
                      </a:r>
                      <a:r>
                        <a:rPr lang="fr-BE" sz="2000" dirty="0" smtClean="0">
                          <a:solidFill>
                            <a:srgbClr val="003366"/>
                          </a:solidFill>
                          <a:effectLst/>
                        </a:rPr>
                        <a:t>2017</a:t>
                      </a:r>
                      <a:endParaRPr lang="fr-BE" sz="2000" dirty="0">
                        <a:solidFill>
                          <a:srgbClr val="0033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31637" y="1604797"/>
            <a:ext cx="6583680" cy="2560320"/>
          </a:xfrm>
        </p:spPr>
        <p:txBody>
          <a:bodyPr>
            <a:normAutofit/>
          </a:bodyPr>
          <a:lstStyle/>
          <a:p>
            <a:r>
              <a:rPr lang="fr-BE" sz="7200" dirty="0">
                <a:solidFill>
                  <a:srgbClr val="0070C0"/>
                </a:solidFill>
              </a:rPr>
              <a:t>Conditions de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99301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360" y="644691"/>
            <a:ext cx="11137237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fr-BE" sz="4300" cap="small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Pays participants</a:t>
            </a:r>
            <a:endParaRPr lang="fr-BE" sz="4300" cap="small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1597" y="2513339"/>
            <a:ext cx="6731000" cy="3462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pPr marL="228594" indent="-228594" eaLnBrk="0" hangingPunct="0">
              <a:lnSpc>
                <a:spcPct val="90000"/>
              </a:lnSpc>
              <a:spcBef>
                <a:spcPts val="1800"/>
              </a:spcBef>
              <a:buClr>
                <a:srgbClr val="7030A0"/>
              </a:buClr>
              <a:buSzPct val="90000"/>
              <a:buFont typeface="Wingdings" pitchFamily="2" charset="2"/>
              <a:buChar char="§"/>
            </a:pPr>
            <a:r>
              <a:rPr lang="fr-BE" sz="2000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28 pays UE</a:t>
            </a:r>
          </a:p>
          <a:p>
            <a:pPr marL="228594" indent="-228594" eaLnBrk="0" hangingPunct="0">
              <a:lnSpc>
                <a:spcPct val="90000"/>
              </a:lnSpc>
              <a:spcBef>
                <a:spcPts val="1800"/>
              </a:spcBef>
              <a:buClr>
                <a:srgbClr val="7030A0"/>
              </a:buClr>
              <a:buSzPct val="90000"/>
              <a:buFont typeface="Wingdings" pitchFamily="2" charset="2"/>
              <a:buChar char="§"/>
            </a:pPr>
            <a:r>
              <a:rPr lang="fr-BE" sz="2000" dirty="0" smtClean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Norvège</a:t>
            </a:r>
            <a:r>
              <a:rPr lang="fr-BE" sz="2000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, Liechtenstein, Islande, FYROM, Turquie</a:t>
            </a:r>
          </a:p>
          <a:p>
            <a:pPr marL="228594" indent="-228594" eaLnBrk="0" hangingPunct="0">
              <a:lnSpc>
                <a:spcPct val="90000"/>
              </a:lnSpc>
              <a:spcBef>
                <a:spcPts val="1800"/>
              </a:spcBef>
              <a:buClr>
                <a:srgbClr val="7030A0"/>
              </a:buClr>
              <a:buSzPct val="90000"/>
              <a:buFont typeface="Wingdings" pitchFamily="2" charset="2"/>
              <a:buChar char="§"/>
            </a:pPr>
            <a:endParaRPr lang="fr-BE" sz="2000" dirty="0">
              <a:solidFill>
                <a:srgbClr val="002060"/>
              </a:solidFill>
              <a:latin typeface="Verdana"/>
              <a:ea typeface="Verdana"/>
              <a:cs typeface="Verdana"/>
            </a:endParaRPr>
          </a:p>
          <a:p>
            <a:pPr marL="228594" indent="-228594" eaLnBrk="0" hangingPunct="0">
              <a:lnSpc>
                <a:spcPct val="90000"/>
              </a:lnSpc>
              <a:spcBef>
                <a:spcPts val="1800"/>
              </a:spcBef>
              <a:buClr>
                <a:srgbClr val="7030A0"/>
              </a:buClr>
              <a:buSzPct val="90000"/>
              <a:buFont typeface="Wingdings" pitchFamily="2" charset="2"/>
              <a:buChar char="§"/>
            </a:pPr>
            <a:endParaRPr lang="fr-BE" sz="2000" dirty="0">
              <a:solidFill>
                <a:srgbClr val="002060"/>
              </a:solidFill>
              <a:latin typeface="Verdana"/>
              <a:ea typeface="Verdana"/>
              <a:cs typeface="Verdana"/>
            </a:endParaRPr>
          </a:p>
          <a:p>
            <a:pPr marL="228594" indent="-228594" eaLnBrk="0" hangingPunct="0">
              <a:lnSpc>
                <a:spcPct val="90000"/>
              </a:lnSpc>
              <a:spcBef>
                <a:spcPts val="1800"/>
              </a:spcBef>
              <a:buClr>
                <a:srgbClr val="7030A0"/>
              </a:buClr>
              <a:buSzPct val="90000"/>
              <a:buFont typeface="Wingdings" pitchFamily="2" charset="2"/>
              <a:buChar char="§"/>
            </a:pPr>
            <a:r>
              <a:rPr lang="fr-BE" sz="2000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Reste du </a:t>
            </a:r>
            <a:r>
              <a:rPr lang="fr-BE" sz="2000" dirty="0" smtClean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monde (dont la Suisse)</a:t>
            </a:r>
          </a:p>
          <a:p>
            <a:pPr marL="228594" indent="-228594" eaLnBrk="0" hangingPunct="0">
              <a:lnSpc>
                <a:spcPct val="90000"/>
              </a:lnSpc>
              <a:spcBef>
                <a:spcPts val="1800"/>
              </a:spcBef>
              <a:buClr>
                <a:srgbClr val="7030A0"/>
              </a:buClr>
              <a:buSzPct val="90000"/>
              <a:buFont typeface="Wingdings" pitchFamily="2" charset="2"/>
              <a:buChar char="§"/>
            </a:pPr>
            <a:r>
              <a:rPr lang="fr-BE" sz="2000" dirty="0" smtClean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Critère d’exclusion: démonstration par le candidat de la valeur</a:t>
            </a:r>
            <a:r>
              <a:rPr lang="fr-BE" sz="20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  <a:sym typeface="Wingdings" pitchFamily="2" charset="2"/>
              </a:rPr>
              <a:t> ajoutée </a:t>
            </a:r>
            <a:r>
              <a:rPr lang="fr-BE" sz="2000" dirty="0">
                <a:solidFill>
                  <a:srgbClr val="002060"/>
                </a:solidFill>
                <a:ea typeface="Verdana" pitchFamily="34" charset="0"/>
                <a:cs typeface="Verdana" pitchFamily="34" charset="0"/>
                <a:sym typeface="Wingdings" pitchFamily="2" charset="2"/>
              </a:rPr>
              <a:t>au projet </a:t>
            </a:r>
            <a:r>
              <a:rPr lang="fr-BE" sz="20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  <a:sym typeface="Wingdings" pitchFamily="2" charset="2"/>
              </a:rPr>
              <a:t>qui doit être essentielle</a:t>
            </a:r>
            <a:r>
              <a:rPr lang="fr-BE" sz="20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Wingdings" pitchFamily="2" charset="2"/>
              </a:rPr>
              <a:t>.</a:t>
            </a:r>
            <a:endParaRPr lang="fr-BE" sz="2000" dirty="0" smtClean="0">
              <a:solidFill>
                <a:srgbClr val="002060"/>
              </a:solidFill>
              <a:ea typeface="Verdana" pitchFamily="34" charset="0"/>
              <a:cs typeface="Verdana" pitchFamily="34" charset="0"/>
              <a:sym typeface="Wingdings" pitchFamily="2" charset="2"/>
            </a:endParaRPr>
          </a:p>
        </p:txBody>
      </p:sp>
      <p:sp>
        <p:nvSpPr>
          <p:cNvPr id="8" name="Accolade ouvrante 7"/>
          <p:cNvSpPr/>
          <p:nvPr/>
        </p:nvSpPr>
        <p:spPr>
          <a:xfrm>
            <a:off x="4053802" y="2276872"/>
            <a:ext cx="472948" cy="1346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fr-BE"/>
          </a:p>
        </p:txBody>
      </p:sp>
      <p:sp>
        <p:nvSpPr>
          <p:cNvPr id="9" name="Accolade ouvrante 8"/>
          <p:cNvSpPr/>
          <p:nvPr/>
        </p:nvSpPr>
        <p:spPr>
          <a:xfrm>
            <a:off x="4053803" y="4450693"/>
            <a:ext cx="472948" cy="1346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392109" y="2719140"/>
            <a:ext cx="2488241" cy="400108"/>
          </a:xfrm>
          <a:prstGeom prst="rect">
            <a:avLst/>
          </a:prstGeom>
          <a:noFill/>
          <a:ln w="3175">
            <a:solidFill>
              <a:srgbClr val="8456B6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fr-BE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Pays programmes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2109" y="4892961"/>
            <a:ext cx="2488242" cy="400108"/>
          </a:xfrm>
          <a:prstGeom prst="rect">
            <a:avLst/>
          </a:prstGeom>
          <a:noFill/>
          <a:ln w="3175">
            <a:solidFill>
              <a:srgbClr val="8456B6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BE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Pays partenaires</a:t>
            </a:r>
          </a:p>
        </p:txBody>
      </p:sp>
    </p:spTree>
    <p:extLst>
      <p:ext uri="{BB962C8B-B14F-4D97-AF65-F5344CB8AC3E}">
        <p14:creationId xmlns:p14="http://schemas.microsoft.com/office/powerpoint/2010/main" val="13054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360" y="644691"/>
            <a:ext cx="11137237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fr-BE" sz="4300" cap="small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Qui peut participer?</a:t>
            </a:r>
            <a:endParaRPr lang="fr-BE" sz="4300" cap="small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360" y="1892829"/>
            <a:ext cx="11425269" cy="381642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Tout organisme actif dans le domaine de l’éducation ou de la formation (public ou privé)</a:t>
            </a:r>
          </a:p>
          <a:p>
            <a:pPr>
              <a:spcBef>
                <a:spcPts val="0"/>
              </a:spcBef>
            </a:pPr>
            <a:endParaRPr lang="fr-BE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Établissements d’enseignement</a:t>
            </a:r>
            <a:endParaRPr lang="fr-BE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Asbl</a:t>
            </a: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ONG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Entreprises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Communes, provinces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Partenaires sociaux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Centre de recherche ou de formation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Etc.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BE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B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 </a:t>
            </a:r>
            <a:r>
              <a:rPr lang="fr-B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candidat doit avoir une existence juridique</a:t>
            </a:r>
            <a:endParaRPr lang="fr-BE" sz="20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31637" y="1604797"/>
            <a:ext cx="6583680" cy="2560320"/>
          </a:xfrm>
        </p:spPr>
        <p:txBody>
          <a:bodyPr>
            <a:normAutofit fontScale="90000"/>
          </a:bodyPr>
          <a:lstStyle/>
          <a:p>
            <a:r>
              <a:rPr lang="fr-BE" sz="7200" dirty="0" smtClean="0">
                <a:solidFill>
                  <a:srgbClr val="0070C0"/>
                </a:solidFill>
              </a:rPr>
              <a:t>Contexte et cadre </a:t>
            </a:r>
            <a:r>
              <a:rPr lang="fr-BE" sz="7200" dirty="0">
                <a:solidFill>
                  <a:srgbClr val="0070C0"/>
                </a:solidFill>
              </a:rPr>
              <a:t>s</a:t>
            </a:r>
            <a:r>
              <a:rPr lang="fr-BE" sz="7200" dirty="0" smtClean="0">
                <a:solidFill>
                  <a:srgbClr val="0070C0"/>
                </a:solidFill>
              </a:rPr>
              <a:t>tratégique</a:t>
            </a:r>
            <a:endParaRPr lang="fr-BE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360" y="644691"/>
            <a:ext cx="11137237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fr-BE" sz="4300" cap="small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Qui peut déposer une candidature?</a:t>
            </a:r>
            <a:endParaRPr lang="fr-BE" sz="4300" cap="small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360" y="1892830"/>
            <a:ext cx="11425269" cy="166198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Tout organisme établi dans un Pays programme</a:t>
            </a:r>
          </a:p>
          <a:p>
            <a:pPr>
              <a:spcBef>
                <a:spcPts val="0"/>
              </a:spcBef>
            </a:pPr>
            <a:endParaRPr lang="fr-BE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Dépôt de la candidature au nom des partenaires (lettres de mandat)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Toutes les activités doivent avoir lieu dans les pays partenaires au projet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 de candidature d’un organisme issu d’un Pays partenaire</a:t>
            </a:r>
          </a:p>
        </p:txBody>
      </p:sp>
    </p:spTree>
    <p:extLst>
      <p:ext uri="{BB962C8B-B14F-4D97-AF65-F5344CB8AC3E}">
        <p14:creationId xmlns:p14="http://schemas.microsoft.com/office/powerpoint/2010/main" val="30707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360" y="644691"/>
            <a:ext cx="11137237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fr-BE" sz="4300" cap="small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Nombre de partenaires</a:t>
            </a:r>
            <a:endParaRPr lang="fr-BE" sz="4300" cap="small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360" y="1892830"/>
            <a:ext cx="11425269" cy="135421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Minimum 3 partenaires de 3 Pays programme différents</a:t>
            </a:r>
          </a:p>
          <a:p>
            <a:pPr>
              <a:spcBef>
                <a:spcPts val="0"/>
              </a:spcBef>
            </a:pPr>
            <a:endParaRPr lang="fr-BE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r>
              <a:rPr lang="fr-BE" sz="2000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Exception</a:t>
            </a:r>
            <a:r>
              <a:rPr lang="fr-B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minimum 2 partenaires de 2 Pays programme </a:t>
            </a:r>
            <a:r>
              <a:rPr lang="fr-BE" sz="2000" dirty="0" err="1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SSi</a:t>
            </a:r>
            <a:r>
              <a:rPr lang="fr-BE" sz="20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exclusivement des établissements scolaires</a:t>
            </a:r>
          </a:p>
        </p:txBody>
      </p:sp>
    </p:spTree>
    <p:extLst>
      <p:ext uri="{BB962C8B-B14F-4D97-AF65-F5344CB8AC3E}">
        <p14:creationId xmlns:p14="http://schemas.microsoft.com/office/powerpoint/2010/main" val="5329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360" y="644691"/>
            <a:ext cx="11137237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fr-BE" sz="4300" cap="small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Durée</a:t>
            </a:r>
            <a:endParaRPr lang="fr-BE" sz="4300" cap="small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360" y="1892829"/>
            <a:ext cx="11425269" cy="381642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sz="20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Pour le supérieur: </a:t>
            </a:r>
            <a:r>
              <a:rPr lang="fr-BE" sz="2000" u="sng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entre 24 et 36 mois</a:t>
            </a:r>
          </a:p>
          <a:p>
            <a:pPr>
              <a:spcBef>
                <a:spcPts val="0"/>
              </a:spcBef>
            </a:pPr>
            <a:endParaRPr lang="fr-BE" sz="20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r>
              <a:rPr lang="fr-BE" sz="20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Pour la formation professionnelle, l’éducation scolaire et l’éducation des adultes: </a:t>
            </a:r>
            <a:r>
              <a:rPr lang="fr-BE" sz="2000" u="sng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entre 12 et 36 mois</a:t>
            </a:r>
          </a:p>
          <a:p>
            <a:pPr>
              <a:spcBef>
                <a:spcPts val="0"/>
              </a:spcBef>
            </a:pPr>
            <a:endParaRPr lang="fr-BE" sz="20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Début du projet entre 1</a:t>
            </a:r>
            <a:r>
              <a:rPr lang="fr-BE" sz="2000" baseline="30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er</a:t>
            </a: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septembre et 31 décembre 2017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A définir avec les partenaires en fonction des objectifs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Fin des projets au plus tard le 31 août 2020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fr-BE" sz="200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BE" sz="2000" dirty="0" smtClean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BE" sz="200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	</a:t>
            </a: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Possibilité de prolongation SSI dûment justifiée et sans augmentation budgétaire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5" y="4744159"/>
            <a:ext cx="652670" cy="57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2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B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Toutes les activités doivent avoir lieu dans un pays participant au projet ou dans un pays contenant le siège d’une institution européenne</a:t>
            </a:r>
            <a:endParaRPr lang="fr-BE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Lieu de l’activité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90606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Quizz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451" y="1745457"/>
            <a:ext cx="10558572" cy="477053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endParaRPr lang="fr-BE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VRAI: 			FAUX: </a:t>
            </a: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Un partenariat d’échange de BP ne peut pas réaliser de publication.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Un partenariat « innovation » doit obligatoirement se dérouler entre 2 et 3 ans.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Mettre en place un partenariat avec une école professionnelle, une ASBL et un centre de formation n’est pas éligible.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Mener une analyse basée sur des observations/échanges de BP est une activité éligible.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Promouvoir l’acquisition des compétences civiques des apprenants est un objectif global qui s’inscrit dans une priorité horizontale du programme.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Les activités liées au projet doivent avoir lieu dans un des pays programme.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Dans le cas d’un partenariat « entre écoles uniquement », le projet doit être soumis dans l’Agence Nationale de l’école coordinatrice et dans les AN des écoles partenaires.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BE" sz="1600" dirty="0" smtClean="0">
              <a:solidFill>
                <a:srgbClr val="0070C0"/>
              </a:solidFill>
            </a:endParaRPr>
          </a:p>
          <a:p>
            <a:pPr lvl="0"/>
            <a:endParaRPr lang="fr-BE" sz="16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9860" y="2070846"/>
            <a:ext cx="204395" cy="31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4304853" y="2070846"/>
            <a:ext cx="204395" cy="311972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824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31637" y="1604797"/>
            <a:ext cx="6583680" cy="2560320"/>
          </a:xfrm>
        </p:spPr>
        <p:txBody>
          <a:bodyPr>
            <a:normAutofit/>
          </a:bodyPr>
          <a:lstStyle/>
          <a:p>
            <a:r>
              <a:rPr lang="fr-BE" sz="7200" dirty="0">
                <a:solidFill>
                  <a:srgbClr val="0070C0"/>
                </a:solidFill>
              </a:rPr>
              <a:t>Règles financières</a:t>
            </a:r>
          </a:p>
        </p:txBody>
      </p:sp>
    </p:spTree>
    <p:extLst>
      <p:ext uri="{BB962C8B-B14F-4D97-AF65-F5344CB8AC3E}">
        <p14:creationId xmlns:p14="http://schemas.microsoft.com/office/powerpoint/2010/main" val="397291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360" y="644691"/>
            <a:ext cx="11137237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fr-BE" sz="4300" cap="small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Financement</a:t>
            </a:r>
            <a:endParaRPr lang="fr-BE" sz="4300" cap="small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538" y="2372883"/>
            <a:ext cx="11425269" cy="286231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sz="20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Budget prévisionnel à établir dans la candidature</a:t>
            </a:r>
          </a:p>
          <a:p>
            <a:pPr>
              <a:spcBef>
                <a:spcPts val="0"/>
              </a:spcBef>
            </a:pPr>
            <a:endParaRPr lang="fr-BE" sz="20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Choisir parmi les </a:t>
            </a:r>
            <a:r>
              <a:rPr lang="fr-BE" sz="200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8</a:t>
            </a: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lignes budgétaires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Seule la 1</a:t>
            </a:r>
            <a:r>
              <a:rPr lang="fr-BE" sz="2000" baseline="30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e</a:t>
            </a: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est automatique, les </a:t>
            </a:r>
            <a:r>
              <a:rPr lang="fr-BE" sz="200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7</a:t>
            </a: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autres sont optionnelles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Maximum 150 000 € par an, limité à 10 partenaires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Attention au rapport coûts/objectifs du projet 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Coordinateur reçoit l’ensemble du financement, à redistribuer entre les partenaires (sauf projets exclusivement entre écoles)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1" name="Group 5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2694701"/>
              </p:ext>
            </p:extLst>
          </p:nvPr>
        </p:nvGraphicFramePr>
        <p:xfrm>
          <a:off x="353209" y="448593"/>
          <a:ext cx="11233248" cy="6298883"/>
        </p:xfrm>
        <a:graphic>
          <a:graphicData uri="http://schemas.openxmlformats.org/drawingml/2006/table">
            <a:tbl>
              <a:tblPr/>
              <a:tblGrid>
                <a:gridCol w="5581651"/>
                <a:gridCol w="3349625"/>
                <a:gridCol w="2301972"/>
              </a:tblGrid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Types de coût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Mécanisme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Financement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Gestion et mise en œuvre du projet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500€/mois coordinateur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250€/mois partenaires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Max 2.750€/mois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4D4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Réunions transnationales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575€ ou 760€/participant/réunion selon la distance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Pas de maximum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4D4"/>
                    </a:solidFill>
                  </a:tcPr>
                </a:tc>
              </a:tr>
              <a:tr h="53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Productions intellectuelles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Coût unitaire selon la catégorie de personnel et le pays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Frais de personnel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</a:tr>
              <a:tr h="53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Evénement de dissémination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100€/ participant local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200€/ participant international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Max 30.000€/projet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Coûts exceptionnels (achat biens et services)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75% des frais éligibles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Max 50.000€/projet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Coûts exceptionnels (frais de voyage DOM-TOM)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80% des frais éligibles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Motivation dans la candidature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</a:tr>
              <a:tr h="53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Soutien des besoins spécifiques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100% des frais éligibles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Motivation dans la candidature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CA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     Frais de voyage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Entre 20€ et 1300€/participant selon la distance (entre 10 et &gt;8000km)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Coût unitaire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</a:tr>
              <a:tr h="53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     Frais de séjour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Voir guide selon le type d’activité de mobilité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Taux journalier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</a:tr>
              <a:tr h="53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     Soutien linguistique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150€/participant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Motivation dans la candidature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</a:tr>
            </a:tbl>
          </a:graphicData>
        </a:graphic>
      </p:graphicFrame>
      <p:sp>
        <p:nvSpPr>
          <p:cNvPr id="2" name="Parenthèse ouvrante 1"/>
          <p:cNvSpPr/>
          <p:nvPr/>
        </p:nvSpPr>
        <p:spPr>
          <a:xfrm>
            <a:off x="602780" y="4969425"/>
            <a:ext cx="60959" cy="1632181"/>
          </a:xfrm>
          <a:prstGeom prst="leftBracke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79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1" name="Group 5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9249577"/>
              </p:ext>
            </p:extLst>
          </p:nvPr>
        </p:nvGraphicFramePr>
        <p:xfrm>
          <a:off x="239349" y="1796819"/>
          <a:ext cx="11233248" cy="801238"/>
        </p:xfrm>
        <a:graphic>
          <a:graphicData uri="http://schemas.openxmlformats.org/drawingml/2006/table">
            <a:tbl>
              <a:tblPr/>
              <a:tblGrid>
                <a:gridCol w="5617423"/>
                <a:gridCol w="3371092"/>
                <a:gridCol w="2244733"/>
              </a:tblGrid>
              <a:tr h="80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Gestion et mise en œuvre du projet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500€/mois coordinateur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250€/mois/partenaire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Max 2.750€/mois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4D4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23393" y="2852936"/>
            <a:ext cx="10558572" cy="221598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que cela couvre </a:t>
            </a:r>
            <a:r>
              <a:rPr lang="fr-B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ts val="0"/>
              </a:spcBef>
            </a:pPr>
            <a:endParaRPr lang="fr-BE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Participation aux </a:t>
            </a: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différents frais liés à la gestion </a:t>
            </a:r>
            <a:r>
              <a:rPr lang="fr-BE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projet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Information, promotion et diffusion (brochures, prospectus, …)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Supports, outils, méthodes de formation à petite échelle</a:t>
            </a:r>
          </a:p>
          <a:p>
            <a:pPr>
              <a:spcBef>
                <a:spcPts val="0"/>
              </a:spcBef>
            </a:pPr>
            <a:endParaRPr lang="fr-BE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endParaRPr lang="fr-BE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360" y="644691"/>
            <a:ext cx="11137237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fr-BE" sz="4300" cap="small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Gestion et mise en œuvre du projet</a:t>
            </a:r>
            <a:endParaRPr lang="fr-BE" sz="4300" cap="small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1" name="Group 5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5847668"/>
              </p:ext>
            </p:extLst>
          </p:nvPr>
        </p:nvGraphicFramePr>
        <p:xfrm>
          <a:off x="239349" y="1796819"/>
          <a:ext cx="11161715" cy="1005840"/>
        </p:xfrm>
        <a:graphic>
          <a:graphicData uri="http://schemas.openxmlformats.org/drawingml/2006/table">
            <a:tbl>
              <a:tblPr/>
              <a:tblGrid>
                <a:gridCol w="5581651"/>
                <a:gridCol w="3452092"/>
                <a:gridCol w="2127972"/>
              </a:tblGrid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Réunion transnationale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575€ ou 760€/participant/réunion selon la distance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Pas de maximum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E4D4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5360" y="644691"/>
            <a:ext cx="11137237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fr-BE" sz="4300" cap="small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Réunions transnationales</a:t>
            </a:r>
            <a:endParaRPr lang="fr-BE" sz="4300" cap="small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391" y="3236979"/>
            <a:ext cx="10558572" cy="258531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que cela couvre </a:t>
            </a:r>
            <a:r>
              <a:rPr lang="fr-B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ts val="0"/>
              </a:spcBef>
            </a:pPr>
            <a:endParaRPr lang="fr-BE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Participation </a:t>
            </a: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partenaires aux réunions de coordination du projet (comité de pilotage)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Contribution aux frais de voyage et de séjour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2 participants par partenaires et 3 maximum pour le coordinateur</a:t>
            </a:r>
            <a:endParaRPr lang="fr-BE" sz="20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≠ activité de mobilité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Calculateur de distance </a:t>
            </a:r>
            <a:endParaRPr lang="fr-BE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" y="561974"/>
            <a:ext cx="11979275" cy="1150711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4000" dirty="0">
                <a:solidFill>
                  <a:srgbClr val="002060"/>
                </a:solidFill>
              </a:rPr>
              <a:t>ERASMUS+ contribue aux objectifs </a:t>
            </a:r>
            <a:r>
              <a:rPr lang="fr-FR" sz="4000" dirty="0" smtClean="0">
                <a:solidFill>
                  <a:srgbClr val="002060"/>
                </a:solidFill>
              </a:rPr>
              <a:t>Education et Formation 2020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69900" y="1790700"/>
            <a:ext cx="10668000" cy="4660900"/>
          </a:xfrm>
        </p:spPr>
        <p:txBody>
          <a:bodyPr/>
          <a:lstStyle/>
          <a:p>
            <a:pPr>
              <a:defRPr/>
            </a:pPr>
            <a:endParaRPr lang="nl-BE" dirty="0" smtClean="0"/>
          </a:p>
          <a:p>
            <a:pPr>
              <a:defRPr/>
            </a:pPr>
            <a:endParaRPr lang="fr-FR" dirty="0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5764" y="1890713"/>
            <a:ext cx="2051051" cy="168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à coins arrondis 1"/>
          <p:cNvSpPr/>
          <p:nvPr/>
        </p:nvSpPr>
        <p:spPr>
          <a:xfrm>
            <a:off x="976183" y="1890713"/>
            <a:ext cx="2063580" cy="4621298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BE" sz="2400" b="1" dirty="0" smtClean="0"/>
              <a:t>E&amp;F 2020</a:t>
            </a:r>
            <a:endParaRPr lang="fr-BE" sz="2400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5076565" y="1890715"/>
            <a:ext cx="2730843" cy="844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Se former tout au long de la vie</a:t>
            </a:r>
            <a:endParaRPr lang="fr-BE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093043" y="3213465"/>
            <a:ext cx="2730843" cy="839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Qualité et efficacité</a:t>
            </a:r>
            <a:endParaRPr lang="fr-BE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093044" y="4572032"/>
            <a:ext cx="2730843" cy="889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Equité, cohésion sociale, citoyenneté active</a:t>
            </a:r>
            <a:endParaRPr lang="fr-BE" b="1" dirty="0"/>
          </a:p>
        </p:txBody>
      </p:sp>
      <p:cxnSp>
        <p:nvCxnSpPr>
          <p:cNvPr id="5" name="Connecteur droit avec flèche 4"/>
          <p:cNvCxnSpPr>
            <a:stCxn id="2" idx="3"/>
            <a:endCxn id="3" idx="1"/>
          </p:cNvCxnSpPr>
          <p:nvPr/>
        </p:nvCxnSpPr>
        <p:spPr>
          <a:xfrm flipV="1">
            <a:off x="3039763" y="2312988"/>
            <a:ext cx="2036803" cy="188837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2" idx="3"/>
            <a:endCxn id="7" idx="1"/>
          </p:cNvCxnSpPr>
          <p:nvPr/>
        </p:nvCxnSpPr>
        <p:spPr>
          <a:xfrm flipV="1">
            <a:off x="3039765" y="3633243"/>
            <a:ext cx="2053279" cy="56812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2" idx="3"/>
            <a:endCxn id="8" idx="1"/>
          </p:cNvCxnSpPr>
          <p:nvPr/>
        </p:nvCxnSpPr>
        <p:spPr>
          <a:xfrm>
            <a:off x="3039763" y="4201364"/>
            <a:ext cx="2053280" cy="81549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5093044" y="5943601"/>
            <a:ext cx="2730843" cy="827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Créativité, innovation, esprit d’entreprise</a:t>
            </a:r>
            <a:endParaRPr lang="fr-BE" b="1" dirty="0"/>
          </a:p>
        </p:txBody>
      </p:sp>
      <p:cxnSp>
        <p:nvCxnSpPr>
          <p:cNvPr id="18" name="Connecteur droit avec flèche 17"/>
          <p:cNvCxnSpPr>
            <a:stCxn id="2" idx="3"/>
            <a:endCxn id="16" idx="1"/>
          </p:cNvCxnSpPr>
          <p:nvPr/>
        </p:nvCxnSpPr>
        <p:spPr>
          <a:xfrm>
            <a:off x="3039763" y="4201362"/>
            <a:ext cx="2053280" cy="215619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8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2719"/>
            <a:ext cx="10286933" cy="1371600"/>
          </a:xfrm>
        </p:spPr>
        <p:txBody>
          <a:bodyPr>
            <a:normAutofit/>
          </a:bodyPr>
          <a:lstStyle/>
          <a:p>
            <a:r>
              <a:rPr lang="fr-BE" sz="4300" dirty="0">
                <a:solidFill>
                  <a:srgbClr val="0070C0"/>
                </a:solidFill>
              </a:rPr>
              <a:t>Productions intellectuelles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76792"/>
              </p:ext>
            </p:extLst>
          </p:nvPr>
        </p:nvGraphicFramePr>
        <p:xfrm>
          <a:off x="431371" y="1796819"/>
          <a:ext cx="11161715" cy="1005840"/>
        </p:xfrm>
        <a:graphic>
          <a:graphicData uri="http://schemas.openxmlformats.org/drawingml/2006/table">
            <a:tbl>
              <a:tblPr/>
              <a:tblGrid>
                <a:gridCol w="5581651"/>
                <a:gridCol w="3349625"/>
                <a:gridCol w="2230439"/>
              </a:tblGrid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Productions intellectuelles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Coût unitaire selon la catégorie de personnel et le pays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Frais de personnel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3391" y="2846270"/>
            <a:ext cx="10558572" cy="400109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que cela couvre </a:t>
            </a:r>
            <a:r>
              <a:rPr lang="fr-B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ts val="0"/>
              </a:spcBef>
            </a:pPr>
            <a:endParaRPr lang="fr-BE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fr-BE" sz="2000" i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000" i="1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Participation</a:t>
            </a: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aux frais de personnel </a:t>
            </a:r>
            <a:r>
              <a:rPr lang="fr-BE" sz="200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≠ </a:t>
            </a: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coûts de personnels</a:t>
            </a:r>
            <a:endParaRPr lang="fr-BE" sz="20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Réalisation de productions/livrables innovants et tangibles de qualité ou en quantité substantiels. Faire la preuve de son impact et de son exploitation à un plus large niveau! </a:t>
            </a:r>
            <a:r>
              <a:rPr lang="fr-BE" sz="16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</a:t>
            </a:r>
            <a:r>
              <a:rPr lang="fr-BE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programmes d’enseignement, supports pédagogiques et d’animation socio-éducative, ressources éducatives libres (REL), outils informatiques, analyses, études, méthodes d’apprentissage par les pairs, etc.</a:t>
            </a:r>
          </a:p>
          <a:p>
            <a:pPr marL="457189" indent="-457189"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Concerne les projets de grande </a:t>
            </a: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échelle, soutenant « l’innovation » </a:t>
            </a: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≠ activité régulière du projet</a:t>
            </a:r>
            <a:endParaRPr lang="fr-BE" sz="20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 peut couvrir des frais de administratif/coordination</a:t>
            </a: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déjà couvert par le poste Gestion &amp; Mise en Œuvre</a:t>
            </a:r>
          </a:p>
          <a:p>
            <a:pPr marL="457189" indent="-457189"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  <a:sym typeface="Wingdings" pitchFamily="2" charset="2"/>
              </a:rPr>
              <a:t>Nombre de jours de travail équilibré entre partenaires</a:t>
            </a:r>
            <a:endParaRPr lang="fr-BE" sz="20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3" y="3228876"/>
            <a:ext cx="652670" cy="57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1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28733"/>
            <a:ext cx="10190923" cy="864096"/>
          </a:xfrm>
        </p:spPr>
        <p:txBody>
          <a:bodyPr>
            <a:normAutofit fontScale="90000"/>
          </a:bodyPr>
          <a:lstStyle/>
          <a:p>
            <a:r>
              <a:rPr lang="fr-BE" sz="4300" dirty="0">
                <a:solidFill>
                  <a:srgbClr val="0070C0"/>
                </a:solidFill>
              </a:rPr>
              <a:t/>
            </a:r>
            <a:br>
              <a:rPr lang="fr-BE" sz="4300" dirty="0">
                <a:solidFill>
                  <a:srgbClr val="0070C0"/>
                </a:solidFill>
              </a:rPr>
            </a:br>
            <a:r>
              <a:rPr lang="fr-BE" sz="4300" dirty="0">
                <a:solidFill>
                  <a:srgbClr val="0070C0"/>
                </a:solidFill>
              </a:rPr>
              <a:t/>
            </a:r>
            <a:br>
              <a:rPr lang="fr-BE" sz="4300" dirty="0">
                <a:solidFill>
                  <a:srgbClr val="0070C0"/>
                </a:solidFill>
              </a:rPr>
            </a:br>
            <a:r>
              <a:rPr lang="fr-BE" sz="4300" dirty="0">
                <a:solidFill>
                  <a:srgbClr val="0070C0"/>
                </a:solidFill>
              </a:rPr>
              <a:t/>
            </a:r>
            <a:br>
              <a:rPr lang="fr-BE" sz="4300" dirty="0">
                <a:solidFill>
                  <a:srgbClr val="0070C0"/>
                </a:solidFill>
              </a:rPr>
            </a:br>
            <a:r>
              <a:rPr lang="fr-BE" dirty="0" smtClean="0">
                <a:solidFill>
                  <a:srgbClr val="0070C0"/>
                </a:solidFill>
              </a:rPr>
              <a:t>Evènement de dissémination</a:t>
            </a:r>
            <a:r>
              <a:rPr lang="fr-BE" sz="4300" dirty="0">
                <a:solidFill>
                  <a:srgbClr val="0070C0"/>
                </a:solidFill>
              </a:rPr>
              <a:t/>
            </a:r>
            <a:br>
              <a:rPr lang="fr-BE" sz="4300" dirty="0">
                <a:solidFill>
                  <a:srgbClr val="0070C0"/>
                </a:solidFill>
              </a:rPr>
            </a:br>
            <a:endParaRPr lang="fr-BE" sz="43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86517"/>
              </p:ext>
            </p:extLst>
          </p:nvPr>
        </p:nvGraphicFramePr>
        <p:xfrm>
          <a:off x="431371" y="1796819"/>
          <a:ext cx="11161715" cy="1005840"/>
        </p:xfrm>
        <a:graphic>
          <a:graphicData uri="http://schemas.openxmlformats.org/drawingml/2006/table">
            <a:tbl>
              <a:tblPr/>
              <a:tblGrid>
                <a:gridCol w="5581651"/>
                <a:gridCol w="3349625"/>
                <a:gridCol w="2230439"/>
              </a:tblGrid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Evénement de dissémination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100€/ participant local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200€/ participant international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Max 30.000€/projet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3391" y="3049469"/>
            <a:ext cx="10558572" cy="196976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que cela couvre </a:t>
            </a:r>
            <a:r>
              <a:rPr lang="fr-B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ts val="0"/>
              </a:spcBef>
            </a:pPr>
            <a:endParaRPr lang="fr-BE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l’organisation d’une conférence ou séminaire 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partager et diffuser les productions intellectuelles</a:t>
            </a:r>
            <a:endParaRPr lang="fr-BE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Réservé aux projets faisant une demande budgétaire pour les productions intellectuelles (donc projet soutenant l’innovation)</a:t>
            </a:r>
          </a:p>
        </p:txBody>
      </p:sp>
    </p:spTree>
    <p:extLst>
      <p:ext uri="{BB962C8B-B14F-4D97-AF65-F5344CB8AC3E}">
        <p14:creationId xmlns:p14="http://schemas.microsoft.com/office/powerpoint/2010/main" val="1286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381" y="260648"/>
            <a:ext cx="10094912" cy="1188051"/>
          </a:xfrm>
        </p:spPr>
        <p:txBody>
          <a:bodyPr/>
          <a:lstStyle/>
          <a:p>
            <a:r>
              <a:rPr lang="fr-BE" dirty="0" smtClean="0">
                <a:solidFill>
                  <a:srgbClr val="0070C0"/>
                </a:solidFill>
              </a:rPr>
              <a:t>Coûts exceptionnels</a:t>
            </a:r>
            <a:endParaRPr lang="fr-BE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69305"/>
              </p:ext>
            </p:extLst>
          </p:nvPr>
        </p:nvGraphicFramePr>
        <p:xfrm>
          <a:off x="527381" y="1796819"/>
          <a:ext cx="11233248" cy="701040"/>
        </p:xfrm>
        <a:graphic>
          <a:graphicData uri="http://schemas.openxmlformats.org/drawingml/2006/table">
            <a:tbl>
              <a:tblPr/>
              <a:tblGrid>
                <a:gridCol w="5581651"/>
                <a:gridCol w="3349625"/>
                <a:gridCol w="2301972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Coûts exceptionnels (Achat biens et services)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75% des frais éligibles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Max 50.000€/projet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19403" y="3044958"/>
            <a:ext cx="10558572" cy="166198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que cela couvre </a:t>
            </a:r>
            <a:r>
              <a:rPr lang="fr-B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ts val="0"/>
              </a:spcBef>
            </a:pPr>
            <a:endParaRPr lang="fr-BE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Sous-traitance, achat de certains équipements </a:t>
            </a:r>
            <a:r>
              <a:rPr lang="fr-BE" sz="2000" u="sng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</a:t>
            </a:r>
            <a:r>
              <a:rPr lang="fr-BE" sz="2000" u="sng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usuel</a:t>
            </a: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 marL="457189" indent="-457189"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Démontrer leur caractère indispensable au projet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Demande de devis possible pour justifier la demande budgétaire</a:t>
            </a:r>
            <a:endParaRPr lang="fr-BE" sz="20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1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381" y="260648"/>
            <a:ext cx="10094912" cy="1188051"/>
          </a:xfrm>
        </p:spPr>
        <p:txBody>
          <a:bodyPr/>
          <a:lstStyle/>
          <a:p>
            <a:r>
              <a:rPr lang="fr-BE" dirty="0" smtClean="0">
                <a:solidFill>
                  <a:srgbClr val="0070C0"/>
                </a:solidFill>
              </a:rPr>
              <a:t>Coûts exceptionnels</a:t>
            </a:r>
            <a:endParaRPr lang="fr-BE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98571"/>
              </p:ext>
            </p:extLst>
          </p:nvPr>
        </p:nvGraphicFramePr>
        <p:xfrm>
          <a:off x="527381" y="1796819"/>
          <a:ext cx="11233248" cy="701040"/>
        </p:xfrm>
        <a:graphic>
          <a:graphicData uri="http://schemas.openxmlformats.org/drawingml/2006/table">
            <a:tbl>
              <a:tblPr/>
              <a:tblGrid>
                <a:gridCol w="5581651"/>
                <a:gridCol w="3349625"/>
                <a:gridCol w="2301972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Coûts exceptionnels (frais de voyage DOM-TOM)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80% des frais éligibles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Motivation dans la candidature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8F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19403" y="3044958"/>
            <a:ext cx="10558572" cy="258531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que cela couvre </a:t>
            </a:r>
            <a:r>
              <a:rPr lang="fr-B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ts val="0"/>
              </a:spcBef>
            </a:pPr>
            <a:endParaRPr lang="fr-BE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Demande acceptée SSI les règles de financement </a:t>
            </a:r>
            <a:r>
              <a:rPr lang="fr-BE" sz="200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standard (basé sur les coûts unitaires par fourchette de </a:t>
            </a: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distance) </a:t>
            </a: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 couvrent pas au moins 70% des frais de voyage des participants</a:t>
            </a:r>
          </a:p>
          <a:p>
            <a:pPr marL="457189" indent="-457189"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A démontrer dans la candidature</a:t>
            </a:r>
          </a:p>
          <a:p>
            <a:pPr marL="457189" indent="-457189">
              <a:buClr>
                <a:schemeClr val="tx1"/>
              </a:buClr>
              <a:buFont typeface="Arial" pitchFamily="34" charset="0"/>
              <a:buChar char="•"/>
            </a:pPr>
            <a:endParaRPr lang="fr-BE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tx1"/>
              </a:buClr>
            </a:pPr>
            <a:r>
              <a:rPr lang="fr-BE" sz="20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Nouveauté 2017!</a:t>
            </a:r>
            <a:endParaRPr lang="fr-BE" sz="20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2719"/>
            <a:ext cx="10190923" cy="1371600"/>
          </a:xfrm>
        </p:spPr>
        <p:txBody>
          <a:bodyPr>
            <a:normAutofit/>
          </a:bodyPr>
          <a:lstStyle/>
          <a:p>
            <a:r>
              <a:rPr lang="fr-BE" sz="4300" dirty="0">
                <a:solidFill>
                  <a:srgbClr val="0070C0"/>
                </a:solidFill>
              </a:rPr>
              <a:t>Soutien des besoins spécifiques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271566"/>
              </p:ext>
            </p:extLst>
          </p:nvPr>
        </p:nvGraphicFramePr>
        <p:xfrm>
          <a:off x="335360" y="1796819"/>
          <a:ext cx="11233248" cy="670560"/>
        </p:xfrm>
        <a:graphic>
          <a:graphicData uri="http://schemas.openxmlformats.org/drawingml/2006/table">
            <a:tbl>
              <a:tblPr/>
              <a:tblGrid>
                <a:gridCol w="5581651"/>
                <a:gridCol w="3349625"/>
                <a:gridCol w="2301972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Soutien des besoins spécifiques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100% des frais éligibles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Motivation dans la candidature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CA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19403" y="3044958"/>
            <a:ext cx="10558572" cy="166198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que cela couvre </a:t>
            </a:r>
            <a:r>
              <a:rPr lang="fr-BE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ts val="0"/>
              </a:spcBef>
            </a:pPr>
            <a:endParaRPr lang="fr-BE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Coûts additionnels concernant les participants à besoin spécifiques ayant un handicap</a:t>
            </a:r>
          </a:p>
          <a:p>
            <a:pPr marL="457189" indent="-457189">
              <a:buClr>
                <a:schemeClr val="tx1"/>
              </a:buClr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Frais réels</a:t>
            </a:r>
          </a:p>
        </p:txBody>
      </p:sp>
    </p:spTree>
    <p:extLst>
      <p:ext uri="{BB962C8B-B14F-4D97-AF65-F5344CB8AC3E}">
        <p14:creationId xmlns:p14="http://schemas.microsoft.com/office/powerpoint/2010/main" val="11960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Activités de </a:t>
            </a:r>
            <a:r>
              <a:rPr lang="fr-BE" b="1" u="sng" dirty="0" smtClean="0">
                <a:solidFill>
                  <a:srgbClr val="0070C0"/>
                </a:solidFill>
              </a:rPr>
              <a:t>mobilité</a:t>
            </a:r>
            <a:r>
              <a:rPr lang="fr-BE" dirty="0" smtClean="0">
                <a:solidFill>
                  <a:srgbClr val="0070C0"/>
                </a:solidFill>
              </a:rPr>
              <a:t> d’étude/d’apprentissage/d’enseignement</a:t>
            </a:r>
            <a:endParaRPr lang="fr-BE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10440"/>
              </p:ext>
            </p:extLst>
          </p:nvPr>
        </p:nvGraphicFramePr>
        <p:xfrm>
          <a:off x="431371" y="1988840"/>
          <a:ext cx="11233248" cy="2072640"/>
        </p:xfrm>
        <a:graphic>
          <a:graphicData uri="http://schemas.openxmlformats.org/drawingml/2006/table">
            <a:tbl>
              <a:tblPr/>
              <a:tblGrid>
                <a:gridCol w="2592288"/>
                <a:gridCol w="4992555"/>
                <a:gridCol w="3648405"/>
              </a:tblGrid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Frais de voyage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Entre 20€ et 1300€/participant selon la distance (entre 10 et &gt;8000km)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Coût unitaire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Frais de séjour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Voir guide selon le type d’activité de mobilité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Taux journalier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Frais voyage domestique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180€/participant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Coûts de + de 225€,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à justifier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70451" y="4795901"/>
            <a:ext cx="10558572" cy="17851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que cela couvre :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Participation aux frais de </a:t>
            </a:r>
            <a:r>
              <a:rPr lang="fr-BE" b="1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voyage et de séjour 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apprenants/personnel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Justifier le caractère nécessaire – Pertinence type d’activité/secteur et projet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≠réunion transnationale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 vers les pays partenaires pour les élèves et le personnel (longue durée)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Projet « échange de bonnes pratiques »: max 100 mobilités</a:t>
            </a: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03420"/>
              </p:ext>
            </p:extLst>
          </p:nvPr>
        </p:nvGraphicFramePr>
        <p:xfrm>
          <a:off x="431371" y="4061480"/>
          <a:ext cx="11233248" cy="670560"/>
        </p:xfrm>
        <a:graphic>
          <a:graphicData uri="http://schemas.openxmlformats.org/drawingml/2006/table">
            <a:tbl>
              <a:tblPr/>
              <a:tblGrid>
                <a:gridCol w="2592288"/>
                <a:gridCol w="4992555"/>
                <a:gridCol w="3648405"/>
              </a:tblGrid>
              <a:tr h="353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Soutien linguistique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150€/participant (long-terme)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Motivation dans la candidature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94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Activités de mobilité (d’étude/d’apprentissage/d’enseignement)</a:t>
            </a:r>
            <a:endParaRPr lang="fr-BE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12011"/>
              </p:ext>
            </p:extLst>
          </p:nvPr>
        </p:nvGraphicFramePr>
        <p:xfrm>
          <a:off x="527381" y="2084851"/>
          <a:ext cx="11233248" cy="426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  <a:gridCol w="2688299"/>
                <a:gridCol w="2784309"/>
              </a:tblGrid>
              <a:tr h="519307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</a:t>
                      </a:r>
                      <a:endParaRPr lang="fr-B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Durée</a:t>
                      </a:r>
                      <a:endParaRPr lang="fr-B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Secteur</a:t>
                      </a:r>
                      <a:endParaRPr lang="fr-BE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2060"/>
                    </a:solidFill>
                  </a:tcPr>
                </a:tc>
              </a:tr>
              <a:tr h="536807"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Programme d’étude intensif</a:t>
                      </a:r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Entre</a:t>
                      </a:r>
                      <a:r>
                        <a:rPr lang="fr-BE" sz="16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5 jours et 2 mois</a:t>
                      </a:r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Enseignement</a:t>
                      </a:r>
                      <a:r>
                        <a:rPr lang="fr-BE" sz="16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supérieur</a:t>
                      </a:r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</a:tr>
              <a:tr h="519307"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Mobilité mixte d’apprenants</a:t>
                      </a:r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Entre</a:t>
                      </a:r>
                      <a:r>
                        <a:rPr lang="fr-BE" sz="16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5 jours et 2 mois</a:t>
                      </a:r>
                      <a:endParaRPr lang="fr-BE" sz="160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Tous </a:t>
                      </a:r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</a:tr>
              <a:tr h="519307"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Echanges de courte durée de groupes d’élèves</a:t>
                      </a:r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Entre</a:t>
                      </a:r>
                      <a:r>
                        <a:rPr lang="fr-BE" sz="16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5 jours et 2 mois</a:t>
                      </a:r>
                      <a:endParaRPr lang="fr-BE" sz="160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Scolaire</a:t>
                      </a:r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</a:tr>
              <a:tr h="519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Mobilité d’études d’élèves de longue durée</a:t>
                      </a:r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Entre 2 et 12 mois</a:t>
                      </a:r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Scolaire</a:t>
                      </a:r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</a:tr>
              <a:tr h="519307"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Evènement conjoint de formation du personnel de courte durée</a:t>
                      </a:r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Entre </a:t>
                      </a:r>
                      <a:r>
                        <a:rPr lang="fr-BE" sz="1600" b="1" u="sng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lang="fr-BE" sz="16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jours et 2 mois</a:t>
                      </a:r>
                      <a:endParaRPr lang="fr-BE" sz="160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Tous</a:t>
                      </a:r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</a:tr>
              <a:tr h="519307"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Mission d’enseignement/formation de longue durée</a:t>
                      </a:r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Entre 2 et 12 mois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Tous</a:t>
                      </a:r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</a:tr>
              <a:tr h="519307">
                <a:tc gridSpan="3">
                  <a:txBody>
                    <a:bodyPr/>
                    <a:lstStyle/>
                    <a:p>
                      <a:pPr algn="ctr"/>
                      <a:r>
                        <a:rPr lang="fr-BE" sz="1600" i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Attention, pour les mobilités de court terme, comptez</a:t>
                      </a:r>
                      <a:r>
                        <a:rPr lang="fr-BE" sz="1600" i="1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la durée </a:t>
                      </a:r>
                      <a:r>
                        <a:rPr lang="fr-BE" sz="1600" b="1" i="1" u="sng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sans</a:t>
                      </a:r>
                      <a:r>
                        <a:rPr lang="fr-BE" sz="1600" i="1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les jours de voyage</a:t>
                      </a:r>
                      <a:endParaRPr lang="fr-BE" sz="1600" i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60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fr-BE" sz="16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840" y="4670049"/>
            <a:ext cx="652329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Activités de mobilité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673" y="2180862"/>
            <a:ext cx="10558572" cy="31700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 d’étude intensif</a:t>
            </a:r>
          </a:p>
          <a:p>
            <a:pPr>
              <a:spcBef>
                <a:spcPts val="0"/>
              </a:spcBef>
            </a:pPr>
            <a:r>
              <a:rPr lang="fr-BE" sz="14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Enseignement supérieur</a:t>
            </a: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 court permettant aux étudiants et professeurs de travailler/d’apprendre ensemble sur un sujet particulier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Travail en groupes multinationaux et multidisciplinaire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ossibilité d’apprentissage innovants; accès à des résultats de recherche de pointe, à des connaissances récentes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Utilisation des TIC pour la préparation, création d’une communauté d’apprentissage sur le sujet concerné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Répartition égalitaire enseignants/étudiants et p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articipation active des étudiants</a:t>
            </a:r>
          </a:p>
        </p:txBody>
      </p:sp>
    </p:spTree>
    <p:extLst>
      <p:ext uri="{BB962C8B-B14F-4D97-AF65-F5344CB8AC3E}">
        <p14:creationId xmlns:p14="http://schemas.microsoft.com/office/powerpoint/2010/main" val="415884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Activités de mobilité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673" y="2180861"/>
            <a:ext cx="10558572" cy="206209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Mobilité mixte d’étudiants, de stagiaires, d’apprenants adultes et d’élèves</a:t>
            </a:r>
          </a:p>
          <a:p>
            <a:pPr>
              <a:spcBef>
                <a:spcPts val="0"/>
              </a:spcBef>
            </a:pPr>
            <a:r>
              <a:rPr lang="fr-BE" sz="14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Tous secteurs</a:t>
            </a:r>
            <a:endParaRPr lang="fr-BE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Mobilité des apprenants en vue d’apprentissage in situ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Motiver la dimension européenne</a:t>
            </a: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Combiné à de la mobilité virtuelle (réseaux sociaux, espaces de travail collaboratifs, </a:t>
            </a:r>
            <a:r>
              <a:rPr lang="fr-BE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videoconférence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35812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Activités de mobilité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673" y="2180862"/>
            <a:ext cx="10558572" cy="31700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Echanges de groupes d’élèves de courte durée</a:t>
            </a:r>
          </a:p>
          <a:p>
            <a:pPr>
              <a:spcBef>
                <a:spcPts val="0"/>
              </a:spcBef>
            </a:pPr>
            <a:r>
              <a:rPr lang="fr-BE" sz="14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Scolaire</a:t>
            </a:r>
            <a:endParaRPr lang="fr-BE" sz="14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Travail commun en groupes mixtes </a:t>
            </a:r>
            <a:r>
              <a:rPr lang="fr-BE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rapport avec les objectifs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du partenariat – ATTENTION, le partenariat ne peut pas se limiter à ces échanges; </a:t>
            </a:r>
            <a:r>
              <a:rPr lang="fr-BE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’est une plus value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Acquisition des compétences liées au projet ainsi que de compétences sociales, personnelles, linguistiques,…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Logés en famille d’accueil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Accompagnés par du personnel scolaire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Participation active des élèves</a:t>
            </a:r>
          </a:p>
        </p:txBody>
      </p:sp>
    </p:spTree>
    <p:extLst>
      <p:ext uri="{BB962C8B-B14F-4D97-AF65-F5344CB8AC3E}">
        <p14:creationId xmlns:p14="http://schemas.microsoft.com/office/powerpoint/2010/main" val="15867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" y="561975"/>
            <a:ext cx="11979275" cy="8509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4000" dirty="0" smtClean="0">
                <a:solidFill>
                  <a:srgbClr val="002060"/>
                </a:solidFill>
              </a:rPr>
              <a:t>ERASMUS+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69900" y="1790700"/>
            <a:ext cx="10668000" cy="4660900"/>
          </a:xfrm>
        </p:spPr>
        <p:txBody>
          <a:bodyPr/>
          <a:lstStyle/>
          <a:p>
            <a:pPr>
              <a:defRPr/>
            </a:pPr>
            <a:endParaRPr lang="nl-BE" dirty="0" smtClean="0"/>
          </a:p>
          <a:p>
            <a:pPr>
              <a:defRPr/>
            </a:pPr>
            <a:endParaRPr lang="fr-FR" dirty="0" smtClean="0"/>
          </a:p>
        </p:txBody>
      </p:sp>
      <p:sp>
        <p:nvSpPr>
          <p:cNvPr id="2" name="Rectangle à coins arrondis 1"/>
          <p:cNvSpPr/>
          <p:nvPr/>
        </p:nvSpPr>
        <p:spPr>
          <a:xfrm>
            <a:off x="976183" y="1890713"/>
            <a:ext cx="2063580" cy="462129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BE" sz="2400" b="1" dirty="0" smtClean="0"/>
              <a:t>ERASMUS+</a:t>
            </a:r>
            <a:endParaRPr lang="fr-BE" sz="2400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5076565" y="1890715"/>
            <a:ext cx="2730843" cy="1182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Action-clé 1</a:t>
            </a:r>
          </a:p>
          <a:p>
            <a:pPr algn="ctr"/>
            <a:r>
              <a:rPr lang="fr-BE" b="1" dirty="0" smtClean="0"/>
              <a:t>MOBILITE</a:t>
            </a:r>
            <a:endParaRPr lang="fr-BE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076567" y="3579813"/>
            <a:ext cx="2730843" cy="1203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Action-clé 2</a:t>
            </a:r>
          </a:p>
          <a:p>
            <a:pPr algn="ctr"/>
            <a:r>
              <a:rPr lang="fr-BE" b="1" dirty="0" smtClean="0"/>
              <a:t>PARTENARIAT </a:t>
            </a:r>
            <a:endParaRPr lang="fr-BE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093044" y="5313405"/>
            <a:ext cx="2730843" cy="1198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Action-clé 3</a:t>
            </a:r>
          </a:p>
          <a:p>
            <a:pPr algn="ctr"/>
            <a:r>
              <a:rPr lang="fr-BE" b="1" dirty="0" smtClean="0"/>
              <a:t>SOUTIEN A LA REFORME DES POLITIQUES</a:t>
            </a:r>
            <a:endParaRPr lang="fr-BE" b="1" dirty="0"/>
          </a:p>
        </p:txBody>
      </p:sp>
      <p:cxnSp>
        <p:nvCxnSpPr>
          <p:cNvPr id="5" name="Connecteur droit avec flèche 4"/>
          <p:cNvCxnSpPr>
            <a:stCxn id="2" idx="3"/>
            <a:endCxn id="3" idx="1"/>
          </p:cNvCxnSpPr>
          <p:nvPr/>
        </p:nvCxnSpPr>
        <p:spPr>
          <a:xfrm flipV="1">
            <a:off x="3039763" y="2482081"/>
            <a:ext cx="2036803" cy="171928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2" idx="3"/>
            <a:endCxn id="7" idx="1"/>
          </p:cNvCxnSpPr>
          <p:nvPr/>
        </p:nvCxnSpPr>
        <p:spPr>
          <a:xfrm flipV="1">
            <a:off x="3039764" y="4181712"/>
            <a:ext cx="2036803" cy="196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2" idx="3"/>
            <a:endCxn id="8" idx="1"/>
          </p:cNvCxnSpPr>
          <p:nvPr/>
        </p:nvCxnSpPr>
        <p:spPr>
          <a:xfrm>
            <a:off x="3039763" y="4201362"/>
            <a:ext cx="2053280" cy="171134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Espace réservé pour une image 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81" y="1970767"/>
            <a:ext cx="2403636" cy="16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Activités de mobilité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673" y="2180862"/>
            <a:ext cx="10558572" cy="28930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Mobilité </a:t>
            </a:r>
            <a:r>
              <a:rPr lang="fr-BE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d’études </a:t>
            </a:r>
            <a:r>
              <a:rPr lang="fr-BE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d’élèves de longue durée</a:t>
            </a:r>
          </a:p>
          <a:p>
            <a:pPr>
              <a:spcBef>
                <a:spcPts val="0"/>
              </a:spcBef>
            </a:pPr>
            <a:r>
              <a:rPr lang="fr-BE" sz="14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Scolaire</a:t>
            </a:r>
            <a:endParaRPr lang="fr-BE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Etudier dans une école à l’étranger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Minimum 14 ans</a:t>
            </a: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Sélectionnés et encadrés par les établissements scolaires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Logés en famille d’accueil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 d’études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Guide de la mobilité des élèves (modèles de documents)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Reconnaissance de la mobilité (interne et externe)</a:t>
            </a:r>
          </a:p>
        </p:txBody>
      </p:sp>
    </p:spTree>
    <p:extLst>
      <p:ext uri="{BB962C8B-B14F-4D97-AF65-F5344CB8AC3E}">
        <p14:creationId xmlns:p14="http://schemas.microsoft.com/office/powerpoint/2010/main" val="425543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Activités de mobilité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673" y="2180862"/>
            <a:ext cx="10558572" cy="261609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Evénement conjoint de formation du personnel de courte durée</a:t>
            </a:r>
          </a:p>
          <a:p>
            <a:pPr>
              <a:spcBef>
                <a:spcPts val="0"/>
              </a:spcBef>
            </a:pPr>
            <a:r>
              <a:rPr lang="fr-BE" sz="1400" i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Tous </a:t>
            </a:r>
            <a:r>
              <a:rPr lang="fr-BE" sz="14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secteurs</a:t>
            </a:r>
            <a:endParaRPr lang="fr-BE" sz="1400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Séminaire/formation pour les personnels des partenaires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But: Maximiser l’impact sur les organisations partenaires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Partager les compétences, les pratiques, les méthodes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Forme: visite d’étude, atelier, formation, etc.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fr-BE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BE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Nouveauté 2017: minimum 3 jours</a:t>
            </a: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Activités de mobilité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673" y="2180861"/>
            <a:ext cx="10558572" cy="283154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Mission d’enseignement et de formation de longue durée</a:t>
            </a:r>
          </a:p>
          <a:p>
            <a:pPr>
              <a:spcBef>
                <a:spcPts val="0"/>
              </a:spcBef>
            </a:pPr>
            <a:r>
              <a:rPr lang="fr-BE" sz="1400" i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Tous </a:t>
            </a:r>
            <a:r>
              <a:rPr lang="fr-BE" sz="14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secteurs</a:t>
            </a:r>
            <a:endParaRPr lang="fr-BE" sz="1400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Enseigner, travailler, suivre une formation pour partager et améliorer ses compétences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L’organisme d’envoi est chargé de la sélection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Reconnaissance de la mobilité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Spécificités pour l’enseignement supérieur:</a:t>
            </a:r>
          </a:p>
          <a:p>
            <a:pPr marL="1066773" lvl="1" indent="-457189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r-BE" sz="160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Mission d’enseignement: l’organisme d’accueil doit être une </a:t>
            </a:r>
            <a:r>
              <a:rPr lang="fr-BE" sz="16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EES</a:t>
            </a:r>
            <a:endParaRPr lang="fr-BE" sz="160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marL="1066773" lvl="1" indent="-457189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r-BE" sz="160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Mission de formation: l’organisme d’envoi doit être une </a:t>
            </a:r>
            <a:r>
              <a:rPr lang="fr-BE" sz="16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EES</a:t>
            </a:r>
            <a:endParaRPr lang="fr-BE" sz="160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Quizz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451" y="1745457"/>
            <a:ext cx="10558572" cy="443197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endParaRPr lang="fr-BE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VRAI: 			FAUX: </a:t>
            </a: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600" dirty="0" err="1" smtClean="0">
                <a:solidFill>
                  <a:srgbClr val="0070C0"/>
                </a:solidFill>
              </a:rPr>
              <a:t>Proximus</a:t>
            </a:r>
            <a:r>
              <a:rPr lang="fr-BE" sz="1600" dirty="0" smtClean="0">
                <a:solidFill>
                  <a:srgbClr val="0070C0"/>
                </a:solidFill>
              </a:rPr>
              <a:t> S.A. </a:t>
            </a:r>
            <a:r>
              <a:rPr lang="fr-BE" sz="1600" dirty="0">
                <a:solidFill>
                  <a:srgbClr val="0070C0"/>
                </a:solidFill>
              </a:rPr>
              <a:t>peut être candidat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70C0"/>
                </a:solidFill>
              </a:rPr>
              <a:t>Une activité d’apprentissage implique la mobilité d’apprenants et /ou de membres du personnel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70C0"/>
                </a:solidFill>
              </a:rPr>
              <a:t>Le partenariat peut inclure 12 partenaires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70C0"/>
                </a:solidFill>
              </a:rPr>
              <a:t>Le projet inclut la production d’un recueil reprenant une analyse comparative des systèmes éducatifs des partenaires. Je demande donc un financement pour production intellectuelle.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70C0"/>
                </a:solidFill>
              </a:rPr>
              <a:t>Des apprenants peuvent prétendre au financement de leur participation à une réunion transnationale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70C0"/>
                </a:solidFill>
              </a:rPr>
              <a:t>Le projet inclus 4 partenaires. L’événement de dissémination de mon projet rassemblera 40 participants, 10 représentants de chacun des partenaires.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rgbClr val="0070C0"/>
                </a:solidFill>
              </a:rPr>
              <a:t>La gestion de mon projet nécessite l’achat d’un ordinateur. Je fais une demande sur la ligne budgétaire coûts </a:t>
            </a:r>
            <a:r>
              <a:rPr lang="fr-BE" sz="1600" dirty="0" smtClean="0">
                <a:solidFill>
                  <a:srgbClr val="0070C0"/>
                </a:solidFill>
              </a:rPr>
              <a:t>exceptionnels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600" dirty="0" smtClean="0">
                <a:solidFill>
                  <a:srgbClr val="0070C0"/>
                </a:solidFill>
              </a:rPr>
              <a:t>A la soumission de la candidature, je joint le document d’entité légale et le relevé d’identité bancaire</a:t>
            </a:r>
            <a:endParaRPr lang="fr-BE" sz="16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9860" y="2070846"/>
            <a:ext cx="204395" cy="31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4304853" y="2070846"/>
            <a:ext cx="204395" cy="311972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44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31637" y="1796819"/>
            <a:ext cx="6583680" cy="2560320"/>
          </a:xfrm>
        </p:spPr>
        <p:txBody>
          <a:bodyPr>
            <a:normAutofit/>
          </a:bodyPr>
          <a:lstStyle/>
          <a:p>
            <a:r>
              <a:rPr lang="fr-BE" sz="7200" dirty="0">
                <a:solidFill>
                  <a:srgbClr val="0070C0"/>
                </a:solidFill>
              </a:rPr>
              <a:t>Critères </a:t>
            </a:r>
            <a:r>
              <a:rPr lang="fr-BE" sz="7200" dirty="0" smtClean="0">
                <a:solidFill>
                  <a:srgbClr val="0070C0"/>
                </a:solidFill>
              </a:rPr>
              <a:t>d’Attribution</a:t>
            </a:r>
            <a:endParaRPr lang="fr-BE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Critères d’attribution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349" y="2084851"/>
            <a:ext cx="11952651" cy="344709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critères</a:t>
            </a: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Pertinence du projet – </a:t>
            </a:r>
            <a:r>
              <a:rPr lang="fr-B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 points 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Qualité de la conception et de </a:t>
            </a:r>
            <a:r>
              <a:rPr lang="fr-BE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s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mise en œuvre – </a:t>
            </a:r>
            <a:r>
              <a:rPr lang="fr-B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 points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Qualité de l’équipe du projet et des modalités de coopération – </a:t>
            </a:r>
            <a:r>
              <a:rPr lang="fr-B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 points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Impact et diffusion – </a:t>
            </a:r>
            <a:r>
              <a:rPr lang="fr-B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 </a:t>
            </a: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points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BE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Evaluation par 2 experts externes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Minimum 60 points et au moins la moitié pour chaque critère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BE" dirty="0">
              <a:solidFill>
                <a:srgbClr val="002060"/>
              </a:solidFill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Principe de proportionnalité</a:t>
            </a:r>
            <a:endParaRPr lang="fr-BE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Pertinence du projet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3446" y="2180862"/>
            <a:ext cx="9985109" cy="261609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 points</a:t>
            </a: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Le projet est pertinent par rapport aux o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bjectifs/priorités du programme et de l’action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Identification et analyse des besoins et définition d’objectifs clairs, pertinents et réalisables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Projet innovant et/ou complémentaire à d’autres initiatives en cours dans les organismes partenaires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dimension européenne est une valeur ajoutée au projet</a:t>
            </a:r>
          </a:p>
        </p:txBody>
      </p:sp>
    </p:spTree>
    <p:extLst>
      <p:ext uri="{BB962C8B-B14F-4D97-AF65-F5344CB8AC3E}">
        <p14:creationId xmlns:p14="http://schemas.microsoft.com/office/powerpoint/2010/main" val="40886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Qualité et mise en œuvre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3446" y="2180862"/>
            <a:ext cx="9985109" cy="28930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points</a:t>
            </a: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Clarté, qualité du programme de travail et des différentes phases du projet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Cohérence objectifs/activités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Qualité et faisabilité de la méthodologie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Existence de mesures de contrôle qualité (évaluation régulière du projet)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Efficience du projet: lien ressources/activités prévues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</a:t>
            </a: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activités de formation/enseignement/apprentissage: pertinence avec les objectifs du projet et nombre adéquat de participant + validation des acquis</a:t>
            </a:r>
            <a:endParaRPr lang="fr-BE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Qualité de la coopération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008" y="2180862"/>
            <a:ext cx="9985109" cy="261609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points</a:t>
            </a: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Complémentarité et cohérence des partenaires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Tâches et responsabilités réparties équitablement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pertinent, mêler des organismes de différents secteurs (vision holistique de l’éducation)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Nouveaux participants !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plan et des mécanismes effectifs pour la coordination et la communication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cas échéant, pertinence de la présence d’un « Pays partenaire »</a:t>
            </a:r>
          </a:p>
        </p:txBody>
      </p:sp>
    </p:spTree>
    <p:extLst>
      <p:ext uri="{BB962C8B-B14F-4D97-AF65-F5344CB8AC3E}">
        <p14:creationId xmlns:p14="http://schemas.microsoft.com/office/powerpoint/2010/main" val="851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0070C0"/>
                </a:solidFill>
              </a:rPr>
              <a:t>Impact</a:t>
            </a:r>
            <a:r>
              <a:rPr lang="fr-BE" dirty="0" smtClean="0">
                <a:solidFill>
                  <a:srgbClr val="0070C0"/>
                </a:solidFill>
              </a:rPr>
              <a:t> et diffusion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7435" y="2180862"/>
            <a:ext cx="9985109" cy="206209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 points</a:t>
            </a: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Qualité des mesures d’évaluation des résultats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Impact sur les participants et au-delà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Qualité du plan de dissémination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cas échéant, mise à disposition gratuite des résultats tangibles</a:t>
            </a:r>
          </a:p>
          <a:p>
            <a:pPr marL="457189" indent="-457189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Qualité des activités pour assurer la durabilité après le financement UE</a:t>
            </a:r>
          </a:p>
        </p:txBody>
      </p:sp>
    </p:spTree>
    <p:extLst>
      <p:ext uri="{BB962C8B-B14F-4D97-AF65-F5344CB8AC3E}">
        <p14:creationId xmlns:p14="http://schemas.microsoft.com/office/powerpoint/2010/main" val="414177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157316" y="1596265"/>
            <a:ext cx="3677264" cy="983226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 PERSONNEL</a:t>
            </a:r>
            <a:endParaRPr lang="fr-BE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6949441" y="1630984"/>
            <a:ext cx="3918856" cy="913785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fr-B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LES APPRENANTS EFP</a:t>
            </a:r>
            <a:endParaRPr lang="fr-BE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57315" y="2813279"/>
            <a:ext cx="5417576" cy="1871918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Tout </a:t>
            </a:r>
            <a:r>
              <a:rPr lang="fr-BE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personnel travaillant/impliqué </a:t>
            </a:r>
            <a:r>
              <a:rPr lang="fr-BE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le développement stratégique de </a:t>
            </a:r>
            <a:r>
              <a:rPr lang="fr-BE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l’organisme d’envoi</a:t>
            </a:r>
            <a:r>
              <a:rPr lang="fr-BE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r-BE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enseignant, direction, administratif, conseiller, </a:t>
            </a:r>
            <a:r>
              <a:rPr lang="fr-BE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psychologue, inspecteur, …</a:t>
            </a:r>
          </a:p>
          <a:p>
            <a:endParaRPr lang="fr-BE" sz="1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BE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Experts d’entreprise invités par l’école candidate </a:t>
            </a:r>
            <a:r>
              <a:rPr lang="fr-BE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(EFP)</a:t>
            </a:r>
            <a:endParaRPr lang="fr-BE" sz="1200" dirty="0">
              <a:solidFill>
                <a:srgbClr val="00206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57315" y="4898467"/>
            <a:ext cx="5417576" cy="800010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Cours/séminaire</a:t>
            </a:r>
            <a:r>
              <a:rPr lang="fr-BE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stage d’observation</a:t>
            </a:r>
            <a:r>
              <a:rPr lang="fr-BE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fr-BE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fr-BE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ission </a:t>
            </a:r>
            <a:r>
              <a:rPr lang="fr-BE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d’enseignement dans une école </a:t>
            </a:r>
            <a:r>
              <a:rPr lang="fr-BE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partenaire</a:t>
            </a:r>
            <a:endParaRPr lang="fr-BE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57315" y="5930444"/>
            <a:ext cx="5417575" cy="591199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jours (consécutifs) à 2 mois (hors voyage)</a:t>
            </a:r>
            <a:endParaRPr lang="fr-BE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949440" y="2842830"/>
            <a:ext cx="5055745" cy="1413749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Apprenants ou jeunes diplômés (12 mois après obtention diplôme) d’une école ou centre de formation professionnelle initiale</a:t>
            </a:r>
            <a:endParaRPr lang="fr-BE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949440" y="4554640"/>
            <a:ext cx="5055745" cy="1069977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Stages en entreprises/</a:t>
            </a:r>
            <a:r>
              <a:rPr lang="fr-BE" sz="1600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une école avec périodes d’apprentissage en entreprise</a:t>
            </a:r>
            <a:endParaRPr lang="fr-BE" sz="1600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949439" y="5979763"/>
            <a:ext cx="5055745" cy="551868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semaines (min. 10 jours en entreprise) à 12 mois (hors voyage)</a:t>
            </a:r>
            <a:endParaRPr lang="fr-BE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itre 2"/>
          <p:cNvSpPr>
            <a:spLocks noGrp="1"/>
          </p:cNvSpPr>
          <p:nvPr>
            <p:ph type="title"/>
          </p:nvPr>
        </p:nvSpPr>
        <p:spPr>
          <a:xfrm>
            <a:off x="0" y="457186"/>
            <a:ext cx="12005184" cy="883438"/>
          </a:xfrm>
        </p:spPr>
        <p:txBody>
          <a:bodyPr>
            <a:noAutofit/>
          </a:bodyPr>
          <a:lstStyle/>
          <a:p>
            <a:r>
              <a:rPr lang="fr-BE" sz="3800" dirty="0" smtClean="0">
                <a:solidFill>
                  <a:srgbClr val="0070C0"/>
                </a:solidFill>
              </a:rPr>
              <a:t>Projet de mobilité = aller se former à l’étranger</a:t>
            </a:r>
            <a:endParaRPr lang="fr-BE" sz="3800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6" y="1679596"/>
            <a:ext cx="1158239" cy="8165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99" y="1630984"/>
            <a:ext cx="1420223" cy="94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31637" y="1604797"/>
            <a:ext cx="6583680" cy="2560320"/>
          </a:xfrm>
        </p:spPr>
        <p:txBody>
          <a:bodyPr>
            <a:normAutofit/>
          </a:bodyPr>
          <a:lstStyle/>
          <a:p>
            <a:r>
              <a:rPr lang="fr-BE" sz="7200" dirty="0">
                <a:solidFill>
                  <a:srgbClr val="0070C0"/>
                </a:solidFill>
              </a:rPr>
              <a:t>Conseils à la candidature</a:t>
            </a:r>
          </a:p>
        </p:txBody>
      </p:sp>
    </p:spTree>
    <p:extLst>
      <p:ext uri="{BB962C8B-B14F-4D97-AF65-F5344CB8AC3E}">
        <p14:creationId xmlns:p14="http://schemas.microsoft.com/office/powerpoint/2010/main" val="21257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35360" y="548680"/>
            <a:ext cx="1005840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fr-BE" dirty="0">
                <a:solidFill>
                  <a:srgbClr val="0070C0"/>
                </a:solidFill>
              </a:rPr>
              <a:t>Comment passer à l’action?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6416" y="2468894"/>
            <a:ext cx="9985109" cy="17851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</a:rPr>
              <a:t>Mener une réflexion interne à l’organisme afin d’identifier</a:t>
            </a: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</a:endParaRP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L’intérêt de mener ce type de projet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Dans quelle mesure la démarche est prioritaire pour l’organisme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Quels moyens humains y seront consacrés, rassembler une équipe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Quels sont les besoins</a:t>
            </a:r>
          </a:p>
        </p:txBody>
      </p:sp>
    </p:spTree>
    <p:extLst>
      <p:ext uri="{BB962C8B-B14F-4D97-AF65-F5344CB8AC3E}">
        <p14:creationId xmlns:p14="http://schemas.microsoft.com/office/powerpoint/2010/main" val="26551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68393" y="2115986"/>
            <a:ext cx="10058400" cy="4343400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Accompagnement des candidats à travers les éléments de logique d’un projet</a:t>
            </a:r>
          </a:p>
          <a:p>
            <a:endParaRPr lang="fr-BE" dirty="0">
              <a:solidFill>
                <a:srgbClr val="0070C0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rgbClr val="0070C0"/>
                </a:solidFill>
                <a:latin typeface="Verdana" pitchFamily="34" charset="0"/>
              </a:rPr>
              <a:t>Section « Formulaires » de </a:t>
            </a:r>
            <a:r>
              <a:rPr lang="fr-BE" sz="1800" dirty="0">
                <a:solidFill>
                  <a:srgbClr val="0070C0"/>
                </a:solidFill>
                <a:latin typeface="Verdana" pitchFamily="34" charset="0"/>
              </a:rPr>
              <a:t>notre </a:t>
            </a:r>
            <a:r>
              <a:rPr lang="fr-BE" sz="1800" dirty="0" smtClean="0">
                <a:solidFill>
                  <a:srgbClr val="0070C0"/>
                </a:solidFill>
                <a:latin typeface="Verdana" pitchFamily="34" charset="0"/>
              </a:rPr>
              <a:t>site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rgbClr val="0070C0"/>
                </a:solidFill>
                <a:latin typeface="Verdana" pitchFamily="34" charset="0"/>
                <a:sym typeface="Wingdings" panose="05000000000000000000" pitchFamily="2" charset="2"/>
              </a:rPr>
              <a:t>A </a:t>
            </a:r>
            <a:r>
              <a:rPr lang="fr-BE" sz="1800" dirty="0">
                <a:solidFill>
                  <a:srgbClr val="0070C0"/>
                </a:solidFill>
                <a:latin typeface="Verdana" pitchFamily="34" charset="0"/>
                <a:sym typeface="Wingdings" panose="05000000000000000000" pitchFamily="2" charset="2"/>
              </a:rPr>
              <a:t>envoyer à :</a:t>
            </a:r>
            <a:r>
              <a:rPr lang="fr-BE" sz="1800" dirty="0" smtClean="0">
                <a:solidFill>
                  <a:srgbClr val="0070C0"/>
                </a:solidFill>
                <a:latin typeface="Verdana" pitchFamily="34" charset="0"/>
                <a:hlinkClick r:id="rId3"/>
              </a:rPr>
              <a:t>partenariat@aef-europe.be</a:t>
            </a:r>
            <a:endParaRPr lang="fr-BE" sz="1800" dirty="0">
              <a:solidFill>
                <a:srgbClr val="0070C0"/>
              </a:solidFill>
              <a:latin typeface="Verdana" pitchFamily="34" charset="0"/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rgbClr val="0070C0"/>
                </a:solidFill>
                <a:latin typeface="Verdana" pitchFamily="34" charset="0"/>
                <a:sym typeface="Wingdings" panose="05000000000000000000" pitchFamily="2" charset="2"/>
              </a:rPr>
              <a:t>Avant </a:t>
            </a:r>
            <a:r>
              <a:rPr lang="fr-BE" sz="1800" dirty="0">
                <a:solidFill>
                  <a:srgbClr val="0070C0"/>
                </a:solidFill>
                <a:latin typeface="Verdana" pitchFamily="34" charset="0"/>
                <a:sym typeface="Wingdings" panose="05000000000000000000" pitchFamily="2" charset="2"/>
              </a:rPr>
              <a:t>le 1er Mars </a:t>
            </a:r>
            <a:r>
              <a:rPr lang="fr-BE" sz="1800" dirty="0" smtClean="0">
                <a:solidFill>
                  <a:srgbClr val="0070C0"/>
                </a:solidFill>
                <a:latin typeface="Verdana" pitchFamily="34" charset="0"/>
                <a:sym typeface="Wingdings" panose="05000000000000000000" pitchFamily="2" charset="2"/>
              </a:rPr>
              <a:t>2017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rgbClr val="0070C0"/>
                </a:solidFill>
                <a:latin typeface="Verdana" pitchFamily="34" charset="0"/>
                <a:sym typeface="Wingdings" panose="05000000000000000000" pitchFamily="2" charset="2"/>
              </a:rPr>
              <a:t>3 pages maximum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rgbClr val="0070C0"/>
                </a:solidFill>
                <a:latin typeface="Verdana" pitchFamily="34" charset="0"/>
                <a:sym typeface="Wingdings" panose="05000000000000000000" pitchFamily="2" charset="2"/>
              </a:rPr>
              <a:t>Suivi téléphonique </a:t>
            </a:r>
            <a:endParaRPr lang="fr-BE" sz="1800" dirty="0">
              <a:solidFill>
                <a:srgbClr val="0070C0"/>
              </a:solidFill>
              <a:latin typeface="Verdana" pitchFamily="34" charset="0"/>
            </a:endParaRPr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0070C0"/>
                </a:solidFill>
              </a:rPr>
              <a:t>Formulaire Pré-Projet</a:t>
            </a:r>
          </a:p>
        </p:txBody>
      </p:sp>
    </p:spTree>
    <p:extLst>
      <p:ext uri="{BB962C8B-B14F-4D97-AF65-F5344CB8AC3E}">
        <p14:creationId xmlns:p14="http://schemas.microsoft.com/office/powerpoint/2010/main" val="3389279589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1400" y="587376"/>
            <a:ext cx="1005840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fr-BE" dirty="0">
                <a:solidFill>
                  <a:srgbClr val="0070C0"/>
                </a:solidFill>
              </a:rPr>
              <a:t>Comment passer à l’action?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3086" y="2180863"/>
            <a:ext cx="10078173" cy="400109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endParaRPr lang="fr-BE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>
                <a:solidFill>
                  <a:srgbClr val="0070C0"/>
                </a:solidFill>
              </a:rPr>
              <a:t>Inscription sur le portail </a:t>
            </a:r>
            <a:r>
              <a:rPr lang="fr-BE" dirty="0" smtClean="0">
                <a:solidFill>
                  <a:srgbClr val="0070C0"/>
                </a:solidFill>
              </a:rPr>
              <a:t>des organismes participants (URF) – créer un compte EU Login par partenaire et réception d’un code PIC</a:t>
            </a:r>
          </a:p>
          <a:p>
            <a:pPr marL="285750" indent="-285750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Vérification des critères du programme (éligibilité, exclusion, d’attribution, capacité opérationnelle et financière)</a:t>
            </a:r>
          </a:p>
          <a:p>
            <a:pPr marL="285750" indent="-285750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Vérification des conditions financières (type de subvention, principes applicables aux subventions européennes, couts (in)éligibles)</a:t>
            </a:r>
          </a:p>
          <a:p>
            <a:pPr marL="285750" indent="-285750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Remplissage du formulaire de candidature (sur notre site)</a:t>
            </a:r>
          </a:p>
          <a:p>
            <a:pPr>
              <a:spcBef>
                <a:spcPts val="0"/>
              </a:spcBef>
              <a:buClr>
                <a:prstClr val="black"/>
              </a:buClr>
            </a:pPr>
            <a:endParaRPr lang="fr-BE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Clr>
                <a:prstClr val="black"/>
              </a:buClr>
            </a:pPr>
            <a:endParaRPr lang="fr-BE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Clr>
                <a:prstClr val="black"/>
              </a:buClr>
            </a:pPr>
            <a:r>
              <a:rPr lang="fr-BE" dirty="0" smtClean="0">
                <a:solidFill>
                  <a:srgbClr val="002060"/>
                </a:solidFill>
              </a:rPr>
              <a:t>Ressources:</a:t>
            </a:r>
          </a:p>
          <a:p>
            <a:pPr marL="285750" indent="-285750">
              <a:spcBef>
                <a:spcPts val="0"/>
              </a:spcBef>
              <a:buClr>
                <a:prstClr val="black"/>
              </a:buClr>
              <a:buFontTx/>
              <a:buChar char="-"/>
            </a:pPr>
            <a:r>
              <a:rPr lang="fr-BE" dirty="0" smtClean="0">
                <a:solidFill>
                  <a:srgbClr val="002060"/>
                </a:solidFill>
              </a:rPr>
              <a:t>Guide du candidat</a:t>
            </a:r>
          </a:p>
          <a:p>
            <a:pPr marL="285750" indent="-285750">
              <a:spcBef>
                <a:spcPts val="0"/>
              </a:spcBef>
              <a:buClr>
                <a:prstClr val="black"/>
              </a:buClr>
              <a:buFontTx/>
              <a:buChar char="-"/>
            </a:pPr>
            <a:r>
              <a:rPr lang="fr-BE" dirty="0" smtClean="0">
                <a:solidFill>
                  <a:srgbClr val="002060"/>
                </a:solidFill>
              </a:rPr>
              <a:t>Guide URF</a:t>
            </a:r>
          </a:p>
          <a:p>
            <a:pPr>
              <a:spcBef>
                <a:spcPts val="0"/>
              </a:spcBef>
              <a:buClr>
                <a:prstClr val="black"/>
              </a:buClr>
            </a:pPr>
            <a:endParaRPr lang="fr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Formulaire de candidature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803" y="2468894"/>
            <a:ext cx="10558572" cy="206209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</a:rPr>
              <a:t>Formulaire électronique en format PDF</a:t>
            </a: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</a:endParaRP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Disponible sur notre site internet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Avoir la dernière version d’Adobe Reader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A compléter conjointement avec les partenaires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A rédiger dans la langue du partenariat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Seul le coordinateur soumet la candidature à son Agence Nationale: pas de doublon</a:t>
            </a:r>
          </a:p>
        </p:txBody>
      </p:sp>
    </p:spTree>
    <p:extLst>
      <p:ext uri="{BB962C8B-B14F-4D97-AF65-F5344CB8AC3E}">
        <p14:creationId xmlns:p14="http://schemas.microsoft.com/office/powerpoint/2010/main" val="18858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Formulaire de candidature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1425" y="2084852"/>
            <a:ext cx="10558572" cy="28930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</a:rPr>
              <a:t>5 formulaires différents</a:t>
            </a: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</a:endParaRP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Enseignement scolaire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Enseignement scolaire – seulement entre écoles 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Education et formation professionnels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Enseignement supérieur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Education des adultes</a:t>
            </a:r>
          </a:p>
          <a:p>
            <a:pPr>
              <a:spcBef>
                <a:spcPts val="0"/>
              </a:spcBef>
              <a:buClr>
                <a:prstClr val="black"/>
              </a:buClr>
            </a:pPr>
            <a:endParaRPr lang="fr-BE" dirty="0">
              <a:solidFill>
                <a:srgbClr val="0070C0"/>
              </a:solidFill>
            </a:endParaRPr>
          </a:p>
          <a:p>
            <a:pPr marL="380990" indent="-380990">
              <a:spcBef>
                <a:spcPts val="0"/>
              </a:spcBef>
              <a:buClr>
                <a:prstClr val="black"/>
              </a:buClr>
              <a:buFont typeface="Wingdings"/>
              <a:buChar char="è"/>
            </a:pPr>
            <a:r>
              <a:rPr lang="fr-BE" dirty="0" smtClean="0">
                <a:solidFill>
                  <a:srgbClr val="002060"/>
                </a:solidFill>
                <a:sym typeface="Wingdings" pitchFamily="2" charset="2"/>
              </a:rPr>
              <a:t>Choisir </a:t>
            </a:r>
            <a:r>
              <a:rPr lang="fr-BE" dirty="0">
                <a:solidFill>
                  <a:srgbClr val="002060"/>
                </a:solidFill>
                <a:sym typeface="Wingdings" pitchFamily="2" charset="2"/>
              </a:rPr>
              <a:t>le formulaire en fonction du secteur auquel s’adresse </a:t>
            </a:r>
            <a:r>
              <a:rPr lang="fr-BE" dirty="0" smtClean="0">
                <a:solidFill>
                  <a:srgbClr val="002060"/>
                </a:solidFill>
                <a:sym typeface="Wingdings" pitchFamily="2" charset="2"/>
              </a:rPr>
              <a:t>le plus le </a:t>
            </a:r>
            <a:r>
              <a:rPr lang="fr-BE" dirty="0">
                <a:solidFill>
                  <a:srgbClr val="002060"/>
                </a:solidFill>
                <a:sym typeface="Wingdings" pitchFamily="2" charset="2"/>
              </a:rPr>
              <a:t>projet (public cible </a:t>
            </a:r>
            <a:r>
              <a:rPr lang="fr-BE" dirty="0" smtClean="0">
                <a:solidFill>
                  <a:srgbClr val="002060"/>
                </a:solidFill>
                <a:sym typeface="Wingdings" pitchFamily="2" charset="2"/>
              </a:rPr>
              <a:t>final) sans négliger la dimension </a:t>
            </a:r>
            <a:r>
              <a:rPr lang="fr-BE" dirty="0" err="1" smtClean="0">
                <a:solidFill>
                  <a:srgbClr val="002060"/>
                </a:solidFill>
                <a:sym typeface="Wingdings" pitchFamily="2" charset="2"/>
              </a:rPr>
              <a:t>trans</a:t>
            </a:r>
            <a:r>
              <a:rPr lang="fr-BE" dirty="0" smtClean="0">
                <a:solidFill>
                  <a:srgbClr val="002060"/>
                </a:solidFill>
                <a:sym typeface="Wingdings" pitchFamily="2" charset="2"/>
              </a:rPr>
              <a:t>-sectorielle de votre projet !</a:t>
            </a:r>
            <a:endParaRPr lang="fr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Formulaire de candidature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803" y="2468894"/>
            <a:ext cx="10558572" cy="400109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</a:rPr>
              <a:t>Quelques conseils généraux</a:t>
            </a:r>
          </a:p>
          <a:p>
            <a:pPr>
              <a:spcBef>
                <a:spcPts val="0"/>
              </a:spcBef>
            </a:pPr>
            <a:endParaRPr lang="fr-BE" dirty="0" smtClean="0">
              <a:solidFill>
                <a:srgbClr val="0070C0"/>
              </a:solidFill>
            </a:endParaRP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Rester réaliste et raisonnable niveau budget et durée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Ecrire de manière concrète et structurée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>
                <a:solidFill>
                  <a:srgbClr val="0070C0"/>
                </a:solidFill>
              </a:rPr>
              <a:t>N</a:t>
            </a:r>
            <a:r>
              <a:rPr lang="fr-BE" dirty="0" smtClean="0">
                <a:solidFill>
                  <a:srgbClr val="0070C0"/>
                </a:solidFill>
              </a:rPr>
              <a:t>e pas se cantonner aux idées: inclure des activités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Faire relire la candidature par une personne extérieure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endParaRPr lang="fr-BE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</a:rPr>
              <a:t>Mots à bannir</a:t>
            </a:r>
            <a:endParaRPr lang="fr-BE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endParaRPr lang="fr-BE" dirty="0">
              <a:solidFill>
                <a:srgbClr val="0070C0"/>
              </a:solidFill>
            </a:endParaRP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Devrait, pourrait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Essayer</a:t>
            </a: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fr-BE" dirty="0" smtClean="0">
                <a:solidFill>
                  <a:srgbClr val="0070C0"/>
                </a:solidFill>
              </a:rPr>
              <a:t>Bientôt, d’ici la fin de l’année</a:t>
            </a:r>
          </a:p>
          <a:p>
            <a:pPr>
              <a:spcBef>
                <a:spcPts val="0"/>
              </a:spcBef>
              <a:buClr>
                <a:prstClr val="black"/>
              </a:buClr>
            </a:pPr>
            <a:endParaRPr lang="fr-BE" dirty="0" smtClean="0">
              <a:solidFill>
                <a:srgbClr val="0070C0"/>
              </a:solidFill>
            </a:endParaRPr>
          </a:p>
          <a:p>
            <a:pPr marL="457189" indent="-457189">
              <a:spcBef>
                <a:spcPts val="0"/>
              </a:spcBef>
              <a:buClr>
                <a:prstClr val="black"/>
              </a:buClr>
              <a:buFont typeface="Arial" pitchFamily="34" charset="0"/>
              <a:buChar char="•"/>
            </a:pPr>
            <a:endParaRPr lang="fr-BE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Estimation budgétaire pour l’action clé 2</a:t>
            </a:r>
            <a:endParaRPr lang="fr-BE" dirty="0">
              <a:solidFill>
                <a:srgbClr val="003366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819047"/>
              </p:ext>
            </p:extLst>
          </p:nvPr>
        </p:nvGraphicFramePr>
        <p:xfrm>
          <a:off x="740225" y="1843313"/>
          <a:ext cx="10987317" cy="4923205"/>
        </p:xfrm>
        <a:graphic>
          <a:graphicData uri="http://schemas.openxmlformats.org/drawingml/2006/table">
            <a:tbl>
              <a:tblPr/>
              <a:tblGrid>
                <a:gridCol w="3422971"/>
                <a:gridCol w="3782173"/>
                <a:gridCol w="3782173"/>
              </a:tblGrid>
              <a:tr h="561960"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Secteurs</a:t>
                      </a:r>
                      <a:endParaRPr lang="fr-BE" sz="20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 Budget</a:t>
                      </a:r>
                    </a:p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(estimation)</a:t>
                      </a:r>
                      <a:endParaRPr lang="fr-BE" sz="20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Nombre de projet sélectionnable (estimation)</a:t>
                      </a:r>
                      <a:endParaRPr lang="fr-BE" sz="20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72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000" b="1" i="0" u="none" strike="noStrike" dirty="0" smtClean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Enseignement</a:t>
                      </a:r>
                      <a:r>
                        <a:rPr lang="fr-BE" sz="2000" b="1" i="0" u="none" strike="noStrike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 scolaire</a:t>
                      </a:r>
                      <a:endParaRPr lang="fr-BE" sz="2000" b="1" i="0" u="none" strike="noStrike" dirty="0" smtClean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fr-BE" sz="2000" b="0" i="0" u="none" strike="noStrike" dirty="0" smtClean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1.300.000€</a:t>
                      </a:r>
                      <a:endParaRPr lang="fr-BE" sz="20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15-18</a:t>
                      </a:r>
                      <a:endParaRPr lang="fr-BE" sz="20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4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Enseignement supérieur</a:t>
                      </a:r>
                    </a:p>
                    <a:p>
                      <a:endParaRPr lang="fr-BE" sz="2000" dirty="0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350.000</a:t>
                      </a:r>
                      <a:r>
                        <a:rPr lang="fr-BE" sz="2000" b="0" i="0" u="none" strike="noStrike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 €</a:t>
                      </a:r>
                      <a:endParaRPr lang="fr-BE" sz="20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2-3</a:t>
                      </a:r>
                      <a:endParaRPr lang="fr-BE" sz="20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4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Formation professionnelle</a:t>
                      </a:r>
                    </a:p>
                    <a:p>
                      <a:endParaRPr lang="fr-BE" sz="2000" dirty="0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900.000 €</a:t>
                      </a:r>
                      <a:endParaRPr lang="fr-BE" sz="20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5-6</a:t>
                      </a:r>
                      <a:endParaRPr lang="fr-BE" sz="20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7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Education des adultes</a:t>
                      </a:r>
                    </a:p>
                    <a:p>
                      <a:endParaRPr lang="fr-BE" sz="2000" dirty="0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400.000 €</a:t>
                      </a:r>
                      <a:endParaRPr lang="fr-BE" sz="20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2-3</a:t>
                      </a:r>
                      <a:endParaRPr lang="fr-BE" sz="20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281" marR="9281" marT="9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403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28" y="164638"/>
            <a:ext cx="10753195" cy="1344151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Formulaire de candidature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803" y="2468894"/>
            <a:ext cx="10558572" cy="176971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</a:rPr>
              <a:t>A soumettre au plus tard pour le </a:t>
            </a:r>
          </a:p>
          <a:p>
            <a:pPr>
              <a:spcBef>
                <a:spcPts val="0"/>
              </a:spcBef>
            </a:pPr>
            <a:endParaRPr lang="fr-BE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fr-BE" sz="5300" dirty="0" smtClean="0">
                <a:solidFill>
                  <a:srgbClr val="0070C0"/>
                </a:solidFill>
              </a:rPr>
              <a:t>29 </a:t>
            </a:r>
            <a:r>
              <a:rPr lang="fr-BE" sz="5300" dirty="0">
                <a:solidFill>
                  <a:srgbClr val="0070C0"/>
                </a:solidFill>
              </a:rPr>
              <a:t>mars </a:t>
            </a:r>
            <a:r>
              <a:rPr lang="fr-BE" sz="5300" dirty="0" smtClean="0">
                <a:solidFill>
                  <a:srgbClr val="0070C0"/>
                </a:solidFill>
              </a:rPr>
              <a:t>2017 </a:t>
            </a:r>
            <a:r>
              <a:rPr lang="fr-BE" sz="5300" dirty="0">
                <a:solidFill>
                  <a:srgbClr val="0070C0"/>
                </a:solidFill>
              </a:rPr>
              <a:t>à midi </a:t>
            </a:r>
          </a:p>
          <a:p>
            <a:pPr algn="ctr">
              <a:spcBef>
                <a:spcPts val="0"/>
              </a:spcBef>
            </a:pPr>
            <a:r>
              <a:rPr lang="fr-BE" dirty="0" smtClean="0">
                <a:solidFill>
                  <a:srgbClr val="002060"/>
                </a:solidFill>
              </a:rPr>
              <a:t>(heure de Bruxelles)</a:t>
            </a:r>
          </a:p>
        </p:txBody>
      </p:sp>
    </p:spTree>
    <p:extLst>
      <p:ext uri="{BB962C8B-B14F-4D97-AF65-F5344CB8AC3E}">
        <p14:creationId xmlns:p14="http://schemas.microsoft.com/office/powerpoint/2010/main" val="2228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1400" y="587376"/>
            <a:ext cx="1005840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Où trouver l’info?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15042" name="Rectangle 3"/>
          <p:cNvSpPr>
            <a:spLocks noGrp="1"/>
          </p:cNvSpPr>
          <p:nvPr>
            <p:ph type="body" idx="4294967295"/>
          </p:nvPr>
        </p:nvSpPr>
        <p:spPr>
          <a:xfrm>
            <a:off x="1122859" y="2775473"/>
            <a:ext cx="10058400" cy="3651578"/>
          </a:xfrm>
        </p:spPr>
        <p:txBody>
          <a:bodyPr>
            <a:normAutofit/>
          </a:bodyPr>
          <a:lstStyle/>
          <a:p>
            <a:pPr marL="457189" lvl="1" indent="0">
              <a:lnSpc>
                <a:spcPct val="8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fr-BE" dirty="0" smtClean="0">
                <a:solidFill>
                  <a:srgbClr val="002060"/>
                </a:solidFill>
              </a:rPr>
              <a:t>Toutes les infos pratiques et documents sont disponibles dans les sections « Poser ma candidature » et « Formulaires » du site de l’AEF-Europe</a:t>
            </a:r>
          </a:p>
          <a:p>
            <a:pPr marL="457189" lvl="1" indent="0">
              <a:lnSpc>
                <a:spcPct val="80000"/>
              </a:lnSpc>
              <a:buClr>
                <a:schemeClr val="accent1">
                  <a:lumMod val="75000"/>
                </a:schemeClr>
              </a:buClr>
              <a:buNone/>
            </a:pPr>
            <a:endParaRPr lang="fr-BE" sz="2800" dirty="0">
              <a:solidFill>
                <a:srgbClr val="002060"/>
              </a:solidFill>
            </a:endParaRPr>
          </a:p>
          <a:p>
            <a:pPr marL="457189" lvl="1" indent="0" algn="ctr">
              <a:lnSpc>
                <a:spcPct val="8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fr-BE" sz="2800" dirty="0" smtClean="0">
                <a:solidFill>
                  <a:srgbClr val="002060"/>
                </a:solidFill>
              </a:rPr>
              <a:t>www.erasmusplus-fr.be</a:t>
            </a:r>
            <a:endParaRPr lang="fr-BE" sz="2800" dirty="0">
              <a:solidFill>
                <a:srgbClr val="002060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717296" y="2775473"/>
            <a:ext cx="6482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BE">
              <a:solidFill>
                <a:srgbClr val="ECEC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5847" y="5775646"/>
            <a:ext cx="11046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fonction des objectifs du projet et du type d’activités planifiées, projets de 12 à 24 </a:t>
            </a: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mois</a:t>
            </a:r>
            <a:endParaRPr lang="fr-BE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673175" y="4865104"/>
            <a:ext cx="420129" cy="333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Titre 2"/>
          <p:cNvSpPr txBox="1">
            <a:spLocks/>
          </p:cNvSpPr>
          <p:nvPr/>
        </p:nvSpPr>
        <p:spPr>
          <a:xfrm>
            <a:off x="0" y="694489"/>
            <a:ext cx="12122331" cy="615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sm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BE" sz="4000" dirty="0" smtClean="0">
                <a:solidFill>
                  <a:srgbClr val="0070C0"/>
                </a:solidFill>
              </a:rPr>
              <a:t>mobilités = parties intégrantes d’une stratégie</a:t>
            </a:r>
            <a:endParaRPr lang="fr-BE" sz="40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30874"/>
              </p:ext>
            </p:extLst>
          </p:nvPr>
        </p:nvGraphicFramePr>
        <p:xfrm>
          <a:off x="298174" y="3156982"/>
          <a:ext cx="10404660" cy="15360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4046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86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Besoins</a:t>
                      </a:r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l’organisme en termes de développement de la qualité et d’internationalisation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les activités de mobilité doivent répondre à ces besoins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Impact escompté </a:t>
                      </a:r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 les apprenants, le personnel et l’organisme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Manière dont l’organisme </a:t>
                      </a:r>
                      <a:r>
                        <a:rPr lang="fr-BE" sz="1600" b="1" i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intégrera</a:t>
                      </a:r>
                      <a:r>
                        <a:rPr lang="fr-BE" sz="16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les compétences acquises au sein de son curriculum et /ou de son projet pédagogique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Ellipse 9"/>
          <p:cNvSpPr/>
          <p:nvPr/>
        </p:nvSpPr>
        <p:spPr>
          <a:xfrm>
            <a:off x="298174" y="1421359"/>
            <a:ext cx="1590260" cy="122251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>
            <a:off x="2097157" y="1641967"/>
            <a:ext cx="9907428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fr-B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activités de mobilité doivent être inscrites dans une </a:t>
            </a:r>
            <a:r>
              <a:rPr lang="fr-BE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stratégie</a:t>
            </a:r>
            <a:r>
              <a:rPr lang="fr-B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plus large de développement et de modernisation de </a:t>
            </a: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l’organisme</a:t>
            </a:r>
            <a:endParaRPr lang="fr-BE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Accolade fermante 11"/>
          <p:cNvSpPr/>
          <p:nvPr/>
        </p:nvSpPr>
        <p:spPr>
          <a:xfrm>
            <a:off x="1888434" y="1421359"/>
            <a:ext cx="208723" cy="1222513"/>
          </a:xfrm>
          <a:prstGeom prst="rightBrac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3" name="Rectangle 12"/>
          <p:cNvSpPr/>
          <p:nvPr/>
        </p:nvSpPr>
        <p:spPr>
          <a:xfrm>
            <a:off x="1135521" y="4845203"/>
            <a:ext cx="108690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B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la candidature, </a:t>
            </a: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candidat formalise cette </a:t>
            </a:r>
            <a:r>
              <a:rPr lang="fr-B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réflexion </a:t>
            </a:r>
            <a:r>
              <a:rPr lang="fr-BE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</a:t>
            </a:r>
            <a:r>
              <a:rPr lang="fr-B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</a:t>
            </a:r>
            <a:r>
              <a:rPr lang="fr-BE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développement </a:t>
            </a:r>
            <a:r>
              <a:rPr lang="fr-BE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européen</a:t>
            </a:r>
            <a:r>
              <a:rPr lang="en-GB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1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1400" y="587376"/>
            <a:ext cx="1005840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fr-BE" dirty="0" smtClean="0">
                <a:solidFill>
                  <a:srgbClr val="0070C0"/>
                </a:solidFill>
              </a:rPr>
              <a:t>Contacter l’</a:t>
            </a:r>
            <a:r>
              <a:rPr lang="fr-BE" dirty="0" err="1" smtClean="0">
                <a:solidFill>
                  <a:srgbClr val="0070C0"/>
                </a:solidFill>
              </a:rPr>
              <a:t>equipe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087" y="3288900"/>
            <a:ext cx="9985109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Bef>
                <a:spcPts val="0"/>
              </a:spcBef>
            </a:pPr>
            <a:r>
              <a:rPr lang="fr-BE" sz="3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partenariat@aef-europe.be</a:t>
            </a:r>
            <a:r>
              <a:rPr lang="fr-BE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7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832123" y="1796819"/>
            <a:ext cx="6583680" cy="2784309"/>
          </a:xfrm>
        </p:spPr>
        <p:txBody>
          <a:bodyPr>
            <a:normAutofit/>
          </a:bodyPr>
          <a:lstStyle/>
          <a:p>
            <a:r>
              <a:rPr lang="fr-BE" sz="128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45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5803" y="406361"/>
            <a:ext cx="7685786" cy="939113"/>
          </a:xfrm>
        </p:spPr>
        <p:txBody>
          <a:bodyPr>
            <a:normAutofit fontScale="90000"/>
          </a:bodyPr>
          <a:lstStyle/>
          <a:p>
            <a:r>
              <a:rPr lang="fr-BE" sz="4000" dirty="0" smtClean="0">
                <a:solidFill>
                  <a:srgbClr val="0070C0"/>
                </a:solidFill>
              </a:rPr>
              <a:t>Qui peut poser sa candidature?</a:t>
            </a:r>
            <a:endParaRPr lang="fr-BE" sz="40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4267" y="2312589"/>
            <a:ext cx="1109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Un organisme/une école envoyant ses apprenants (EFP) et/ou son staff à l’étranger</a:t>
            </a:r>
          </a:p>
          <a:p>
            <a:pPr lvl="0">
              <a:defRPr/>
            </a:pPr>
            <a:r>
              <a:rPr lang="fr-B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Le coordinateur d’un consortium national de mobilité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188314" y="2412267"/>
            <a:ext cx="614615" cy="54665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Flèche droite 9"/>
          <p:cNvSpPr/>
          <p:nvPr/>
        </p:nvSpPr>
        <p:spPr>
          <a:xfrm>
            <a:off x="188313" y="3338023"/>
            <a:ext cx="614615" cy="54665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1" name="Flèche droite 10"/>
          <p:cNvSpPr/>
          <p:nvPr/>
        </p:nvSpPr>
        <p:spPr>
          <a:xfrm>
            <a:off x="134588" y="5433687"/>
            <a:ext cx="614615" cy="54665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Ellipse 3"/>
          <p:cNvSpPr/>
          <p:nvPr/>
        </p:nvSpPr>
        <p:spPr>
          <a:xfrm>
            <a:off x="7599680" y="327984"/>
            <a:ext cx="4392468" cy="186054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894266" y="5510812"/>
            <a:ext cx="8042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fr-B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candidature par </a:t>
            </a:r>
            <a:r>
              <a:rPr lang="fr-B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organisme, </a:t>
            </a:r>
            <a:r>
              <a:rPr lang="fr-B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plusieurs si consortiums différents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66" y="3335810"/>
            <a:ext cx="10992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B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Consortium: </a:t>
            </a:r>
            <a:r>
              <a:rPr lang="fr-B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rassemble au </a:t>
            </a:r>
            <a:r>
              <a:rPr lang="fr-B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moins 3 </a:t>
            </a:r>
            <a:r>
              <a:rPr lang="fr-B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organismes FWB</a:t>
            </a:r>
            <a:endParaRPr lang="fr-BE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040066" y="3798013"/>
          <a:ext cx="8992207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92207"/>
              </a:tblGrid>
              <a:tr h="234056">
                <a:tc>
                  <a:txBody>
                    <a:bodyPr/>
                    <a:lstStyle/>
                    <a:p>
                      <a:r>
                        <a:rPr lang="fr-BE" sz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Pour</a:t>
                      </a:r>
                      <a:r>
                        <a:rPr lang="fr-BE" sz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les écoles de la FWB, le coordinateur peut être:</a:t>
                      </a:r>
                      <a:endParaRPr lang="fr-BE" sz="1200" b="0" i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tout PO ou association de PO, l’AGERS, structures FWB pour assurer la formation continue des enseignants, organisme de jeunesse FWB,  sections pédagogiques des universités et des hautes écoles</a:t>
                      </a:r>
                      <a:endParaRPr lang="fr-BE" sz="1200" b="0" i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toute organisation supervisant, coordonnant, et/ou fournissant un soutien administratif direct aux écoles ou toute organisation impliquée de manière significative dans l’enseignement scolaire au niveau local ou régional</a:t>
                      </a:r>
                      <a:endParaRPr lang="fr-BE" sz="1200" b="0" i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8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570892646"/>
              </p:ext>
            </p:extLst>
          </p:nvPr>
        </p:nvGraphicFramePr>
        <p:xfrm>
          <a:off x="0" y="1292285"/>
          <a:ext cx="12201525" cy="596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05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4001541">
  <a:themeElements>
    <a:clrScheme name="Personnalisé 17">
      <a:dk1>
        <a:sysClr val="windowText" lastClr="000000"/>
      </a:dk1>
      <a:lt1>
        <a:srgbClr val="ECECEC"/>
      </a:lt1>
      <a:dk2>
        <a:srgbClr val="ECECEC"/>
      </a:dk2>
      <a:lt2>
        <a:srgbClr val="ECECE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TS104001541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_TP104001540" id="{DDE640B6-377E-4FB9-8F3A-07CEB789BBAF}" vid="{17F47125-6539-403C-A41B-10B3B7CFC955}"/>
    </a:ext>
  </a:extLst>
</a:theme>
</file>

<file path=ppt/theme/theme2.xml><?xml version="1.0" encoding="utf-8"?>
<a:theme xmlns:a="http://schemas.openxmlformats.org/drawingml/2006/main" name="1_TS104001541">
  <a:themeElements>
    <a:clrScheme name="Personnalisé 17">
      <a:dk1>
        <a:sysClr val="windowText" lastClr="000000"/>
      </a:dk1>
      <a:lt1>
        <a:srgbClr val="ECECEC"/>
      </a:lt1>
      <a:dk2>
        <a:srgbClr val="ECECEC"/>
      </a:dk2>
      <a:lt2>
        <a:srgbClr val="ECECE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Élémentai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_TP104001540" id="{DDE640B6-377E-4FB9-8F3A-07CEB789BBAF}" vid="{17F47125-6539-403C-A41B-10B3B7CFC955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TS104001541</Template>
  <TotalTime>0</TotalTime>
  <Words>3892</Words>
  <Application>Microsoft Office PowerPoint</Application>
  <PresentationFormat>Grand écran</PresentationFormat>
  <Paragraphs>668</Paragraphs>
  <Slides>71</Slides>
  <Notes>46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71</vt:i4>
      </vt:variant>
    </vt:vector>
  </HeadingPairs>
  <TitlesOfParts>
    <vt:vector size="80" baseType="lpstr">
      <vt:lpstr>Arial</vt:lpstr>
      <vt:lpstr>Calibri</vt:lpstr>
      <vt:lpstr>Courier New</vt:lpstr>
      <vt:lpstr>Palatino Linotype</vt:lpstr>
      <vt:lpstr>Times New Roman</vt:lpstr>
      <vt:lpstr>Verdana</vt:lpstr>
      <vt:lpstr>Wingdings</vt:lpstr>
      <vt:lpstr>TS104001541</vt:lpstr>
      <vt:lpstr>1_TS104001541</vt:lpstr>
      <vt:lpstr>ERASMUS+  Le programme européen pour  l’éducation et la formation   Partenariats stratégiques   APPEL 2017</vt:lpstr>
      <vt:lpstr>Ordre du jour</vt:lpstr>
      <vt:lpstr>Contexte et cadre stratégique</vt:lpstr>
      <vt:lpstr>ERASMUS+ contribue aux objectifs Education et Formation 2020</vt:lpstr>
      <vt:lpstr>ERASMUS+ </vt:lpstr>
      <vt:lpstr>Projet de mobilité = aller se former à l’étranger</vt:lpstr>
      <vt:lpstr>Présentation PowerPoint</vt:lpstr>
      <vt:lpstr>Qui peut poser sa candidature?</vt:lpstr>
      <vt:lpstr>Présentation PowerPoint</vt:lpstr>
      <vt:lpstr>Plateforme/Outils pour trouver des partenaires et de la documentation</vt:lpstr>
      <vt:lpstr>Action-clé 2  Partenariats Stratégiques</vt:lpstr>
      <vt:lpstr>Partenariats stratégiques : De quoi s’agit-il?</vt:lpstr>
      <vt:lpstr>Deux Types</vt:lpstr>
      <vt:lpstr> Types de Projets: Concrètement!</vt:lpstr>
      <vt:lpstr>Présentation PowerPoint</vt:lpstr>
      <vt:lpstr>Types de Projet: concrètement!</vt:lpstr>
      <vt:lpstr>Présentation PowerPoint</vt:lpstr>
      <vt:lpstr>Types d’activité</vt:lpstr>
      <vt:lpstr>Types d’activité</vt:lpstr>
      <vt:lpstr>Priorités horizontales (1/2)</vt:lpstr>
      <vt:lpstr>Priorités horizontales (2/2)</vt:lpstr>
      <vt:lpstr>Priorités enseignement supérieur</vt:lpstr>
      <vt:lpstr>Priorités formation professionnelle</vt:lpstr>
      <vt:lpstr>Priorités enseignement scolaire</vt:lpstr>
      <vt:lpstr>Priorités éducation des adultes</vt:lpstr>
      <vt:lpstr>Partenariats stratégiques – Durée, deadline</vt:lpstr>
      <vt:lpstr>Conditions de participation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Lieu de l’activité</vt:lpstr>
      <vt:lpstr>Quizz</vt:lpstr>
      <vt:lpstr>Règles financières</vt:lpstr>
      <vt:lpstr>Présentation PowerPoint</vt:lpstr>
      <vt:lpstr>Présentation PowerPoint</vt:lpstr>
      <vt:lpstr>Présentation PowerPoint</vt:lpstr>
      <vt:lpstr>Présentation PowerPoint</vt:lpstr>
      <vt:lpstr>Productions intellectuelles</vt:lpstr>
      <vt:lpstr>   Evènement de dissémination </vt:lpstr>
      <vt:lpstr>Coûts exceptionnels</vt:lpstr>
      <vt:lpstr>Coûts exceptionnels</vt:lpstr>
      <vt:lpstr>Soutien des besoins spécifiques</vt:lpstr>
      <vt:lpstr>Activités de mobilité d’étude/d’apprentissage/d’enseignement</vt:lpstr>
      <vt:lpstr>Activités de mobilité (d’étude/d’apprentissage/d’enseignement)</vt:lpstr>
      <vt:lpstr>Activités de mobilité</vt:lpstr>
      <vt:lpstr>Activités de mobilité</vt:lpstr>
      <vt:lpstr>Activités de mobilité</vt:lpstr>
      <vt:lpstr>Activités de mobilité</vt:lpstr>
      <vt:lpstr>Activités de mobilité</vt:lpstr>
      <vt:lpstr>Activités de mobilité</vt:lpstr>
      <vt:lpstr>Quizz</vt:lpstr>
      <vt:lpstr>Critères d’Attribution</vt:lpstr>
      <vt:lpstr>Critères d’attribution</vt:lpstr>
      <vt:lpstr>Pertinence du projet</vt:lpstr>
      <vt:lpstr>Qualité et mise en œuvre</vt:lpstr>
      <vt:lpstr>Qualité de la coopération</vt:lpstr>
      <vt:lpstr>Impact et diffusion</vt:lpstr>
      <vt:lpstr>Conseils à la candidature</vt:lpstr>
      <vt:lpstr>Comment passer à l’action?</vt:lpstr>
      <vt:lpstr>Formulaire Pré-Projet</vt:lpstr>
      <vt:lpstr>Comment passer à l’action?</vt:lpstr>
      <vt:lpstr>Formulaire de candidature</vt:lpstr>
      <vt:lpstr>Formulaire de candidature</vt:lpstr>
      <vt:lpstr>Formulaire de candidature</vt:lpstr>
      <vt:lpstr>Estimation budgétaire pour l’action clé 2</vt:lpstr>
      <vt:lpstr>Formulaire de candidature</vt:lpstr>
      <vt:lpstr>Où trouver l’info?</vt:lpstr>
      <vt:lpstr>Contacter l’equipe</vt:lpstr>
      <vt:lpstr>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DIAPOSITIVE DE TITRE</dc:title>
  <dc:creator/>
  <cp:lastModifiedBy/>
  <cp:revision>48</cp:revision>
  <dcterms:created xsi:type="dcterms:W3CDTF">2013-07-22T13:54:26Z</dcterms:created>
  <dcterms:modified xsi:type="dcterms:W3CDTF">2017-01-18T14:12:54Z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