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2" r:id="rId2"/>
  </p:sldMasterIdLst>
  <p:notesMasterIdLst>
    <p:notesMasterId r:id="rId32"/>
  </p:notesMasterIdLst>
  <p:handoutMasterIdLst>
    <p:handoutMasterId r:id="rId33"/>
  </p:handoutMasterIdLst>
  <p:sldIdLst>
    <p:sldId id="552" r:id="rId3"/>
    <p:sldId id="569" r:id="rId4"/>
    <p:sldId id="548" r:id="rId5"/>
    <p:sldId id="574" r:id="rId6"/>
    <p:sldId id="571" r:id="rId7"/>
    <p:sldId id="484" r:id="rId8"/>
    <p:sldId id="545" r:id="rId9"/>
    <p:sldId id="582" r:id="rId10"/>
    <p:sldId id="560" r:id="rId11"/>
    <p:sldId id="577" r:id="rId12"/>
    <p:sldId id="566" r:id="rId13"/>
    <p:sldId id="561" r:id="rId14"/>
    <p:sldId id="578" r:id="rId15"/>
    <p:sldId id="559" r:id="rId16"/>
    <p:sldId id="583" r:id="rId17"/>
    <p:sldId id="584" r:id="rId18"/>
    <p:sldId id="572" r:id="rId19"/>
    <p:sldId id="567" r:id="rId20"/>
    <p:sldId id="563" r:id="rId21"/>
    <p:sldId id="573" r:id="rId22"/>
    <p:sldId id="537" r:id="rId23"/>
    <p:sldId id="538" r:id="rId24"/>
    <p:sldId id="539" r:id="rId25"/>
    <p:sldId id="544" r:id="rId26"/>
    <p:sldId id="540" r:id="rId27"/>
    <p:sldId id="580" r:id="rId28"/>
    <p:sldId id="581" r:id="rId29"/>
    <p:sldId id="568" r:id="rId30"/>
    <p:sldId id="534" r:id="rId31"/>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0000"/>
    <a:srgbClr val="F8F8F8"/>
    <a:srgbClr val="006699"/>
    <a:srgbClr val="003366"/>
    <a:srgbClr val="FFFF66"/>
    <a:srgbClr val="F2FFD5"/>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7" autoAdjust="0"/>
    <p:restoredTop sz="77791" autoAdjust="0"/>
  </p:normalViewPr>
  <p:slideViewPr>
    <p:cSldViewPr snapToGrid="0">
      <p:cViewPr varScale="1">
        <p:scale>
          <a:sx n="54" d="100"/>
          <a:sy n="54" d="100"/>
        </p:scale>
        <p:origin x="12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930" y="-7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46135" cy="497838"/>
          </a:xfrm>
          <a:prstGeom prst="rect">
            <a:avLst/>
          </a:prstGeom>
        </p:spPr>
        <p:txBody>
          <a:bodyPr vert="horz" lIns="91302" tIns="45652" rIns="91302" bIns="45652" rtlCol="0"/>
          <a:lstStyle>
            <a:lvl1pPr algn="l" fontAlgn="auto">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2" y="9428803"/>
            <a:ext cx="2946135" cy="497838"/>
          </a:xfrm>
          <a:prstGeom prst="rect">
            <a:avLst/>
          </a:prstGeom>
        </p:spPr>
        <p:txBody>
          <a:bodyPr vert="horz" lIns="91302" tIns="45652" rIns="91302" bIns="4565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957" y="9428803"/>
            <a:ext cx="2946135" cy="497838"/>
          </a:xfrm>
          <a:prstGeom prst="rect">
            <a:avLst/>
          </a:prstGeom>
        </p:spPr>
        <p:txBody>
          <a:bodyPr vert="horz" lIns="91302" tIns="45652" rIns="91302" bIns="45652" rtlCol="0" anchor="b"/>
          <a:lstStyle>
            <a:lvl1pPr algn="r" fontAlgn="auto">
              <a:spcBef>
                <a:spcPts val="0"/>
              </a:spcBef>
              <a:spcAft>
                <a:spcPts val="0"/>
              </a:spcAft>
              <a:defRPr sz="1200">
                <a:latin typeface="+mn-lt"/>
                <a:cs typeface="+mn-cs"/>
              </a:defRPr>
            </a:lvl1pPr>
          </a:lstStyle>
          <a:p>
            <a:pPr>
              <a:defRPr/>
            </a:pPr>
            <a:fld id="{898B4864-4DD4-464E-B098-AD7782AC1B0D}" type="slidenum">
              <a:rPr lang="en-US"/>
              <a:pPr>
                <a:defRPr/>
              </a:pPr>
              <a:t>‹N°›</a:t>
            </a:fld>
            <a:endParaRPr lang="en-US"/>
          </a:p>
        </p:txBody>
      </p:sp>
    </p:spTree>
    <p:extLst>
      <p:ext uri="{BB962C8B-B14F-4D97-AF65-F5344CB8AC3E}">
        <p14:creationId xmlns:p14="http://schemas.microsoft.com/office/powerpoint/2010/main" val="1066158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1241425"/>
            <a:ext cx="5953125" cy="3348038"/>
          </a:xfrm>
          <a:prstGeom prst="rect">
            <a:avLst/>
          </a:prstGeom>
          <a:noFill/>
          <a:ln w="12700">
            <a:solidFill>
              <a:prstClr val="black"/>
            </a:solidFill>
          </a:ln>
        </p:spPr>
        <p:txBody>
          <a:bodyPr vert="horz" lIns="91302" tIns="45652" rIns="91302" bIns="45652" rtlCol="0" anchor="ctr"/>
          <a:lstStyle/>
          <a:p>
            <a:pPr lvl="0"/>
            <a:endParaRPr lang="en-US" noProof="0"/>
          </a:p>
        </p:txBody>
      </p:sp>
      <p:sp>
        <p:nvSpPr>
          <p:cNvPr id="5" name="Notes Placeholder 4"/>
          <p:cNvSpPr>
            <a:spLocks noGrp="1"/>
          </p:cNvSpPr>
          <p:nvPr>
            <p:ph type="body" sz="quarter" idx="3"/>
          </p:nvPr>
        </p:nvSpPr>
        <p:spPr>
          <a:xfrm>
            <a:off x="680245" y="4777027"/>
            <a:ext cx="5437188" cy="3908187"/>
          </a:xfrm>
          <a:prstGeom prst="rect">
            <a:avLst/>
          </a:prstGeom>
        </p:spPr>
        <p:txBody>
          <a:bodyPr vert="horz" lIns="91302" tIns="45652" rIns="91302" bIns="4565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9428803"/>
            <a:ext cx="2946135" cy="497838"/>
          </a:xfrm>
          <a:prstGeom prst="rect">
            <a:avLst/>
          </a:prstGeom>
        </p:spPr>
        <p:txBody>
          <a:bodyPr vert="horz" lIns="91302" tIns="45652" rIns="91302" bIns="4565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957" y="9428803"/>
            <a:ext cx="2946135" cy="497838"/>
          </a:xfrm>
          <a:prstGeom prst="rect">
            <a:avLst/>
          </a:prstGeom>
        </p:spPr>
        <p:txBody>
          <a:bodyPr vert="horz" lIns="91302" tIns="45652" rIns="91302" bIns="45652" rtlCol="0" anchor="b"/>
          <a:lstStyle>
            <a:lvl1pPr algn="r" fontAlgn="auto">
              <a:spcBef>
                <a:spcPts val="0"/>
              </a:spcBef>
              <a:spcAft>
                <a:spcPts val="0"/>
              </a:spcAft>
              <a:defRPr sz="1200">
                <a:latin typeface="+mn-lt"/>
                <a:cs typeface="+mn-cs"/>
              </a:defRPr>
            </a:lvl1pPr>
          </a:lstStyle>
          <a:p>
            <a:pPr>
              <a:defRPr/>
            </a:pPr>
            <a:fld id="{DD36B40C-023A-401C-891F-8A59F28F8497}" type="slidenum">
              <a:rPr lang="en-US"/>
              <a:pPr>
                <a:defRPr/>
              </a:pPr>
              <a:t>‹N°›</a:t>
            </a:fld>
            <a:endParaRPr lang="en-US"/>
          </a:p>
        </p:txBody>
      </p:sp>
      <p:sp>
        <p:nvSpPr>
          <p:cNvPr id="9" name="Espace réservé de l'en-tête 8"/>
          <p:cNvSpPr>
            <a:spLocks noGrp="1"/>
          </p:cNvSpPr>
          <p:nvPr>
            <p:ph type="hdr" sz="quarter"/>
          </p:nvPr>
        </p:nvSpPr>
        <p:spPr>
          <a:xfrm>
            <a:off x="2" y="0"/>
            <a:ext cx="2946135" cy="496253"/>
          </a:xfrm>
          <a:prstGeom prst="rect">
            <a:avLst/>
          </a:prstGeom>
        </p:spPr>
        <p:txBody>
          <a:bodyPr vert="horz" lIns="91302" tIns="45652" rIns="91302" bIns="45652" rtlCol="0"/>
          <a:lstStyle>
            <a:lvl1pPr algn="l">
              <a:defRPr sz="1200"/>
            </a:lvl1pPr>
          </a:lstStyle>
          <a:p>
            <a:endParaRPr lang="fr-BE"/>
          </a:p>
        </p:txBody>
      </p:sp>
      <p:sp>
        <p:nvSpPr>
          <p:cNvPr id="2" name="Espace réservé de la date 1"/>
          <p:cNvSpPr>
            <a:spLocks noGrp="1"/>
          </p:cNvSpPr>
          <p:nvPr>
            <p:ph type="dt" idx="1"/>
          </p:nvPr>
        </p:nvSpPr>
        <p:spPr>
          <a:xfrm>
            <a:off x="3849957" y="0"/>
            <a:ext cx="2946135" cy="496253"/>
          </a:xfrm>
          <a:prstGeom prst="rect">
            <a:avLst/>
          </a:prstGeom>
        </p:spPr>
        <p:txBody>
          <a:bodyPr vert="horz" lIns="91302" tIns="45652" rIns="91302" bIns="45652" rtlCol="0"/>
          <a:lstStyle>
            <a:lvl1pPr algn="r">
              <a:defRPr sz="1200"/>
            </a:lvl1pPr>
          </a:lstStyle>
          <a:p>
            <a:fld id="{157EF1B4-02CC-410A-8A68-59B3A2812B4D}" type="datetimeFigureOut">
              <a:rPr lang="fr-BE" smtClean="0"/>
              <a:t>17-04-2020</a:t>
            </a:fld>
            <a:endParaRPr lang="fr-BE"/>
          </a:p>
        </p:txBody>
      </p:sp>
    </p:spTree>
    <p:extLst>
      <p:ext uri="{BB962C8B-B14F-4D97-AF65-F5344CB8AC3E}">
        <p14:creationId xmlns:p14="http://schemas.microsoft.com/office/powerpoint/2010/main" val="11854402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Cette vidéo a été réalisée</a:t>
            </a:r>
            <a:r>
              <a:rPr lang="fr-BE" baseline="0" dirty="0" smtClean="0"/>
              <a:t> </a:t>
            </a:r>
            <a:r>
              <a:rPr lang="fr-BE" dirty="0" smtClean="0"/>
              <a:t>pour</a:t>
            </a:r>
            <a:r>
              <a:rPr lang="fr-BE" baseline="0" dirty="0" smtClean="0"/>
              <a:t> aider les bénéficiaires à encoder leur rapport final dans le </a:t>
            </a:r>
            <a:r>
              <a:rPr lang="fr-BE" baseline="0" dirty="0" err="1" smtClean="0"/>
              <a:t>Mobility</a:t>
            </a:r>
            <a:r>
              <a:rPr lang="fr-BE" baseline="0" dirty="0" smtClean="0"/>
              <a:t> </a:t>
            </a:r>
            <a:r>
              <a:rPr lang="fr-BE" baseline="0" dirty="0" err="1" smtClean="0"/>
              <a:t>Tool</a:t>
            </a:r>
            <a:r>
              <a:rPr lang="fr-BE" baseline="0" dirty="0" smtClean="0"/>
              <a:t>+</a:t>
            </a:r>
          </a:p>
          <a:p>
            <a:r>
              <a:rPr lang="fr-BE" baseline="0" dirty="0" smtClean="0"/>
              <a:t>Nous allons passer en revue les différentes étapes à remplir avant de soumettre votre rapport</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a:t>
            </a:fld>
            <a:endParaRPr lang="en-US"/>
          </a:p>
        </p:txBody>
      </p:sp>
    </p:spTree>
    <p:extLst>
      <p:ext uri="{BB962C8B-B14F-4D97-AF65-F5344CB8AC3E}">
        <p14:creationId xmlns:p14="http://schemas.microsoft.com/office/powerpoint/2010/main" val="292537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rubriques</a:t>
            </a:r>
            <a:r>
              <a:rPr lang="fr-BE" baseline="0" dirty="0" smtClean="0"/>
              <a:t> grises sont complétées automatiquement par le système</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13</a:t>
            </a:fld>
            <a:endParaRPr lang="en-US"/>
          </a:p>
        </p:txBody>
      </p:sp>
    </p:spTree>
    <p:extLst>
      <p:ext uri="{BB962C8B-B14F-4D97-AF65-F5344CB8AC3E}">
        <p14:creationId xmlns:p14="http://schemas.microsoft.com/office/powerpoint/2010/main" val="94687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15</a:t>
            </a:fld>
            <a:endParaRPr lang="en-US"/>
          </a:p>
        </p:txBody>
      </p:sp>
    </p:spTree>
    <p:extLst>
      <p:ext uri="{BB962C8B-B14F-4D97-AF65-F5344CB8AC3E}">
        <p14:creationId xmlns:p14="http://schemas.microsoft.com/office/powerpoint/2010/main" val="267308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BE" sz="1200" kern="1200" dirty="0" smtClean="0">
                <a:solidFill>
                  <a:schemeClr val="tx1"/>
                </a:solidFill>
                <a:effectLst/>
                <a:latin typeface="+mn-lt"/>
                <a:ea typeface="+mn-ea"/>
                <a:cs typeface="+mn-cs"/>
              </a:rPr>
              <a:t>Les justificatifs des coûts exceptionnels (factures et preuves de paiement) doivent être annexés à votre rapport final</a:t>
            </a:r>
          </a:p>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16</a:t>
            </a:fld>
            <a:endParaRPr lang="en-US"/>
          </a:p>
        </p:txBody>
      </p:sp>
    </p:spTree>
    <p:extLst>
      <p:ext uri="{BB962C8B-B14F-4D97-AF65-F5344CB8AC3E}">
        <p14:creationId xmlns:p14="http://schemas.microsoft.com/office/powerpoint/2010/main" val="364067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Avant de remplir le brouillon du rapport, il est important de vérifier le budget. L’onglet « budget » ne peut pas être modifié, il s’adapte automatiquement aux autres onglets. Il vous permet de</a:t>
            </a:r>
            <a:r>
              <a:rPr lang="fr-BE" baseline="0" dirty="0" smtClean="0"/>
              <a:t> voir l’ensemble des coûts encodés. Attention, le montant final que vous allez déclarer ne doit pas dépasser le budget approuvé par notre Agence</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18</a:t>
            </a:fld>
            <a:endParaRPr lang="en-US"/>
          </a:p>
        </p:txBody>
      </p:sp>
    </p:spTree>
    <p:extLst>
      <p:ext uri="{BB962C8B-B14F-4D97-AF65-F5344CB8AC3E}">
        <p14:creationId xmlns:p14="http://schemas.microsoft.com/office/powerpoint/2010/main" val="3135370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Depuis</a:t>
            </a:r>
            <a:r>
              <a:rPr lang="fr-BE" baseline="0" dirty="0" smtClean="0"/>
              <a:t> l’appel 2018, il n’y a plus de limite de transfert de 20%. Des transferts de plus de 20% peuvent être encodés sans avenant</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19</a:t>
            </a:fld>
            <a:endParaRPr lang="en-US"/>
          </a:p>
        </p:txBody>
      </p:sp>
    </p:spTree>
    <p:extLst>
      <p:ext uri="{BB962C8B-B14F-4D97-AF65-F5344CB8AC3E}">
        <p14:creationId xmlns:p14="http://schemas.microsoft.com/office/powerpoint/2010/main" val="229512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fois les informations des différents onglets vérifiées et mises à</a:t>
            </a:r>
            <a:r>
              <a:rPr lang="fr-BE" baseline="0" dirty="0" smtClean="0"/>
              <a:t> jour, le rapport peut être complété. Il se trouve dans l’onglet « Rapports ». Le brouillon ne peut être complété que par une seule personne à la fois. </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21</a:t>
            </a:fld>
            <a:endParaRPr lang="en-US"/>
          </a:p>
        </p:txBody>
      </p:sp>
    </p:spTree>
    <p:extLst>
      <p:ext uri="{BB962C8B-B14F-4D97-AF65-F5344CB8AC3E}">
        <p14:creationId xmlns:p14="http://schemas.microsoft.com/office/powerpoint/2010/main" val="405299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BE" baseline="0" dirty="0" smtClean="0"/>
              <a:t>Chaque école remplit un rapport. Le rapport de l’école coordinatrice est le plus détaillé, il porte sur l’ensemble du projet. Le rapport des partenaires est beaucoup plus léger.</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22</a:t>
            </a:fld>
            <a:endParaRPr lang="en-US"/>
          </a:p>
        </p:txBody>
      </p:sp>
    </p:spTree>
    <p:extLst>
      <p:ext uri="{BB962C8B-B14F-4D97-AF65-F5344CB8AC3E}">
        <p14:creationId xmlns:p14="http://schemas.microsoft.com/office/powerpoint/2010/main" val="109075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FontTx/>
              <a:buChar char="-"/>
            </a:pPr>
            <a:r>
              <a:rPr lang="fr-BE" sz="1200" dirty="0" smtClean="0">
                <a:solidFill>
                  <a:schemeClr val="accent3">
                    <a:lumMod val="50000"/>
                  </a:schemeClr>
                </a:solidFill>
              </a:rPr>
              <a:t>Certaines informations sont pré-remplies à partir de la candidature et des onglets du </a:t>
            </a:r>
            <a:r>
              <a:rPr lang="fr-BE" sz="1200" dirty="0" err="1" smtClean="0">
                <a:solidFill>
                  <a:schemeClr val="accent3">
                    <a:lumMod val="50000"/>
                  </a:schemeClr>
                </a:solidFill>
              </a:rPr>
              <a:t>Mobility</a:t>
            </a:r>
            <a:r>
              <a:rPr lang="fr-BE" sz="1200" dirty="0" smtClean="0">
                <a:solidFill>
                  <a:schemeClr val="accent3">
                    <a:lumMod val="50000"/>
                  </a:schemeClr>
                </a:solidFill>
              </a:rPr>
              <a:t> </a:t>
            </a:r>
            <a:r>
              <a:rPr lang="fr-BE" sz="1200" dirty="0" err="1" smtClean="0">
                <a:solidFill>
                  <a:schemeClr val="accent3">
                    <a:lumMod val="50000"/>
                  </a:schemeClr>
                </a:solidFill>
              </a:rPr>
              <a:t>Tool</a:t>
            </a:r>
            <a:r>
              <a:rPr lang="fr-BE" sz="1200" dirty="0" smtClean="0">
                <a:solidFill>
                  <a:schemeClr val="accent3">
                    <a:lumMod val="50000"/>
                  </a:schemeClr>
                </a:solidFill>
              </a:rPr>
              <a:t>+. Elles doivent être relues et mises à jour</a:t>
            </a:r>
          </a:p>
          <a:p>
            <a:pPr>
              <a:buFontTx/>
              <a:buNone/>
            </a:pPr>
            <a:r>
              <a:rPr lang="fr-BE" sz="1200" dirty="0" smtClean="0">
                <a:solidFill>
                  <a:schemeClr val="accent3">
                    <a:lumMod val="50000"/>
                  </a:schemeClr>
                </a:solidFill>
              </a:rPr>
              <a:t>-</a:t>
            </a:r>
            <a:r>
              <a:rPr lang="fr-BE" sz="1200" dirty="0" err="1" smtClean="0">
                <a:solidFill>
                  <a:schemeClr val="accent3">
                    <a:lumMod val="50000"/>
                  </a:schemeClr>
                </a:solidFill>
              </a:rPr>
              <a:t>Prévisualiser</a:t>
            </a:r>
            <a:r>
              <a:rPr lang="fr-BE" sz="1200" dirty="0" smtClean="0">
                <a:solidFill>
                  <a:schemeClr val="accent3">
                    <a:lumMod val="50000"/>
                  </a:schemeClr>
                </a:solidFill>
              </a:rPr>
              <a:t> le brouillon</a:t>
            </a:r>
            <a:r>
              <a:rPr lang="fr-BE" sz="1200" baseline="0" dirty="0" smtClean="0">
                <a:solidFill>
                  <a:schemeClr val="accent3">
                    <a:lumMod val="50000"/>
                  </a:schemeClr>
                </a:solidFill>
              </a:rPr>
              <a:t> = générer PDF</a:t>
            </a:r>
            <a:endParaRPr lang="fr-BE" sz="1200" dirty="0" smtClean="0">
              <a:solidFill>
                <a:schemeClr val="accent3">
                  <a:lumMod val="50000"/>
                </a:schemeClr>
              </a:solidFill>
            </a:endParaRPr>
          </a:p>
          <a:p>
            <a:pPr>
              <a:buFontTx/>
              <a:buChar char="-"/>
            </a:pP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23</a:t>
            </a:fld>
            <a:endParaRPr lang="en-US"/>
          </a:p>
        </p:txBody>
      </p:sp>
    </p:spTree>
    <p:extLst>
      <p:ext uri="{BB962C8B-B14F-4D97-AF65-F5344CB8AC3E}">
        <p14:creationId xmlns:p14="http://schemas.microsoft.com/office/powerpoint/2010/main" val="386889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BE" baseline="0" dirty="0" smtClean="0"/>
              <a:t>Le rapport des écoles partenaires est réduit, la grande majorité du rapport est déjà remplie. Seul un commentaire général sur le projet est demandé.</a:t>
            </a:r>
            <a:endParaRPr lang="fr-B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24</a:t>
            </a:fld>
            <a:endParaRPr lang="en-US"/>
          </a:p>
        </p:txBody>
      </p:sp>
    </p:spTree>
    <p:extLst>
      <p:ext uri="{BB962C8B-B14F-4D97-AF65-F5344CB8AC3E}">
        <p14:creationId xmlns:p14="http://schemas.microsoft.com/office/powerpoint/2010/main" val="92306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seules annexes obligatoires à</a:t>
            </a:r>
            <a:r>
              <a:rPr lang="fr-BE" baseline="0" dirty="0" smtClean="0"/>
              <a:t> remettre sont:</a:t>
            </a:r>
          </a:p>
          <a:p>
            <a:pPr marL="171450" indent="-171450">
              <a:buFont typeface="Arial" panose="020B0604020202020204" pitchFamily="34" charset="0"/>
              <a:buChar char="•"/>
            </a:pPr>
            <a:r>
              <a:rPr lang="fr-BE" baseline="0" dirty="0" smtClean="0"/>
              <a:t>La déclaration sur l’honneur signée par le représentant légal</a:t>
            </a:r>
          </a:p>
          <a:p>
            <a:pPr marL="171450" indent="-171450">
              <a:buFont typeface="Arial" panose="020B0604020202020204" pitchFamily="34" charset="0"/>
              <a:buChar char="•"/>
            </a:pPr>
            <a:r>
              <a:rPr lang="fr-BE" baseline="0" dirty="0" smtClean="0"/>
              <a:t>Les factures et preuves de paiement des coûts exceptionnels et besoins spécifiques</a:t>
            </a:r>
          </a:p>
          <a:p>
            <a:pPr marL="0" indent="0">
              <a:buFont typeface="Arial" panose="020B0604020202020204" pitchFamily="34" charset="0"/>
              <a:buNone/>
            </a:pPr>
            <a:r>
              <a:rPr lang="fr-BE" baseline="0" dirty="0" smtClean="0"/>
              <a:t>Tous les autres documents justificatifs seront demandés en cas de contrôle (par exemple les attestations de présence)</a:t>
            </a:r>
          </a:p>
          <a:p>
            <a:pPr marL="0" indent="0">
              <a:buFont typeface="Arial" panose="020B0604020202020204" pitchFamily="34" charset="0"/>
              <a:buNone/>
            </a:pPr>
            <a:r>
              <a:rPr lang="fr-BE" baseline="0" dirty="0" smtClean="0"/>
              <a:t>Si besoin, d’autres documents utiles à l’évaluation du rapport final peuvent être annexés.</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25</a:t>
            </a:fld>
            <a:endParaRPr lang="en-US"/>
          </a:p>
        </p:txBody>
      </p:sp>
    </p:spTree>
    <p:extLst>
      <p:ext uri="{BB962C8B-B14F-4D97-AF65-F5344CB8AC3E}">
        <p14:creationId xmlns:p14="http://schemas.microsoft.com/office/powerpoint/2010/main" val="104280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BE" dirty="0" smtClean="0"/>
              <a:t>L’onglet « Détail » permet de voir un récapitulatif</a:t>
            </a:r>
            <a:r>
              <a:rPr lang="fr-BE" baseline="0" dirty="0" smtClean="0"/>
              <a:t> de votre projet. </a:t>
            </a:r>
            <a:r>
              <a:rPr lang="fr-BE" dirty="0" smtClean="0"/>
              <a:t>Les dates et la durée du projet sont mentionnées, la date de </a:t>
            </a:r>
            <a:r>
              <a:rPr lang="fr-BE" baseline="0" dirty="0" smtClean="0"/>
              <a:t>remise du rapport final également.</a:t>
            </a:r>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3</a:t>
            </a:fld>
            <a:endParaRPr lang="en-US"/>
          </a:p>
        </p:txBody>
      </p:sp>
    </p:spTree>
    <p:extLst>
      <p:ext uri="{BB962C8B-B14F-4D97-AF65-F5344CB8AC3E}">
        <p14:creationId xmlns:p14="http://schemas.microsoft.com/office/powerpoint/2010/main" val="380833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 onglet permet de suivre les trois étapes de</a:t>
            </a:r>
            <a:r>
              <a:rPr lang="fr-BE" baseline="0" dirty="0" smtClean="0"/>
              <a:t> la soumission. </a:t>
            </a:r>
            <a:r>
              <a:rPr lang="fr-BE" dirty="0" smtClean="0"/>
              <a:t>Ce tableau apparaît chez le coordinateur et les partenaires</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27</a:t>
            </a:fld>
            <a:endParaRPr lang="en-US"/>
          </a:p>
        </p:txBody>
      </p:sp>
    </p:spTree>
    <p:extLst>
      <p:ext uri="{BB962C8B-B14F-4D97-AF65-F5344CB8AC3E}">
        <p14:creationId xmlns:p14="http://schemas.microsoft.com/office/powerpoint/2010/main" val="268410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BE" dirty="0" smtClean="0"/>
              <a:t>Une fois soumis,</a:t>
            </a:r>
            <a:r>
              <a:rPr lang="fr-BE" baseline="0" dirty="0" smtClean="0"/>
              <a:t> vous pouvez vérifier le statut de votre rapport. </a:t>
            </a:r>
            <a:r>
              <a:rPr lang="fr-BE" dirty="0" smtClean="0"/>
              <a:t>Attention</a:t>
            </a:r>
            <a:r>
              <a:rPr lang="fr-BE" baseline="0" dirty="0" smtClean="0"/>
              <a:t> </a:t>
            </a:r>
            <a:r>
              <a:rPr lang="fr-BE" dirty="0" smtClean="0"/>
              <a:t>– si toujours</a:t>
            </a:r>
            <a:r>
              <a:rPr lang="fr-BE" baseline="0" dirty="0" smtClean="0"/>
              <a:t> « Soumission en cours » après 24 heures, contacter l’Agence.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BE" baseline="0" dirty="0" smtClean="0"/>
              <a:t>Un accusé est envoyé par notre agence par email pour confirmer la réception </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28</a:t>
            </a:fld>
            <a:endParaRPr lang="en-US"/>
          </a:p>
        </p:txBody>
      </p:sp>
    </p:spTree>
    <p:extLst>
      <p:ext uri="{BB962C8B-B14F-4D97-AF65-F5344CB8AC3E}">
        <p14:creationId xmlns:p14="http://schemas.microsoft.com/office/powerpoint/2010/main" val="99092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29</a:t>
            </a:fld>
            <a:endParaRPr lang="en-US"/>
          </a:p>
        </p:txBody>
      </p:sp>
    </p:spTree>
    <p:extLst>
      <p:ext uri="{BB962C8B-B14F-4D97-AF65-F5344CB8AC3E}">
        <p14:creationId xmlns:p14="http://schemas.microsoft.com/office/powerpoint/2010/main" val="46683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L’onglet « Contacts » permet de vérifier les accès au </a:t>
            </a:r>
            <a:r>
              <a:rPr lang="fr-BE" baseline="0" dirty="0" err="1" smtClean="0"/>
              <a:t>Mobility</a:t>
            </a:r>
            <a:r>
              <a:rPr lang="fr-BE" baseline="0" dirty="0" smtClean="0"/>
              <a:t> </a:t>
            </a:r>
            <a:r>
              <a:rPr lang="fr-BE" baseline="0" dirty="0" err="1" smtClean="0"/>
              <a:t>Tool</a:t>
            </a:r>
            <a:r>
              <a:rPr lang="fr-BE" baseline="0" dirty="0" smtClean="0"/>
              <a:t>+.</a:t>
            </a:r>
          </a:p>
          <a:p>
            <a:r>
              <a:rPr lang="fr-BE" baseline="0" dirty="0" smtClean="0"/>
              <a:t>Le coordinateur reçoit un rappel par email un mois avant la date de remise du rapport. C’est lui qui peut modifier les accès</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4</a:t>
            </a:fld>
            <a:endParaRPr lang="en-US"/>
          </a:p>
        </p:txBody>
      </p:sp>
    </p:spTree>
    <p:extLst>
      <p:ext uri="{BB962C8B-B14F-4D97-AF65-F5344CB8AC3E}">
        <p14:creationId xmlns:p14="http://schemas.microsoft.com/office/powerpoint/2010/main" val="222119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Chaque école encode son propre</a:t>
            </a:r>
            <a:r>
              <a:rPr lang="fr-BE" baseline="0" dirty="0" smtClean="0"/>
              <a:t> budget, pas celui de ses partenaires</a:t>
            </a:r>
            <a:endParaRPr lang="fr-BE" dirty="0" smtClean="0"/>
          </a:p>
          <a:p>
            <a:r>
              <a:rPr lang="fr-BE" dirty="0" smtClean="0"/>
              <a:t>Prenons un projet qui dure 24 mois:</a:t>
            </a:r>
          </a:p>
          <a:p>
            <a:r>
              <a:rPr lang="fr-BE" dirty="0" smtClean="0"/>
              <a:t>12.000 euros pour le coordinateur </a:t>
            </a:r>
          </a:p>
          <a:p>
            <a:r>
              <a:rPr lang="fr-BE" dirty="0" smtClean="0"/>
              <a:t>6.000 euros pour un partenaire </a:t>
            </a:r>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6</a:t>
            </a:fld>
            <a:endParaRPr lang="en-US"/>
          </a:p>
        </p:txBody>
      </p:sp>
    </p:spTree>
    <p:extLst>
      <p:ext uri="{BB962C8B-B14F-4D97-AF65-F5344CB8AC3E}">
        <p14:creationId xmlns:p14="http://schemas.microsoft.com/office/powerpoint/2010/main" val="167368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BE" sz="1200" b="0" i="0" kern="1200" dirty="0" smtClean="0">
                <a:solidFill>
                  <a:schemeClr val="tx1"/>
                </a:solidFill>
                <a:effectLst/>
                <a:latin typeface="+mn-lt"/>
                <a:ea typeface="+mn-ea"/>
                <a:cs typeface="+mn-cs"/>
              </a:rPr>
              <a:t>Les activités d'apprentissage, d'enseignement et de formation ne peuvent être créées que par l'école coordinatrice. Les activités créées par le coordinateur seront disponibles pour toutes les écoles partenaires pour renseigner leurs propres participants.</a:t>
            </a:r>
          </a:p>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7</a:t>
            </a:fld>
            <a:endParaRPr lang="en-US"/>
          </a:p>
        </p:txBody>
      </p:sp>
    </p:spTree>
    <p:extLst>
      <p:ext uri="{BB962C8B-B14F-4D97-AF65-F5344CB8AC3E}">
        <p14:creationId xmlns:p14="http://schemas.microsoft.com/office/powerpoint/2010/main" val="65449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Nombre de participants locaux: nombre d’élèves</a:t>
            </a:r>
            <a:r>
              <a:rPr lang="fr-BE" baseline="0" dirty="0" smtClean="0"/>
              <a:t> de l’organisme d’accueil qui participent aux activités. Ces élèves ne reçoivent pas de subside</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8</a:t>
            </a:fld>
            <a:endParaRPr lang="en-US"/>
          </a:p>
        </p:txBody>
      </p:sp>
    </p:spTree>
    <p:extLst>
      <p:ext uri="{BB962C8B-B14F-4D97-AF65-F5344CB8AC3E}">
        <p14:creationId xmlns:p14="http://schemas.microsoft.com/office/powerpoint/2010/main" val="188197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Chaque école </a:t>
            </a:r>
            <a:r>
              <a:rPr lang="fr-BE" baseline="0" dirty="0" smtClean="0"/>
              <a:t>encode le groupe d’élèves qui a participé à cette mobilité. Sauf l’école qui organise l’activité et accueille ses partenaires</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9</a:t>
            </a:fld>
            <a:endParaRPr lang="en-US"/>
          </a:p>
        </p:txBody>
      </p:sp>
    </p:spTree>
    <p:extLst>
      <p:ext uri="{BB962C8B-B14F-4D97-AF65-F5344CB8AC3E}">
        <p14:creationId xmlns:p14="http://schemas.microsoft.com/office/powerpoint/2010/main" val="38293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10</a:t>
            </a:fld>
            <a:endParaRPr lang="en-US"/>
          </a:p>
        </p:txBody>
      </p:sp>
    </p:spTree>
    <p:extLst>
      <p:ext uri="{BB962C8B-B14F-4D97-AF65-F5344CB8AC3E}">
        <p14:creationId xmlns:p14="http://schemas.microsoft.com/office/powerpoint/2010/main" val="6675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Toujours sur le même écran, juste en dessous</a:t>
            </a:r>
            <a:endParaRPr lang="fr-BE" dirty="0"/>
          </a:p>
        </p:txBody>
      </p:sp>
      <p:sp>
        <p:nvSpPr>
          <p:cNvPr id="4" name="Espace réservé du numéro de diapositive 3"/>
          <p:cNvSpPr>
            <a:spLocks noGrp="1"/>
          </p:cNvSpPr>
          <p:nvPr>
            <p:ph type="sldNum" sz="quarter" idx="10"/>
          </p:nvPr>
        </p:nvSpPr>
        <p:spPr/>
        <p:txBody>
          <a:bodyPr/>
          <a:lstStyle/>
          <a:p>
            <a:pPr>
              <a:defRPr/>
            </a:pPr>
            <a:fld id="{DD36B40C-023A-401C-891F-8A59F28F8497}" type="slidenum">
              <a:rPr lang="en-US" smtClean="0"/>
              <a:pPr>
                <a:defRPr/>
              </a:pPr>
              <a:t>12</a:t>
            </a:fld>
            <a:endParaRPr lang="en-US"/>
          </a:p>
        </p:txBody>
      </p:sp>
    </p:spTree>
    <p:extLst>
      <p:ext uri="{BB962C8B-B14F-4D97-AF65-F5344CB8AC3E}">
        <p14:creationId xmlns:p14="http://schemas.microsoft.com/office/powerpoint/2010/main" val="1611206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0.jpeg"/><Relationship Id="rId7"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gif"/><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14.jpeg"/><Relationship Id="rId4" Type="http://schemas.openxmlformats.org/officeDocument/2006/relationships/image" Target="../media/image11.jpeg"/><Relationship Id="rId9" Type="http://schemas.microsoft.com/office/2007/relationships/hdphoto" Target="../media/hdphoto1.wdp"/></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gif"/><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Hiver">
    <p:spTree>
      <p:nvGrpSpPr>
        <p:cNvPr id="1" name=""/>
        <p:cNvGrpSpPr/>
        <p:nvPr/>
      </p:nvGrpSpPr>
      <p:grpSpPr>
        <a:xfrm>
          <a:off x="0" y="0"/>
          <a:ext cx="0" cy="0"/>
          <a:chOff x="0" y="0"/>
          <a:chExt cx="0" cy="0"/>
        </a:xfrm>
      </p:grpSpPr>
      <p:pic>
        <p:nvPicPr>
          <p:cNvPr id="4" name="Image 10"/>
          <p:cNvPicPr>
            <a:picLocks noChangeAspect="1"/>
          </p:cNvPicPr>
          <p:nvPr userDrawn="1"/>
        </p:nvPicPr>
        <p:blipFill>
          <a:blip r:embed="rId2" cstate="prin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Image 11"/>
          <p:cNvPicPr>
            <a:picLocks noChangeAspect="1"/>
          </p:cNvPicPr>
          <p:nvPr userDrawn="1"/>
        </p:nvPicPr>
        <p:blipFill>
          <a:blip r:embed="rId3"/>
          <a:srcRect/>
          <a:stretch>
            <a:fillRect/>
          </a:stretch>
        </p:blipFill>
        <p:spPr bwMode="auto">
          <a:xfrm>
            <a:off x="11083925" y="6337300"/>
            <a:ext cx="371475" cy="393700"/>
          </a:xfrm>
          <a:prstGeom prst="rect">
            <a:avLst/>
          </a:prstGeom>
          <a:noFill/>
          <a:ln w="9525">
            <a:noFill/>
            <a:miter lim="800000"/>
            <a:headEnd/>
            <a:tailEnd/>
          </a:ln>
        </p:spPr>
      </p:pic>
      <p:sp>
        <p:nvSpPr>
          <p:cNvPr id="7" name="ZoneTexte 13"/>
          <p:cNvSpPr txBox="1"/>
          <p:nvPr userDrawn="1"/>
        </p:nvSpPr>
        <p:spPr>
          <a:xfrm>
            <a:off x="382589" y="115890"/>
            <a:ext cx="1878012" cy="369887"/>
          </a:xfrm>
          <a:prstGeom prst="rect">
            <a:avLst/>
          </a:prstGeom>
          <a:noFill/>
        </p:spPr>
        <p:txBody>
          <a:bodyPr>
            <a:spAutoFit/>
          </a:bodyPr>
          <a:lstStyle/>
          <a:p>
            <a:pPr fontAlgn="auto">
              <a:spcBef>
                <a:spcPts val="0"/>
              </a:spcBef>
              <a:spcAft>
                <a:spcPts val="0"/>
              </a:spcAft>
              <a:defRPr/>
            </a:pPr>
            <a:r>
              <a:rPr lang="fr-BE" dirty="0">
                <a:solidFill>
                  <a:schemeClr val="bg1"/>
                </a:solidFill>
                <a:latin typeface="+mn-lt"/>
              </a:rPr>
              <a:t>Erasmus+</a:t>
            </a:r>
          </a:p>
        </p:txBody>
      </p:sp>
      <p:pic>
        <p:nvPicPr>
          <p:cNvPr id="8" name="Picture 2" descr="D:\Mes documents\LOGOS\Erasmusplus\EU flag-Erasmus+_vect_POS.jpg"/>
          <p:cNvPicPr>
            <a:picLocks noChangeAspect="1" noChangeArrowheads="1"/>
          </p:cNvPicPr>
          <p:nvPr userDrawn="1"/>
        </p:nvPicPr>
        <p:blipFill>
          <a:blip r:embed="rId4"/>
          <a:srcRect/>
          <a:stretch>
            <a:fillRect/>
          </a:stretch>
        </p:blipFill>
        <p:spPr bwMode="auto">
          <a:xfrm>
            <a:off x="9696450" y="6397627"/>
            <a:ext cx="1214439" cy="346075"/>
          </a:xfrm>
          <a:prstGeom prst="rect">
            <a:avLst/>
          </a:prstGeom>
          <a:noFill/>
          <a:ln w="9525">
            <a:noFill/>
            <a:miter lim="800000"/>
            <a:headEnd/>
            <a:tailEnd/>
          </a:ln>
        </p:spPr>
      </p:pic>
      <p:pic>
        <p:nvPicPr>
          <p:cNvPr id="9" name="Image 3"/>
          <p:cNvPicPr>
            <a:picLocks noChangeAspect="1"/>
          </p:cNvPicPr>
          <p:nvPr userDrawn="1"/>
        </p:nvPicPr>
        <p:blipFill>
          <a:blip r:embed="rId5"/>
          <a:srcRect/>
          <a:stretch>
            <a:fillRect/>
          </a:stretch>
        </p:blipFill>
        <p:spPr bwMode="auto">
          <a:xfrm>
            <a:off x="-1408112" y="-1706563"/>
            <a:ext cx="13974763" cy="11187113"/>
          </a:xfrm>
          <a:prstGeom prst="rect">
            <a:avLst/>
          </a:prstGeom>
          <a:noFill/>
          <a:ln w="9525">
            <a:noFill/>
            <a:miter lim="800000"/>
            <a:headEnd/>
            <a:tailEnd/>
          </a:ln>
        </p:spPr>
      </p:pic>
      <p:sp>
        <p:nvSpPr>
          <p:cNvPr id="10"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Image 5"/>
          <p:cNvPicPr>
            <a:picLocks noChangeAspect="1"/>
          </p:cNvPicPr>
          <p:nvPr userDrawn="1"/>
        </p:nvPicPr>
        <p:blipFill>
          <a:blip r:embed="rId3"/>
          <a:srcRect/>
          <a:stretch>
            <a:fillRect/>
          </a:stretch>
        </p:blipFill>
        <p:spPr bwMode="auto">
          <a:xfrm>
            <a:off x="11083925" y="6337300"/>
            <a:ext cx="371475" cy="393700"/>
          </a:xfrm>
          <a:prstGeom prst="rect">
            <a:avLst/>
          </a:prstGeom>
          <a:noFill/>
          <a:ln w="9525">
            <a:noFill/>
            <a:miter lim="800000"/>
            <a:headEnd/>
            <a:tailEnd/>
          </a:ln>
        </p:spPr>
      </p:pic>
      <p:pic>
        <p:nvPicPr>
          <p:cNvPr id="12" name="Image 8"/>
          <p:cNvPicPr>
            <a:picLocks noChangeAspect="1"/>
          </p:cNvPicPr>
          <p:nvPr userDrawn="1"/>
        </p:nvPicPr>
        <p:blipFill>
          <a:blip r:embed="rId2" cstate="prin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ZoneTexte 9"/>
          <p:cNvSpPr txBox="1"/>
          <p:nvPr userDrawn="1"/>
        </p:nvSpPr>
        <p:spPr>
          <a:xfrm>
            <a:off x="382589" y="115890"/>
            <a:ext cx="1878012" cy="369887"/>
          </a:xfrm>
          <a:prstGeom prst="rect">
            <a:avLst/>
          </a:prstGeom>
          <a:noFill/>
        </p:spPr>
        <p:txBody>
          <a:bodyPr>
            <a:spAutoFit/>
          </a:bodyPr>
          <a:lstStyle/>
          <a:p>
            <a:pPr fontAlgn="auto">
              <a:spcBef>
                <a:spcPts val="0"/>
              </a:spcBef>
              <a:spcAft>
                <a:spcPts val="0"/>
              </a:spcAft>
              <a:defRPr/>
            </a:pPr>
            <a:r>
              <a:rPr lang="fr-BE" dirty="0">
                <a:solidFill>
                  <a:schemeClr val="bg1"/>
                </a:solidFill>
                <a:latin typeface="+mn-lt"/>
              </a:rPr>
              <a:t>Erasmus+</a:t>
            </a:r>
          </a:p>
        </p:txBody>
      </p:sp>
      <p:pic>
        <p:nvPicPr>
          <p:cNvPr id="14" name="Picture 2" descr="D:\Mes documents\LOGOS\Erasmusplus\EU flag-Erasmus+_vect_POS.jpg"/>
          <p:cNvPicPr>
            <a:picLocks noChangeAspect="1" noChangeArrowheads="1"/>
          </p:cNvPicPr>
          <p:nvPr userDrawn="1"/>
        </p:nvPicPr>
        <p:blipFill>
          <a:blip r:embed="rId6"/>
          <a:srcRect/>
          <a:stretch>
            <a:fillRect/>
          </a:stretch>
        </p:blipFill>
        <p:spPr bwMode="auto">
          <a:xfrm>
            <a:off x="9455150" y="6294438"/>
            <a:ext cx="1530351" cy="436562"/>
          </a:xfrm>
          <a:prstGeom prst="rect">
            <a:avLst/>
          </a:prstGeom>
          <a:noFill/>
          <a:ln w="9525">
            <a:noFill/>
            <a:miter lim="800000"/>
            <a:headEnd/>
            <a:tailEnd/>
          </a:ln>
        </p:spPr>
      </p:pic>
      <p:pic>
        <p:nvPicPr>
          <p:cNvPr id="15" name="Picture 5" descr="D:\Mes documents\LOGOS\Erasmusplus\E+_trame_opac100.png"/>
          <p:cNvPicPr>
            <a:picLocks noChangeAspect="1" noChangeArrowheads="1"/>
          </p:cNvPicPr>
          <p:nvPr userDrawn="1"/>
        </p:nvPicPr>
        <p:blipFill>
          <a:blip r:embed="rId7"/>
          <a:srcRect/>
          <a:stretch>
            <a:fillRect/>
          </a:stretch>
        </p:blipFill>
        <p:spPr bwMode="auto">
          <a:xfrm>
            <a:off x="52388" y="542927"/>
            <a:ext cx="5622925" cy="2174875"/>
          </a:xfrm>
          <a:prstGeom prst="rect">
            <a:avLst/>
          </a:prstGeom>
          <a:noFill/>
          <a:ln w="9525">
            <a:noFill/>
            <a:miter lim="800000"/>
            <a:headEnd/>
            <a:tailEnd/>
          </a:ln>
        </p:spPr>
      </p:pic>
      <p:sp>
        <p:nvSpPr>
          <p:cNvPr id="2" name="Title 1"/>
          <p:cNvSpPr>
            <a:spLocks noGrp="1"/>
          </p:cNvSpPr>
          <p:nvPr>
            <p:ph type="title"/>
          </p:nvPr>
        </p:nvSpPr>
        <p:spPr>
          <a:xfrm>
            <a:off x="5654040" y="1016001"/>
            <a:ext cx="5760720" cy="1828800"/>
          </a:xfrm>
        </p:spPr>
        <p:txBody>
          <a:bodyPr/>
          <a:lstStyle>
            <a:lvl1pPr algn="ctr">
              <a:lnSpc>
                <a:spcPct val="80000"/>
              </a:lnSpc>
              <a:defRPr sz="5400"/>
            </a:lvl1pPr>
          </a:lstStyle>
          <a:p>
            <a:r>
              <a:rPr lang="fr-FR" smtClean="0"/>
              <a:t>Modifiez le style du titre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Hiver">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670" y="-1706435"/>
            <a:ext cx="13975492" cy="11187470"/>
          </a:xfrm>
          <a:prstGeom prst="rect">
            <a:avLst/>
          </a:prstGeom>
        </p:spPr>
      </p:pic>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fr-FR" smtClean="0"/>
              <a:t>Modifiez le style du titre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942" y="6337700"/>
            <a:ext cx="370775" cy="393559"/>
          </a:xfrm>
          <a:prstGeom prst="rect">
            <a:avLst/>
          </a:prstGeom>
        </p:spPr>
      </p:pic>
      <p:pic>
        <p:nvPicPr>
          <p:cNvPr id="9" name="Image 8"/>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60" y="116645"/>
            <a:ext cx="1878227" cy="369332"/>
          </a:xfrm>
          <a:prstGeom prst="rect">
            <a:avLst/>
          </a:prstGeom>
          <a:noFill/>
        </p:spPr>
        <p:txBody>
          <a:bodyPr wrap="square" rtlCol="0">
            <a:spAutoFit/>
          </a:bodyPr>
          <a:lstStyle/>
          <a:p>
            <a:pPr fontAlgn="auto">
              <a:spcBef>
                <a:spcPts val="0"/>
              </a:spcBef>
              <a:spcAft>
                <a:spcPts val="0"/>
              </a:spcAft>
            </a:pPr>
            <a:r>
              <a:rPr lang="fr-BE" dirty="0" smtClean="0">
                <a:solidFill>
                  <a:srgbClr val="ECECEC"/>
                </a:solidFill>
                <a:latin typeface="Palatino Linotype"/>
              </a:rPr>
              <a:t>Erasmus+</a:t>
            </a:r>
            <a:endParaRPr lang="fr-BE" dirty="0">
              <a:solidFill>
                <a:srgbClr val="ECECEC"/>
              </a:solidFill>
              <a:latin typeface="Palatino Linotype"/>
            </a:endParaRPr>
          </a:p>
        </p:txBody>
      </p:sp>
      <p:pic>
        <p:nvPicPr>
          <p:cNvPr id="11" name="Picture 2" descr="D:\Mes documents\LOGOS\Erasmusplus\EU flag-Erasmus+_vect_POS.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5624"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Mes documents\LOGOS\Erasmusplus\E+_trame_opac1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778" y="542304"/>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8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9" name="Rectangle 8"/>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10"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sz="half" idx="1"/>
          </p:nvPr>
        </p:nvSpPr>
        <p:spPr>
          <a:xfrm>
            <a:off x="1066800" y="2057401"/>
            <a:ext cx="4846320" cy="434340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6278880" y="2057401"/>
            <a:ext cx="4846320" cy="43434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7" name="Slide Number Placeholder 6"/>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23516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11" name="Rectangle 10"/>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12" name="Rectangle 11"/>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p:txBody>
          <a:bodyPr/>
          <a:lstStyle/>
          <a:p>
            <a:r>
              <a:rPr lang="fr-FR" dirty="0" smtClean="0"/>
              <a:t>Modifiez le style du titre</a:t>
            </a:r>
            <a:endParaRPr lang="en-US" dirty="0"/>
          </a:p>
        </p:txBody>
      </p:sp>
      <p:sp>
        <p:nvSpPr>
          <p:cNvPr id="3" name="Text Placeholder 2"/>
          <p:cNvSpPr>
            <a:spLocks noGrp="1"/>
          </p:cNvSpPr>
          <p:nvPr>
            <p:ph type="body" idx="1"/>
          </p:nvPr>
        </p:nvSpPr>
        <p:spPr>
          <a:xfrm>
            <a:off x="1066800" y="2057401"/>
            <a:ext cx="4846320" cy="868681"/>
          </a:xfrm>
        </p:spPr>
        <p:txBody>
          <a:bodyPr anchor="ctr"/>
          <a:lstStyle>
            <a:lvl1pPr marL="0" indent="0">
              <a:buNone/>
              <a:defRPr sz="2400" b="0" cap="sm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1066800" y="2926080"/>
            <a:ext cx="4846320" cy="347472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6278880" y="2057401"/>
            <a:ext cx="4846320" cy="868681"/>
          </a:xfrm>
        </p:spPr>
        <p:txBody>
          <a:bodyPr anchor="ctr"/>
          <a:lstStyle>
            <a:lvl1pPr marL="0" indent="0">
              <a:buNone/>
              <a:defRPr sz="2400" b="0" cap="small" baseline="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Content Placeholder 5"/>
          <p:cNvSpPr>
            <a:spLocks noGrp="1"/>
          </p:cNvSpPr>
          <p:nvPr>
            <p:ph sz="quarter" idx="4"/>
          </p:nvPr>
        </p:nvSpPr>
        <p:spPr>
          <a:xfrm>
            <a:off x="6278880" y="2926080"/>
            <a:ext cx="4846320" cy="347472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Date Placeholder 6"/>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9" name="Slide Number Placeholder 8"/>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29334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7" name="Rectangle 6"/>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8" name="Rectangle 7"/>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p:txBody>
          <a:bodyPr/>
          <a:lstStyle/>
          <a:p>
            <a:r>
              <a:rPr lang="fr-FR" dirty="0" smtClean="0"/>
              <a:t>Modifiez le style du titre</a:t>
            </a:r>
            <a:endParaRPr lang="en-US" dirty="0"/>
          </a:p>
        </p:txBody>
      </p:sp>
      <p:sp>
        <p:nvSpPr>
          <p:cNvPr id="3" name="Date Placeholder 2"/>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4" name="Footer Placeholder 3"/>
          <p:cNvSpPr>
            <a:spLocks noGrp="1"/>
          </p:cNvSpPr>
          <p:nvPr>
            <p:ph type="ftr" sz="quarter" idx="11"/>
          </p:nvPr>
        </p:nvSpPr>
        <p:spPr>
          <a:xfrm>
            <a:off x="201827" y="193273"/>
            <a:ext cx="7086600" cy="202142"/>
          </a:xfrm>
          <a:prstGeom prst="rect">
            <a:avLst/>
          </a:prstGeom>
        </p:spPr>
        <p:txBody>
          <a:bodyPr/>
          <a:lstStyle/>
          <a:p>
            <a:pPr fontAlgn="auto">
              <a:spcBef>
                <a:spcPts val="0"/>
              </a:spcBef>
              <a:spcAft>
                <a:spcPts val="0"/>
              </a:spcAft>
            </a:pPr>
            <a:endParaRPr lang="en-US">
              <a:solidFill>
                <a:prstClr val="black"/>
              </a:solidFill>
              <a:latin typeface="Palatino Linotype"/>
            </a:endParaRPr>
          </a:p>
        </p:txBody>
      </p:sp>
      <p:sp>
        <p:nvSpPr>
          <p:cNvPr id="5" name="Slide Number Placeholder 4"/>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5593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er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4" name="Slide Number Placeholder 3"/>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84331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2"/>
            <a:ext cx="3471335" cy="2285999"/>
          </a:xfrm>
        </p:spPr>
        <p:txBody>
          <a:bodyPr anchor="b"/>
          <a:lstStyle>
            <a:lvl1pPr>
              <a:defRPr sz="3200"/>
            </a:lvl1pPr>
          </a:lstStyle>
          <a:p>
            <a:r>
              <a:rPr lang="fr-FR" dirty="0" smtClean="0"/>
              <a:t>Modifiez le style du titre</a:t>
            </a:r>
            <a:endParaRPr lang="en-US" dirty="0"/>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half" idx="2"/>
          </p:nvPr>
        </p:nvSpPr>
        <p:spPr>
          <a:xfrm>
            <a:off x="8111068"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7" name="Slide Number Placeholder 6"/>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08771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2"/>
            <a:ext cx="3471335" cy="2285999"/>
          </a:xfrm>
        </p:spPr>
        <p:txBody>
          <a:bodyPr anchor="b"/>
          <a:lstStyle>
            <a:lvl1pPr>
              <a:defRPr sz="3200"/>
            </a:lvl1pPr>
          </a:lstStyle>
          <a:p>
            <a:r>
              <a:rPr lang="fr-FR" dirty="0" smtClean="0"/>
              <a:t>Modifiez le style du titre</a:t>
            </a:r>
            <a:endParaRPr lang="en-US" dirty="0"/>
          </a:p>
        </p:txBody>
      </p:sp>
      <p:sp>
        <p:nvSpPr>
          <p:cNvPr id="4" name="Text Placeholder 3"/>
          <p:cNvSpPr>
            <a:spLocks noGrp="1"/>
          </p:cNvSpPr>
          <p:nvPr>
            <p:ph type="body" sz="half" idx="2"/>
          </p:nvPr>
        </p:nvSpPr>
        <p:spPr>
          <a:xfrm>
            <a:off x="8111068"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Modifiez les styles du texte du masque</a:t>
            </a:r>
          </a:p>
        </p:txBody>
      </p:sp>
      <p:sp>
        <p:nvSpPr>
          <p:cNvPr id="8" name="Rectangle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3" name="Picture Placeholder 2"/>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9" name="Date Placeholder 8"/>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11" name="Slide Number Placeholder 10"/>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01435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Rectangle 6"/>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8" name="Rectangle 7"/>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9" name="Rectangle 8"/>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6" name="Slide Number Placeholder 5"/>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352868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846668"/>
            <a:ext cx="1828800" cy="5554133"/>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1066799" y="846668"/>
            <a:ext cx="7863840" cy="55541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solidFill>
                  <a:prstClr val="black"/>
                </a:solidFill>
              </a:rPr>
              <a:pPr/>
              <a:t>4/17/2020</a:t>
            </a:fld>
            <a:endParaRPr lang="en-US">
              <a:solidFill>
                <a:prstClr val="black"/>
              </a:solidFill>
            </a:endParaRPr>
          </a:p>
        </p:txBody>
      </p:sp>
      <p:sp>
        <p:nvSpPr>
          <p:cNvPr id="6" name="Slide Number Placeholder 5"/>
          <p:cNvSpPr>
            <a:spLocks noGrp="1"/>
          </p:cNvSpPr>
          <p:nvPr>
            <p:ph type="sldNum" sz="quarter" idx="12"/>
          </p:nvPr>
        </p:nvSpPr>
        <p:spPr/>
        <p:txBody>
          <a:bodyPr/>
          <a:lstStyle/>
          <a:p>
            <a:fld id="{5E3DCFCC-8C7B-4574-91B2-C3342261C6C2}"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val="156759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10"/>
          <p:cNvPicPr>
            <a:picLocks noChangeAspect="1"/>
          </p:cNvPicPr>
          <p:nvPr userDrawn="1"/>
        </p:nvPicPr>
        <p:blipFill>
          <a:blip r:embed="rId2" cstate="prin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Image 11"/>
          <p:cNvPicPr>
            <a:picLocks noChangeAspect="1"/>
          </p:cNvPicPr>
          <p:nvPr userDrawn="1"/>
        </p:nvPicPr>
        <p:blipFill>
          <a:blip r:embed="rId3"/>
          <a:srcRect/>
          <a:stretch>
            <a:fillRect/>
          </a:stretch>
        </p:blipFill>
        <p:spPr bwMode="auto">
          <a:xfrm>
            <a:off x="11083925" y="6337300"/>
            <a:ext cx="371475" cy="393700"/>
          </a:xfrm>
          <a:prstGeom prst="rect">
            <a:avLst/>
          </a:prstGeom>
          <a:noFill/>
          <a:ln w="9525">
            <a:noFill/>
            <a:miter lim="800000"/>
            <a:headEnd/>
            <a:tailEnd/>
          </a:ln>
        </p:spPr>
      </p:pic>
      <p:sp>
        <p:nvSpPr>
          <p:cNvPr id="6" name="ZoneTexte 13"/>
          <p:cNvSpPr txBox="1"/>
          <p:nvPr userDrawn="1"/>
        </p:nvSpPr>
        <p:spPr>
          <a:xfrm>
            <a:off x="382589" y="115890"/>
            <a:ext cx="1878012" cy="369887"/>
          </a:xfrm>
          <a:prstGeom prst="rect">
            <a:avLst/>
          </a:prstGeom>
          <a:noFill/>
        </p:spPr>
        <p:txBody>
          <a:bodyPr>
            <a:spAutoFit/>
          </a:bodyPr>
          <a:lstStyle/>
          <a:p>
            <a:pPr fontAlgn="auto">
              <a:spcBef>
                <a:spcPts val="0"/>
              </a:spcBef>
              <a:spcAft>
                <a:spcPts val="0"/>
              </a:spcAft>
              <a:defRPr/>
            </a:pPr>
            <a:r>
              <a:rPr lang="fr-BE" dirty="0">
                <a:solidFill>
                  <a:schemeClr val="bg1"/>
                </a:solidFill>
                <a:latin typeface="+mn-lt"/>
              </a:rPr>
              <a:t>Erasmus+</a:t>
            </a:r>
          </a:p>
        </p:txBody>
      </p:sp>
      <p:pic>
        <p:nvPicPr>
          <p:cNvPr id="7" name="Picture 2" descr="D:\Mes documents\LOGOS\Erasmusplus\EU flag-Erasmus+_vect_POS.jpg"/>
          <p:cNvPicPr>
            <a:picLocks noChangeAspect="1" noChangeArrowheads="1"/>
          </p:cNvPicPr>
          <p:nvPr userDrawn="1"/>
        </p:nvPicPr>
        <p:blipFill>
          <a:blip r:embed="rId4"/>
          <a:srcRect/>
          <a:stretch>
            <a:fillRect/>
          </a:stretch>
        </p:blipFill>
        <p:spPr bwMode="auto">
          <a:xfrm>
            <a:off x="9696450" y="6397627"/>
            <a:ext cx="1214439" cy="346075"/>
          </a:xfrm>
          <a:prstGeom prst="rect">
            <a:avLst/>
          </a:prstGeom>
          <a:noFill/>
          <a:ln w="9525">
            <a:noFill/>
            <a:miter lim="800000"/>
            <a:headEnd/>
            <a:tailEnd/>
          </a:ln>
        </p:spPr>
      </p:pic>
      <p:sp>
        <p:nvSpPr>
          <p:cNvPr id="8" name="Rectangle 5"/>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6"/>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7"/>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fr-FR" dirty="0" smtClean="0"/>
              <a:t>Modifiez le style du titre</a:t>
            </a:r>
            <a:endParaRPr lang="en-US" dirty="0"/>
          </a:p>
        </p:txBody>
      </p:sp>
      <p:sp>
        <p:nvSpPr>
          <p:cNvPr id="11" name="Date Placeholder 2"/>
          <p:cNvSpPr>
            <a:spLocks noGrp="1"/>
          </p:cNvSpPr>
          <p:nvPr>
            <p:ph type="dt" sz="half" idx="10"/>
          </p:nvPr>
        </p:nvSpPr>
        <p:spPr/>
        <p:txBody>
          <a:bodyPr/>
          <a:lstStyle>
            <a:lvl1pPr>
              <a:defRPr smtClean="0"/>
            </a:lvl1pPr>
          </a:lstStyle>
          <a:p>
            <a:pPr>
              <a:defRPr/>
            </a:pPr>
            <a:fld id="{9F1943B9-A4A5-4BB2-A4A4-A76082FBEF99}" type="datetimeFigureOut">
              <a:rPr lang="en-US"/>
              <a:pPr>
                <a:defRPr/>
              </a:pPr>
              <a:t>4/17/2020</a:t>
            </a:fld>
            <a:endParaRPr lang="en-US"/>
          </a:p>
        </p:txBody>
      </p:sp>
      <p:sp>
        <p:nvSpPr>
          <p:cNvPr id="12" name="Footer Placeholder 3"/>
          <p:cNvSpPr>
            <a:spLocks noGrp="1"/>
          </p:cNvSpPr>
          <p:nvPr>
            <p:ph type="ftr" sz="quarter" idx="11"/>
          </p:nvPr>
        </p:nvSpPr>
        <p:spPr>
          <a:xfrm>
            <a:off x="201613" y="193677"/>
            <a:ext cx="7086600" cy="201613"/>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3" name="Slide Number Placeholder 4"/>
          <p:cNvSpPr>
            <a:spLocks noGrp="1"/>
          </p:cNvSpPr>
          <p:nvPr>
            <p:ph type="sldNum" sz="quarter" idx="12"/>
          </p:nvPr>
        </p:nvSpPr>
        <p:spPr/>
        <p:txBody>
          <a:bodyPr/>
          <a:lstStyle>
            <a:lvl1pPr>
              <a:defRPr/>
            </a:lvl1pPr>
          </a:lstStyle>
          <a:p>
            <a:pPr>
              <a:defRPr/>
            </a:pPr>
            <a:fld id="{3A704220-6871-4331-B99B-B35B481B7D65}" type="slidenum">
              <a:rPr lang="en-US"/>
              <a:pPr>
                <a:defRPr/>
              </a:pPr>
              <a:t>‹N°›</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4" name="Image 10"/>
          <p:cNvPicPr>
            <a:picLocks noChangeAspect="1"/>
          </p:cNvPicPr>
          <p:nvPr userDrawn="1"/>
        </p:nvPicPr>
        <p:blipFill>
          <a:blip r:embed="rId2" cstate="prin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Image 11"/>
          <p:cNvPicPr>
            <a:picLocks noChangeAspect="1"/>
          </p:cNvPicPr>
          <p:nvPr userDrawn="1"/>
        </p:nvPicPr>
        <p:blipFill>
          <a:blip r:embed="rId3"/>
          <a:srcRect/>
          <a:stretch>
            <a:fillRect/>
          </a:stretch>
        </p:blipFill>
        <p:spPr bwMode="auto">
          <a:xfrm>
            <a:off x="11083925" y="6337300"/>
            <a:ext cx="371475" cy="393700"/>
          </a:xfrm>
          <a:prstGeom prst="rect">
            <a:avLst/>
          </a:prstGeom>
          <a:noFill/>
          <a:ln w="9525">
            <a:noFill/>
            <a:miter lim="800000"/>
            <a:headEnd/>
            <a:tailEnd/>
          </a:ln>
        </p:spPr>
      </p:pic>
      <p:sp>
        <p:nvSpPr>
          <p:cNvPr id="7" name="ZoneTexte 13"/>
          <p:cNvSpPr txBox="1"/>
          <p:nvPr userDrawn="1"/>
        </p:nvSpPr>
        <p:spPr>
          <a:xfrm>
            <a:off x="382589" y="115890"/>
            <a:ext cx="1878012" cy="369887"/>
          </a:xfrm>
          <a:prstGeom prst="rect">
            <a:avLst/>
          </a:prstGeom>
          <a:noFill/>
        </p:spPr>
        <p:txBody>
          <a:bodyPr>
            <a:spAutoFit/>
          </a:bodyPr>
          <a:lstStyle/>
          <a:p>
            <a:pPr fontAlgn="auto">
              <a:spcBef>
                <a:spcPts val="0"/>
              </a:spcBef>
              <a:spcAft>
                <a:spcPts val="0"/>
              </a:spcAft>
              <a:defRPr/>
            </a:pPr>
            <a:r>
              <a:rPr lang="fr-BE" dirty="0">
                <a:solidFill>
                  <a:schemeClr val="bg1"/>
                </a:solidFill>
                <a:latin typeface="+mn-lt"/>
              </a:rPr>
              <a:t>Erasmus+</a:t>
            </a:r>
          </a:p>
        </p:txBody>
      </p:sp>
      <p:pic>
        <p:nvPicPr>
          <p:cNvPr id="8" name="Picture 2" descr="D:\Mes documents\LOGOS\Erasmusplus\EU flag-Erasmus+_vect_POS.jpg"/>
          <p:cNvPicPr>
            <a:picLocks noChangeAspect="1" noChangeArrowheads="1"/>
          </p:cNvPicPr>
          <p:nvPr userDrawn="1"/>
        </p:nvPicPr>
        <p:blipFill>
          <a:blip r:embed="rId4"/>
          <a:srcRect/>
          <a:stretch>
            <a:fillRect/>
          </a:stretch>
        </p:blipFill>
        <p:spPr bwMode="auto">
          <a:xfrm>
            <a:off x="9696450" y="6397627"/>
            <a:ext cx="1214439" cy="346075"/>
          </a:xfrm>
          <a:prstGeom prst="rect">
            <a:avLst/>
          </a:prstGeom>
          <a:noFill/>
          <a:ln w="9525">
            <a:noFill/>
            <a:miter lim="800000"/>
            <a:headEnd/>
            <a:tailEnd/>
          </a:ln>
        </p:spPr>
      </p:pic>
      <p:sp>
        <p:nvSpPr>
          <p:cNvPr id="9" name="Rectangle 6"/>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7"/>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8"/>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12" name="Date Placeholder 3"/>
          <p:cNvSpPr>
            <a:spLocks noGrp="1"/>
          </p:cNvSpPr>
          <p:nvPr>
            <p:ph type="dt" sz="half" idx="10"/>
          </p:nvPr>
        </p:nvSpPr>
        <p:spPr/>
        <p:txBody>
          <a:bodyPr/>
          <a:lstStyle>
            <a:lvl1pPr>
              <a:defRPr smtClean="0"/>
            </a:lvl1pPr>
          </a:lstStyle>
          <a:p>
            <a:pPr>
              <a:defRPr/>
            </a:pPr>
            <a:fld id="{736E8548-17B1-4454-9D95-02DA0F769D5F}" type="datetimeFigureOut">
              <a:rPr lang="en-US"/>
              <a:pPr>
                <a:defRPr/>
              </a:pPr>
              <a:t>4/17/2020</a:t>
            </a:fld>
            <a:endParaRPr lang="en-US"/>
          </a:p>
        </p:txBody>
      </p:sp>
      <p:sp>
        <p:nvSpPr>
          <p:cNvPr id="13" name="Slide Number Placeholder 5"/>
          <p:cNvSpPr>
            <a:spLocks noGrp="1"/>
          </p:cNvSpPr>
          <p:nvPr>
            <p:ph type="sldNum" sz="quarter" idx="11"/>
          </p:nvPr>
        </p:nvSpPr>
        <p:spPr/>
        <p:txBody>
          <a:bodyPr/>
          <a:lstStyle>
            <a:lvl1pPr>
              <a:defRPr/>
            </a:lvl1pPr>
          </a:lstStyle>
          <a:p>
            <a:pPr>
              <a:defRPr/>
            </a:pPr>
            <a:fld id="{5D21F37E-28BD-4ECE-968A-FF57096C8DE9}" type="slidenum">
              <a:rPr lang="en-US"/>
              <a:pPr>
                <a:defRPr/>
              </a:pPr>
              <a:t>‹N°›</a:t>
            </a:fld>
            <a:endParaRPr lang="en-US"/>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Image 11"/>
          <p:cNvPicPr>
            <a:picLocks noChangeAspect="1"/>
          </p:cNvPicPr>
          <p:nvPr userDrawn="1"/>
        </p:nvPicPr>
        <p:blipFill>
          <a:blip r:embed="rId3"/>
          <a:srcRect/>
          <a:stretch>
            <a:fillRect/>
          </a:stretch>
        </p:blipFill>
        <p:spPr bwMode="auto">
          <a:xfrm>
            <a:off x="11083925" y="6337300"/>
            <a:ext cx="371475" cy="393700"/>
          </a:xfrm>
          <a:prstGeom prst="rect">
            <a:avLst/>
          </a:prstGeom>
          <a:noFill/>
          <a:ln w="9525">
            <a:noFill/>
            <a:miter lim="800000"/>
            <a:headEnd/>
            <a:tailEnd/>
          </a:ln>
        </p:spPr>
      </p:pic>
      <p:sp>
        <p:nvSpPr>
          <p:cNvPr id="7" name="ZoneTexte 6"/>
          <p:cNvSpPr txBox="1"/>
          <p:nvPr userDrawn="1"/>
        </p:nvSpPr>
        <p:spPr>
          <a:xfrm>
            <a:off x="382589" y="115890"/>
            <a:ext cx="1878012" cy="369887"/>
          </a:xfrm>
          <a:prstGeom prst="rect">
            <a:avLst/>
          </a:prstGeom>
          <a:noFill/>
        </p:spPr>
        <p:txBody>
          <a:bodyPr>
            <a:spAutoFit/>
          </a:bodyPr>
          <a:lstStyle/>
          <a:p>
            <a:pPr fontAlgn="auto">
              <a:spcBef>
                <a:spcPts val="0"/>
              </a:spcBef>
              <a:spcAft>
                <a:spcPts val="0"/>
              </a:spcAft>
              <a:defRPr/>
            </a:pPr>
            <a:r>
              <a:rPr lang="fr-BE" dirty="0">
                <a:solidFill>
                  <a:schemeClr val="bg1"/>
                </a:solidFill>
                <a:latin typeface="+mn-lt"/>
              </a:rPr>
              <a:t>Erasmus+</a:t>
            </a:r>
          </a:p>
        </p:txBody>
      </p:sp>
      <p:pic>
        <p:nvPicPr>
          <p:cNvPr id="8" name="Picture 2" descr="D:\Mes documents\LOGOS\Erasmusplus\EU flag-Erasmus+_vect_POS.jpg"/>
          <p:cNvPicPr>
            <a:picLocks noChangeAspect="1" noChangeArrowheads="1"/>
          </p:cNvPicPr>
          <p:nvPr userDrawn="1"/>
        </p:nvPicPr>
        <p:blipFill>
          <a:blip r:embed="rId4"/>
          <a:srcRect/>
          <a:stretch>
            <a:fillRect/>
          </a:stretch>
        </p:blipFill>
        <p:spPr bwMode="auto">
          <a:xfrm>
            <a:off x="9696450" y="6397627"/>
            <a:ext cx="1214439" cy="346075"/>
          </a:xfrm>
          <a:prstGeom prst="rect">
            <a:avLst/>
          </a:prstGeom>
          <a:noFill/>
          <a:ln w="9525">
            <a:noFill/>
            <a:miter lim="800000"/>
            <a:headEnd/>
            <a:tailEnd/>
          </a:ln>
        </p:spPr>
      </p:pic>
      <p:sp>
        <p:nvSpPr>
          <p:cNvPr id="9" name="Rectangle 6"/>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8"/>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065212" y="2094470"/>
            <a:ext cx="10058400" cy="4343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Titre 9"/>
          <p:cNvSpPr>
            <a:spLocks noGrp="1"/>
          </p:cNvSpPr>
          <p:nvPr>
            <p:ph type="title"/>
          </p:nvPr>
        </p:nvSpPr>
        <p:spPr/>
        <p:txBody>
          <a:bodyPr/>
          <a:lstStyle/>
          <a:p>
            <a:r>
              <a:rPr lang="fr-FR" dirty="0" smtClean="0"/>
              <a:t>Modifiez le style du titre</a:t>
            </a:r>
            <a:endParaRPr lang="fr-BE"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p:nvPr/>
        </p:nvSpPr>
        <p:spPr bwMode="ltGray">
          <a:xfrm>
            <a:off x="-2" y="457200"/>
            <a:ext cx="12188827"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8" name="Rectangle 7"/>
          <p:cNvSpPr/>
          <p:nvPr/>
        </p:nvSpPr>
        <p:spPr bwMode="ltGray">
          <a:xfrm>
            <a:off x="1"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9" name="Rectangle 8"/>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3" name="Content Placeholder 2"/>
          <p:cNvSpPr>
            <a:spLocks noGrp="1"/>
          </p:cNvSpPr>
          <p:nvPr>
            <p:ph idx="1"/>
          </p:nvPr>
        </p:nvSpPr>
        <p:spPr>
          <a:xfrm>
            <a:off x="1065212" y="2094470"/>
            <a:ext cx="10058400" cy="4343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Titre 9"/>
          <p:cNvSpPr>
            <a:spLocks noGrp="1"/>
          </p:cNvSpPr>
          <p:nvPr>
            <p:ph type="title"/>
          </p:nvPr>
        </p:nvSpPr>
        <p:spPr/>
        <p:txBody>
          <a:bodyPr/>
          <a:lstStyle/>
          <a:p>
            <a:r>
              <a:rPr lang="fr-FR" dirty="0" smtClean="0"/>
              <a:t>Modifiez le style du titre</a:t>
            </a:r>
            <a:endParaRPr lang="fr-BE" dirty="0"/>
          </a:p>
        </p:txBody>
      </p:sp>
    </p:spTree>
    <p:extLst>
      <p:ext uri="{BB962C8B-B14F-4D97-AF65-F5344CB8AC3E}">
        <p14:creationId xmlns:p14="http://schemas.microsoft.com/office/powerpoint/2010/main" val="25715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9525" y="1392385"/>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sp>
        <p:nvSpPr>
          <p:cNvPr id="4" name="Rectangle 3"/>
          <p:cNvSpPr/>
          <p:nvPr userDrawn="1"/>
        </p:nvSpPr>
        <p:spPr>
          <a:xfrm>
            <a:off x="1" y="2"/>
            <a:ext cx="6123963" cy="340973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ECECEC"/>
              </a:solidFill>
            </a:endParaRPr>
          </a:p>
        </p:txBody>
      </p:sp>
      <p:sp>
        <p:nvSpPr>
          <p:cNvPr id="6" name="Rectangle 5"/>
          <p:cNvSpPr/>
          <p:nvPr userDrawn="1"/>
        </p:nvSpPr>
        <p:spPr>
          <a:xfrm>
            <a:off x="6123964" y="-1"/>
            <a:ext cx="6123963" cy="340593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ECECEC"/>
              </a:solidFill>
            </a:endParaRPr>
          </a:p>
        </p:txBody>
      </p:sp>
      <p:sp>
        <p:nvSpPr>
          <p:cNvPr id="8" name="Rectangle 7"/>
          <p:cNvSpPr/>
          <p:nvPr userDrawn="1"/>
        </p:nvSpPr>
        <p:spPr>
          <a:xfrm>
            <a:off x="0" y="3405930"/>
            <a:ext cx="6123963" cy="345207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ECECEC"/>
              </a:solidFill>
            </a:endParaRPr>
          </a:p>
        </p:txBody>
      </p:sp>
      <p:sp>
        <p:nvSpPr>
          <p:cNvPr id="9" name="Rectangle 8"/>
          <p:cNvSpPr/>
          <p:nvPr userDrawn="1"/>
        </p:nvSpPr>
        <p:spPr>
          <a:xfrm>
            <a:off x="6123964" y="3409734"/>
            <a:ext cx="6123963" cy="344826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blipFill dpi="0" rotWithShape="1">
                <a:blip r:embed="rId6">
                  <a:extLst>
                    <a:ext uri="{28A0092B-C50C-407E-A947-70E740481C1C}">
                      <a14:useLocalDpi xmlns:a14="http://schemas.microsoft.com/office/drawing/2010/main" val="0"/>
                    </a:ext>
                  </a:extLst>
                </a:blip>
                <a:srcRect/>
                <a:stretch>
                  <a:fillRect/>
                </a:stretch>
              </a:blipFill>
            </a:endParaRPr>
          </a:p>
        </p:txBody>
      </p:sp>
      <p:sp>
        <p:nvSpPr>
          <p:cNvPr id="7" name="Rectangle 6"/>
          <p:cNvSpPr/>
          <p:nvPr/>
        </p:nvSpPr>
        <p:spPr bwMode="ltGray">
          <a:xfrm>
            <a:off x="2542563" y="1461781"/>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ctrTitle" hasCustomPrompt="1"/>
          </p:nvPr>
        </p:nvSpPr>
        <p:spPr>
          <a:xfrm>
            <a:off x="2832123" y="2325847"/>
            <a:ext cx="6583680" cy="2560320"/>
          </a:xfrm>
        </p:spPr>
        <p:txBody>
          <a:bodyPr anchor="b">
            <a:normAutofit/>
          </a:bodyPr>
          <a:lstStyle>
            <a:lvl1pPr algn="ctr">
              <a:lnSpc>
                <a:spcPct val="80000"/>
              </a:lnSpc>
              <a:defRPr sz="6600"/>
            </a:lvl1pPr>
          </a:lstStyle>
          <a:p>
            <a:r>
              <a:rPr lang="fr-FR" dirty="0" err="1" smtClean="0"/>
              <a:t>ErasmusPlus</a:t>
            </a:r>
            <a:endParaRPr lang="en-US" dirty="0"/>
          </a:p>
        </p:txBody>
      </p:sp>
      <p:pic>
        <p:nvPicPr>
          <p:cNvPr id="10" name="Imag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83942" y="6337700"/>
            <a:ext cx="370775" cy="393559"/>
          </a:xfrm>
          <a:prstGeom prst="rect">
            <a:avLst/>
          </a:prstGeom>
        </p:spPr>
      </p:pic>
      <p:pic>
        <p:nvPicPr>
          <p:cNvPr id="13" name="Image 12"/>
          <p:cNvPicPr>
            <a:picLocks noChangeAspect="1"/>
          </p:cNvPicPr>
          <p:nvPr userDrawn="1"/>
        </p:nvPicPr>
        <p:blipFill>
          <a:blip r:embed="rId8">
            <a:extLst>
              <a:ext uri="{BEBA8EAE-BF5A-486C-A8C5-ECC9F3942E4B}">
                <a14:imgProps xmlns:a14="http://schemas.microsoft.com/office/drawing/2010/main">
                  <a14:imgLayer r:embed="rId9">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ZoneTexte 13"/>
          <p:cNvSpPr txBox="1"/>
          <p:nvPr userDrawn="1"/>
        </p:nvSpPr>
        <p:spPr>
          <a:xfrm>
            <a:off x="383060" y="116645"/>
            <a:ext cx="1878227" cy="369332"/>
          </a:xfrm>
          <a:prstGeom prst="rect">
            <a:avLst/>
          </a:prstGeom>
          <a:noFill/>
        </p:spPr>
        <p:txBody>
          <a:bodyPr wrap="square" rtlCol="0">
            <a:spAutoFit/>
          </a:bodyPr>
          <a:lstStyle/>
          <a:p>
            <a:pPr fontAlgn="auto">
              <a:spcBef>
                <a:spcPts val="0"/>
              </a:spcBef>
              <a:spcAft>
                <a:spcPts val="0"/>
              </a:spcAft>
            </a:pPr>
            <a:r>
              <a:rPr lang="fr-BE" dirty="0" smtClean="0">
                <a:solidFill>
                  <a:srgbClr val="ECECEC"/>
                </a:solidFill>
                <a:latin typeface="Palatino Linotype"/>
              </a:rPr>
              <a:t>Erasmus+</a:t>
            </a:r>
            <a:endParaRPr lang="fr-BE" dirty="0">
              <a:solidFill>
                <a:srgbClr val="ECECEC"/>
              </a:solidFill>
              <a:latin typeface="Palatino Linotype"/>
            </a:endParaRPr>
          </a:p>
        </p:txBody>
      </p:sp>
      <p:pic>
        <p:nvPicPr>
          <p:cNvPr id="15" name="Picture 2" descr="D:\Mes documents\LOGOS\Erasmusplus\EU flag-Erasmus+_vect_POS.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455624"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Mes documents\LOGOS\Erasmusplus\E+_trame_opac100.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2897" y="2"/>
            <a:ext cx="3779475" cy="146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00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7709"/>
            <a:ext cx="12542107" cy="695570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
        <p:nvSpPr>
          <p:cNvPr id="7" name="Rectangle 6"/>
          <p:cNvSpPr/>
          <p:nvPr/>
        </p:nvSpPr>
        <p:spPr bwMode="ltGray">
          <a:xfrm>
            <a:off x="5521877" y="752373"/>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a:xfrm>
            <a:off x="6175556" y="676707"/>
            <a:ext cx="5760720" cy="1828800"/>
          </a:xfrm>
        </p:spPr>
        <p:txBody>
          <a:bodyPr anchor="b">
            <a:normAutofit/>
          </a:bodyPr>
          <a:lstStyle>
            <a:lvl1pPr algn="ctr">
              <a:lnSpc>
                <a:spcPct val="80000"/>
              </a:lnSpc>
              <a:defRPr sz="5400"/>
            </a:lvl1pPr>
          </a:lstStyle>
          <a:p>
            <a:r>
              <a:rPr lang="fr-FR" dirty="0" smtClean="0"/>
              <a:t>Modifiez le style du titre</a:t>
            </a:r>
            <a:endParaRPr lang="en-US" dirty="0"/>
          </a:p>
        </p:txBody>
      </p:sp>
      <p:sp>
        <p:nvSpPr>
          <p:cNvPr id="3" name="Text Placeholder 2"/>
          <p:cNvSpPr>
            <a:spLocks noGrp="1"/>
          </p:cNvSpPr>
          <p:nvPr>
            <p:ph type="body" idx="1"/>
          </p:nvPr>
        </p:nvSpPr>
        <p:spPr>
          <a:xfrm>
            <a:off x="6175556" y="2699696"/>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pic>
        <p:nvPicPr>
          <p:cNvPr id="6" name="Imag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83942" y="6337700"/>
            <a:ext cx="370775" cy="393559"/>
          </a:xfrm>
          <a:prstGeom prst="rect">
            <a:avLst/>
          </a:prstGeom>
        </p:spPr>
      </p:pic>
      <p:pic>
        <p:nvPicPr>
          <p:cNvPr id="9" name="Image 8"/>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60" y="116645"/>
            <a:ext cx="1878227" cy="369332"/>
          </a:xfrm>
          <a:prstGeom prst="rect">
            <a:avLst/>
          </a:prstGeom>
          <a:noFill/>
        </p:spPr>
        <p:txBody>
          <a:bodyPr wrap="square" rtlCol="0">
            <a:spAutoFit/>
          </a:bodyPr>
          <a:lstStyle/>
          <a:p>
            <a:pPr fontAlgn="auto">
              <a:spcBef>
                <a:spcPts val="0"/>
              </a:spcBef>
              <a:spcAft>
                <a:spcPts val="0"/>
              </a:spcAft>
            </a:pPr>
            <a:r>
              <a:rPr lang="fr-BE" dirty="0" smtClean="0">
                <a:solidFill>
                  <a:srgbClr val="ECECEC"/>
                </a:solidFill>
                <a:latin typeface="Palatino Linotype"/>
              </a:rPr>
              <a:t>Erasmus+</a:t>
            </a:r>
            <a:endParaRPr lang="fr-BE" dirty="0">
              <a:solidFill>
                <a:srgbClr val="ECECEC"/>
              </a:solidFill>
              <a:latin typeface="Palatino Linotype"/>
            </a:endParaRPr>
          </a:p>
        </p:txBody>
      </p:sp>
      <p:pic>
        <p:nvPicPr>
          <p:cNvPr id="11" name="Picture 2" descr="D:\Mes documents\LOGOS\Erasmusplus\EU flag-Erasmus+_vect_POS.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455624"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Mes documents\LOGOS\Erasmusplus\E+_trame_opac10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2778" y="542304"/>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4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Été">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320" y="-89103"/>
            <a:ext cx="12572959" cy="7058314"/>
          </a:xfrm>
          <a:prstGeom prst="rect">
            <a:avLst/>
          </a:prstGeom>
        </p:spPr>
      </p:pic>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fr-FR" smtClean="0"/>
              <a:t>Modifiez le style du titre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Modifiez les styles du texte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942" y="6337700"/>
            <a:ext cx="370775" cy="393559"/>
          </a:xfrm>
          <a:prstGeom prst="rect">
            <a:avLst/>
          </a:prstGeom>
        </p:spPr>
      </p:pic>
      <p:pic>
        <p:nvPicPr>
          <p:cNvPr id="9" name="Image 8"/>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60" y="116645"/>
            <a:ext cx="1878227" cy="369332"/>
          </a:xfrm>
          <a:prstGeom prst="rect">
            <a:avLst/>
          </a:prstGeom>
          <a:noFill/>
        </p:spPr>
        <p:txBody>
          <a:bodyPr wrap="square" rtlCol="0">
            <a:spAutoFit/>
          </a:bodyPr>
          <a:lstStyle/>
          <a:p>
            <a:pPr fontAlgn="auto">
              <a:spcBef>
                <a:spcPts val="0"/>
              </a:spcBef>
              <a:spcAft>
                <a:spcPts val="0"/>
              </a:spcAft>
            </a:pPr>
            <a:r>
              <a:rPr lang="fr-BE" dirty="0" smtClean="0">
                <a:solidFill>
                  <a:srgbClr val="ECECEC"/>
                </a:solidFill>
                <a:latin typeface="Palatino Linotype"/>
              </a:rPr>
              <a:t>Erasmus+</a:t>
            </a:r>
            <a:endParaRPr lang="fr-BE" dirty="0">
              <a:solidFill>
                <a:srgbClr val="ECECEC"/>
              </a:solidFill>
              <a:latin typeface="Palatino Linotype"/>
            </a:endParaRPr>
          </a:p>
        </p:txBody>
      </p:sp>
      <p:pic>
        <p:nvPicPr>
          <p:cNvPr id="11" name="Picture 2" descr="D:\Mes documents\LOGOS\Erasmusplus\EU flag-Erasmus+_vect_POS.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5624"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Mes documents\LOGOS\Erasmusplus\E+_trame_opac1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6181" y="4683108"/>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5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Autom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8049" y="-111556"/>
            <a:ext cx="16012645" cy="8627357"/>
          </a:xfrm>
          <a:prstGeom prst="rect">
            <a:avLst/>
          </a:prstGeom>
        </p:spPr>
      </p:pic>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fr-FR" smtClean="0"/>
              <a:t>Modifiez le style du titre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942" y="6337700"/>
            <a:ext cx="370775" cy="393559"/>
          </a:xfrm>
          <a:prstGeom prst="rect">
            <a:avLst/>
          </a:prstGeom>
        </p:spPr>
      </p:pic>
      <p:pic>
        <p:nvPicPr>
          <p:cNvPr id="9" name="Image 8"/>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userDrawn="1"/>
        </p:nvSpPr>
        <p:spPr>
          <a:xfrm>
            <a:off x="383060" y="116645"/>
            <a:ext cx="1878227" cy="369332"/>
          </a:xfrm>
          <a:prstGeom prst="rect">
            <a:avLst/>
          </a:prstGeom>
          <a:noFill/>
        </p:spPr>
        <p:txBody>
          <a:bodyPr wrap="square" rtlCol="0">
            <a:spAutoFit/>
          </a:bodyPr>
          <a:lstStyle/>
          <a:p>
            <a:pPr fontAlgn="auto">
              <a:spcBef>
                <a:spcPts val="0"/>
              </a:spcBef>
              <a:spcAft>
                <a:spcPts val="0"/>
              </a:spcAft>
            </a:pPr>
            <a:r>
              <a:rPr lang="fr-BE" dirty="0" smtClean="0">
                <a:solidFill>
                  <a:srgbClr val="ECECEC"/>
                </a:solidFill>
                <a:latin typeface="Palatino Linotype"/>
              </a:rPr>
              <a:t>Erasmus+</a:t>
            </a:r>
            <a:endParaRPr lang="fr-BE" dirty="0">
              <a:solidFill>
                <a:srgbClr val="ECECEC"/>
              </a:solidFill>
              <a:latin typeface="Palatino Linotype"/>
            </a:endParaRPr>
          </a:p>
        </p:txBody>
      </p:sp>
      <p:pic>
        <p:nvPicPr>
          <p:cNvPr id="11" name="Picture 2" descr="D:\Mes documents\LOGOS\Erasmusplus\EU flag-Erasmus+_vect_POS.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455624" y="6294419"/>
            <a:ext cx="1529541" cy="4368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Mes documents\LOGOS\Erasmusplus\E+_trame_opac1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3061" y="4683108"/>
            <a:ext cx="5623241" cy="217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5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microsoft.com/office/2007/relationships/hdphoto" Target="../media/hdphoto1.wdp"/><Relationship Id="rId2" Type="http://schemas.openxmlformats.org/officeDocument/2006/relationships/slideLayout" Target="../slideLayouts/slideLayout6.xml"/><Relationship Id="rId16"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19" Type="http://schemas.openxmlformats.org/officeDocument/2006/relationships/image" Target="../media/image4.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561977"/>
            <a:ext cx="10058400" cy="1096963"/>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1027" name="Text Placeholder 2"/>
          <p:cNvSpPr>
            <a:spLocks noGrp="1"/>
          </p:cNvSpPr>
          <p:nvPr>
            <p:ph type="body" idx="1"/>
          </p:nvPr>
        </p:nvSpPr>
        <p:spPr bwMode="auto">
          <a:xfrm>
            <a:off x="1066800" y="2057400"/>
            <a:ext cx="10058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7" name="Date Placeholder 3"/>
          <p:cNvSpPr>
            <a:spLocks noGrp="1"/>
          </p:cNvSpPr>
          <p:nvPr>
            <p:ph type="dt" sz="half" idx="2"/>
          </p:nvPr>
        </p:nvSpPr>
        <p:spPr>
          <a:xfrm>
            <a:off x="8382000" y="6519863"/>
            <a:ext cx="1600200" cy="201612"/>
          </a:xfrm>
          <a:prstGeom prst="rect">
            <a:avLst/>
          </a:prstGeom>
        </p:spPr>
        <p:txBody>
          <a:bodyPr vert="horz" lIns="91440" tIns="45720" rIns="91440" bIns="45720" rtlCol="0" anchor="ctr"/>
          <a:lstStyle>
            <a:lvl1pPr algn="r" fontAlgn="auto">
              <a:spcBef>
                <a:spcPts val="0"/>
              </a:spcBef>
              <a:spcAft>
                <a:spcPts val="0"/>
              </a:spcAft>
              <a:defRPr sz="800" smtClean="0">
                <a:latin typeface="+mn-lt"/>
                <a:cs typeface="+mn-cs"/>
              </a:defRPr>
            </a:lvl1pPr>
          </a:lstStyle>
          <a:p>
            <a:pPr>
              <a:defRPr/>
            </a:pPr>
            <a:fld id="{C913A896-32B6-4B37-BDA9-AC76D759C086}" type="datetimeFigureOut">
              <a:rPr lang="en-US"/>
              <a:pPr>
                <a:defRPr/>
              </a:pPr>
              <a:t>4/17/2020</a:t>
            </a:fld>
            <a:endParaRPr lang="en-US"/>
          </a:p>
        </p:txBody>
      </p:sp>
      <p:sp>
        <p:nvSpPr>
          <p:cNvPr id="18" name="Slide Number Placeholder 5"/>
          <p:cNvSpPr>
            <a:spLocks noGrp="1"/>
          </p:cNvSpPr>
          <p:nvPr>
            <p:ph type="sldNum" sz="quarter" idx="4"/>
          </p:nvPr>
        </p:nvSpPr>
        <p:spPr>
          <a:xfrm>
            <a:off x="10210800" y="6519863"/>
            <a:ext cx="914400" cy="201612"/>
          </a:xfrm>
          <a:prstGeom prst="rect">
            <a:avLst/>
          </a:prstGeom>
        </p:spPr>
        <p:txBody>
          <a:bodyPr vert="horz" lIns="91440" tIns="45720" rIns="91440" bIns="45720" rtlCol="0" anchor="ctr"/>
          <a:lstStyle>
            <a:lvl1pPr algn="r" fontAlgn="auto">
              <a:spcBef>
                <a:spcPts val="0"/>
              </a:spcBef>
              <a:spcAft>
                <a:spcPts val="0"/>
              </a:spcAft>
              <a:defRPr sz="800">
                <a:latin typeface="+mn-lt"/>
                <a:cs typeface="+mn-cs"/>
              </a:defRPr>
            </a:lvl1pPr>
          </a:lstStyle>
          <a:p>
            <a:pPr>
              <a:defRPr/>
            </a:pPr>
            <a:fld id="{0D373205-9298-403D-A397-5158377A69F9}"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kern="1200" cap="sm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Verdana" pitchFamily="34" charset="0"/>
        </a:defRPr>
      </a:lvl2pPr>
      <a:lvl3pPr algn="l" rtl="0" eaLnBrk="0" fontAlgn="base" hangingPunct="0">
        <a:lnSpc>
          <a:spcPct val="90000"/>
        </a:lnSpc>
        <a:spcBef>
          <a:spcPct val="0"/>
        </a:spcBef>
        <a:spcAft>
          <a:spcPct val="0"/>
        </a:spcAft>
        <a:defRPr sz="3600">
          <a:solidFill>
            <a:schemeClr val="tx1"/>
          </a:solidFill>
          <a:latin typeface="Verdana" pitchFamily="34" charset="0"/>
        </a:defRPr>
      </a:lvl3pPr>
      <a:lvl4pPr algn="l" rtl="0" eaLnBrk="0" fontAlgn="base" hangingPunct="0">
        <a:lnSpc>
          <a:spcPct val="90000"/>
        </a:lnSpc>
        <a:spcBef>
          <a:spcPct val="0"/>
        </a:spcBef>
        <a:spcAft>
          <a:spcPct val="0"/>
        </a:spcAft>
        <a:defRPr sz="3600">
          <a:solidFill>
            <a:schemeClr val="tx1"/>
          </a:solidFill>
          <a:latin typeface="Verdana" pitchFamily="34" charset="0"/>
        </a:defRPr>
      </a:lvl4pPr>
      <a:lvl5pPr algn="l" rtl="0" eaLnBrk="0" fontAlgn="base" hangingPunct="0">
        <a:lnSpc>
          <a:spcPct val="90000"/>
        </a:lnSpc>
        <a:spcBef>
          <a:spcPct val="0"/>
        </a:spcBef>
        <a:spcAft>
          <a:spcPct val="0"/>
        </a:spcAft>
        <a:defRPr sz="3600">
          <a:solidFill>
            <a:schemeClr val="tx1"/>
          </a:solidFill>
          <a:latin typeface="Verdana" pitchFamily="34" charset="0"/>
        </a:defRPr>
      </a:lvl5pPr>
      <a:lvl6pPr marL="457200" algn="l" rtl="0" fontAlgn="base">
        <a:lnSpc>
          <a:spcPct val="90000"/>
        </a:lnSpc>
        <a:spcBef>
          <a:spcPct val="0"/>
        </a:spcBef>
        <a:spcAft>
          <a:spcPct val="0"/>
        </a:spcAft>
        <a:defRPr sz="3600">
          <a:solidFill>
            <a:schemeClr val="tx1"/>
          </a:solidFill>
          <a:latin typeface="Verdana" pitchFamily="34" charset="0"/>
        </a:defRPr>
      </a:lvl6pPr>
      <a:lvl7pPr marL="914400" algn="l" rtl="0" fontAlgn="base">
        <a:lnSpc>
          <a:spcPct val="90000"/>
        </a:lnSpc>
        <a:spcBef>
          <a:spcPct val="0"/>
        </a:spcBef>
        <a:spcAft>
          <a:spcPct val="0"/>
        </a:spcAft>
        <a:defRPr sz="3600">
          <a:solidFill>
            <a:schemeClr val="tx1"/>
          </a:solidFill>
          <a:latin typeface="Verdana" pitchFamily="34" charset="0"/>
        </a:defRPr>
      </a:lvl7pPr>
      <a:lvl8pPr marL="1371600" algn="l" rtl="0" fontAlgn="base">
        <a:lnSpc>
          <a:spcPct val="90000"/>
        </a:lnSpc>
        <a:spcBef>
          <a:spcPct val="0"/>
        </a:spcBef>
        <a:spcAft>
          <a:spcPct val="0"/>
        </a:spcAft>
        <a:defRPr sz="3600">
          <a:solidFill>
            <a:schemeClr val="tx1"/>
          </a:solidFill>
          <a:latin typeface="Verdana" pitchFamily="34" charset="0"/>
        </a:defRPr>
      </a:lvl8pPr>
      <a:lvl9pPr marL="1828800" algn="l" rtl="0" fontAlgn="base">
        <a:lnSpc>
          <a:spcPct val="90000"/>
        </a:lnSpc>
        <a:spcBef>
          <a:spcPct val="0"/>
        </a:spcBef>
        <a:spcAft>
          <a:spcPct val="0"/>
        </a:spcAft>
        <a:defRPr sz="3600">
          <a:solidFill>
            <a:schemeClr val="tx1"/>
          </a:solidFill>
          <a:latin typeface="Verdana" pitchFamily="34" charset="0"/>
        </a:defRPr>
      </a:lvl9pPr>
    </p:titleStyle>
    <p:bodyStyle>
      <a:lvl1pPr marL="228600" indent="-228600" algn="l" rtl="0" eaLnBrk="0" fontAlgn="base" hangingPunct="0">
        <a:lnSpc>
          <a:spcPct val="90000"/>
        </a:lnSpc>
        <a:spcBef>
          <a:spcPts val="1800"/>
        </a:spcBef>
        <a:spcAft>
          <a:spcPct val="0"/>
        </a:spcAft>
        <a:buClr>
          <a:schemeClr val="bg2"/>
        </a:buClr>
        <a:buSzPct val="90000"/>
        <a:buFont typeface="Wingdings" pitchFamily="2" charset="2"/>
        <a:buChar char="§"/>
        <a:defRPr sz="2400" kern="1200">
          <a:solidFill>
            <a:schemeClr val="tx1"/>
          </a:solidFill>
          <a:latin typeface="+mn-lt"/>
          <a:ea typeface="+mn-ea"/>
          <a:cs typeface="+mn-cs"/>
        </a:defRPr>
      </a:lvl1pPr>
      <a:lvl2pPr marL="501650" indent="-228600" algn="l" rtl="0" eaLnBrk="0" fontAlgn="base" hangingPunct="0">
        <a:lnSpc>
          <a:spcPct val="90000"/>
        </a:lnSpc>
        <a:spcBef>
          <a:spcPts val="1200"/>
        </a:spcBef>
        <a:spcAft>
          <a:spcPct val="0"/>
        </a:spcAft>
        <a:buClr>
          <a:schemeClr val="bg2"/>
        </a:buClr>
        <a:buSzPct val="90000"/>
        <a:buFont typeface="Wingdings" pitchFamily="2" charset="2"/>
        <a:buChar char="§"/>
        <a:defRPr sz="2000" kern="1200">
          <a:solidFill>
            <a:schemeClr val="tx1"/>
          </a:solidFill>
          <a:latin typeface="+mn-lt"/>
          <a:ea typeface="+mn-ea"/>
          <a:cs typeface="+mn-cs"/>
        </a:defRPr>
      </a:lvl2pPr>
      <a:lvl3pPr marL="776288" indent="-228600" algn="l" rtl="0" eaLnBrk="0" fontAlgn="base" hangingPunct="0">
        <a:lnSpc>
          <a:spcPct val="90000"/>
        </a:lnSpc>
        <a:spcBef>
          <a:spcPts val="800"/>
        </a:spcBef>
        <a:spcAft>
          <a:spcPct val="0"/>
        </a:spcAft>
        <a:buClr>
          <a:schemeClr val="bg2"/>
        </a:buClr>
        <a:buSzPct val="90000"/>
        <a:buFont typeface="Wingdings" pitchFamily="2" charset="2"/>
        <a:buChar char="§"/>
        <a:defRPr kern="1200">
          <a:solidFill>
            <a:schemeClr val="tx1"/>
          </a:solidFill>
          <a:latin typeface="+mn-lt"/>
          <a:ea typeface="+mn-ea"/>
          <a:cs typeface="+mn-cs"/>
        </a:defRPr>
      </a:lvl3pPr>
      <a:lvl4pPr marL="1050925"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4pPr>
      <a:lvl5pPr marL="1325563" indent="-182563" algn="l" rtl="0" eaLnBrk="0" fontAlgn="base" hangingPunct="0">
        <a:lnSpc>
          <a:spcPct val="90000"/>
        </a:lnSpc>
        <a:spcBef>
          <a:spcPts val="600"/>
        </a:spcBef>
        <a:spcAft>
          <a:spcPct val="0"/>
        </a:spcAft>
        <a:buClr>
          <a:schemeClr val="bg2"/>
        </a:buClr>
        <a:buSzPct val="90000"/>
        <a:buFont typeface="Wingdings"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16">
            <a:extLst>
              <a:ext uri="{BEBA8EAE-BF5A-486C-A8C5-ECC9F3942E4B}">
                <a14:imgProps xmlns:a14="http://schemas.microsoft.com/office/drawing/2010/main">
                  <a14:imgLayer r:embed="rId17">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778" y="116647"/>
            <a:ext cx="12083271" cy="39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CECEC"/>
              </a:solidFill>
            </a:endParaRPr>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pPr fontAlgn="auto">
              <a:spcBef>
                <a:spcPts val="0"/>
              </a:spcBef>
              <a:spcAft>
                <a:spcPts val="0"/>
              </a:spcAft>
            </a:pPr>
            <a:fld id="{B1BD3024-A370-4736-A073-CFE51D74BDB4}" type="datetimeFigureOut">
              <a:rPr lang="en-US" smtClean="0">
                <a:solidFill>
                  <a:prstClr val="black"/>
                </a:solidFill>
                <a:latin typeface="Palatino Linotype"/>
              </a:rPr>
              <a:pPr fontAlgn="auto">
                <a:spcBef>
                  <a:spcPts val="0"/>
                </a:spcBef>
                <a:spcAft>
                  <a:spcPts val="0"/>
                </a:spcAft>
              </a:pPr>
              <a:t>4/17/2020</a:t>
            </a:fld>
            <a:endParaRPr lang="en-US">
              <a:solidFill>
                <a:prstClr val="black"/>
              </a:solidFill>
              <a:latin typeface="Palatino Linotype"/>
            </a:endParaRPr>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pPr fontAlgn="auto">
              <a:spcBef>
                <a:spcPts val="0"/>
              </a:spcBef>
              <a:spcAft>
                <a:spcPts val="0"/>
              </a:spcAft>
            </a:pPr>
            <a:fld id="{5E3DCFCC-8C7B-4574-91B2-C3342261C6C2}" type="slidenum">
              <a:rPr lang="en-US" smtClean="0">
                <a:solidFill>
                  <a:prstClr val="black"/>
                </a:solidFill>
                <a:latin typeface="Palatino Linotype"/>
              </a:rPr>
              <a:pPr fontAlgn="auto">
                <a:spcBef>
                  <a:spcPts val="0"/>
                </a:spcBef>
                <a:spcAft>
                  <a:spcPts val="0"/>
                </a:spcAft>
              </a:pPr>
              <a:t>‹N°›</a:t>
            </a:fld>
            <a:endParaRPr lang="en-US">
              <a:solidFill>
                <a:prstClr val="black"/>
              </a:solidFill>
              <a:latin typeface="Palatino Linotype"/>
            </a:endParaRPr>
          </a:p>
        </p:txBody>
      </p:sp>
      <p:pic>
        <p:nvPicPr>
          <p:cNvPr id="12" name="Imag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083942" y="6337700"/>
            <a:ext cx="370775" cy="393559"/>
          </a:xfrm>
          <a:prstGeom prst="rect">
            <a:avLst/>
          </a:prstGeom>
        </p:spPr>
      </p:pic>
      <p:sp>
        <p:nvSpPr>
          <p:cNvPr id="14" name="ZoneTexte 13"/>
          <p:cNvSpPr txBox="1"/>
          <p:nvPr userDrawn="1"/>
        </p:nvSpPr>
        <p:spPr>
          <a:xfrm>
            <a:off x="383060" y="116645"/>
            <a:ext cx="1878227" cy="369332"/>
          </a:xfrm>
          <a:prstGeom prst="rect">
            <a:avLst/>
          </a:prstGeom>
          <a:noFill/>
        </p:spPr>
        <p:txBody>
          <a:bodyPr wrap="square" rtlCol="0">
            <a:spAutoFit/>
          </a:bodyPr>
          <a:lstStyle/>
          <a:p>
            <a:pPr fontAlgn="auto">
              <a:spcBef>
                <a:spcPts val="0"/>
              </a:spcBef>
              <a:spcAft>
                <a:spcPts val="0"/>
              </a:spcAft>
            </a:pPr>
            <a:r>
              <a:rPr lang="fr-BE" dirty="0" smtClean="0">
                <a:solidFill>
                  <a:srgbClr val="ECECEC"/>
                </a:solidFill>
                <a:latin typeface="Palatino Linotype"/>
              </a:rPr>
              <a:t>Erasmus+</a:t>
            </a:r>
            <a:endParaRPr lang="fr-BE" dirty="0">
              <a:solidFill>
                <a:srgbClr val="ECECEC"/>
              </a:solidFill>
              <a:latin typeface="Palatino Linotype"/>
            </a:endParaRPr>
          </a:p>
        </p:txBody>
      </p:sp>
      <p:pic>
        <p:nvPicPr>
          <p:cNvPr id="1026" name="Picture 2" descr="D:\Mes documents\LOGOS\Erasmusplus\EU flag-Erasmus+_vect_POS.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9696729" y="6396994"/>
            <a:ext cx="1214291" cy="3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042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cap="sm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45.jpe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re 1"/>
          <p:cNvSpPr txBox="1">
            <a:spLocks/>
          </p:cNvSpPr>
          <p:nvPr/>
        </p:nvSpPr>
        <p:spPr>
          <a:xfrm>
            <a:off x="2671483" y="2384613"/>
            <a:ext cx="6472517" cy="1918446"/>
          </a:xfrm>
          <a:prstGeom prst="rect">
            <a:avLst/>
          </a:prstGeom>
          <a:solidFill>
            <a:srgbClr val="F8F8F8">
              <a:alpha val="82000"/>
            </a:srgbClr>
          </a:solidFill>
        </p:spPr>
        <p:txBody>
          <a:bodyPr>
            <a:normAutofit fontScale="92500" lnSpcReduction="10000"/>
          </a:bodyPr>
          <a:lstStyle>
            <a:lvl1pPr algn="l" defTabSz="914400" rtl="0" eaLnBrk="1" latinLnBrk="0" hangingPunct="1">
              <a:lnSpc>
                <a:spcPct val="90000"/>
              </a:lnSpc>
              <a:spcBef>
                <a:spcPct val="0"/>
              </a:spcBef>
              <a:buNone/>
              <a:defRPr sz="3600" kern="1200" cap="sm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fontAlgn="auto">
              <a:spcAft>
                <a:spcPts val="0"/>
              </a:spcAft>
            </a:pPr>
            <a:endParaRPr lang="fr-BE" sz="1800" dirty="0" smtClean="0">
              <a:solidFill>
                <a:srgbClr val="0070C0"/>
              </a:solidFill>
            </a:endParaRPr>
          </a:p>
          <a:p>
            <a:pPr lvl="1" algn="ctr" fontAlgn="auto">
              <a:spcAft>
                <a:spcPts val="0"/>
              </a:spcAft>
            </a:pPr>
            <a:r>
              <a:rPr lang="fr-BE" sz="3000" dirty="0" err="1">
                <a:solidFill>
                  <a:srgbClr val="002060"/>
                </a:solidFill>
              </a:rPr>
              <a:t>Mobility</a:t>
            </a:r>
            <a:r>
              <a:rPr lang="fr-BE" sz="3000" dirty="0">
                <a:solidFill>
                  <a:srgbClr val="002060"/>
                </a:solidFill>
              </a:rPr>
              <a:t> </a:t>
            </a:r>
            <a:r>
              <a:rPr lang="fr-BE" sz="3000" dirty="0" err="1">
                <a:solidFill>
                  <a:srgbClr val="002060"/>
                </a:solidFill>
              </a:rPr>
              <a:t>Tool</a:t>
            </a:r>
            <a:r>
              <a:rPr lang="fr-BE" sz="3000" dirty="0">
                <a:solidFill>
                  <a:srgbClr val="002060"/>
                </a:solidFill>
              </a:rPr>
              <a:t>+</a:t>
            </a:r>
          </a:p>
          <a:p>
            <a:pPr lvl="1" algn="ctr" fontAlgn="auto">
              <a:spcAft>
                <a:spcPts val="0"/>
              </a:spcAft>
            </a:pPr>
            <a:endParaRPr lang="fr-BE" sz="3000" dirty="0" smtClean="0">
              <a:solidFill>
                <a:srgbClr val="002060"/>
              </a:solidFill>
            </a:endParaRPr>
          </a:p>
          <a:p>
            <a:pPr lvl="1" algn="ctr" fontAlgn="auto">
              <a:spcAft>
                <a:spcPts val="0"/>
              </a:spcAft>
            </a:pPr>
            <a:r>
              <a:rPr lang="fr-BE" sz="3000" dirty="0" smtClean="0">
                <a:solidFill>
                  <a:srgbClr val="002060"/>
                </a:solidFill>
              </a:rPr>
              <a:t>Encodage du rapport final Projets AC229</a:t>
            </a:r>
            <a:endParaRPr lang="fr-BE" sz="3000" dirty="0">
              <a:solidFill>
                <a:srgbClr val="002060"/>
              </a:solidFill>
            </a:endParaRPr>
          </a:p>
        </p:txBody>
      </p:sp>
    </p:spTree>
    <p:extLst>
      <p:ext uri="{BB962C8B-B14F-4D97-AF65-F5344CB8AC3E}">
        <p14:creationId xmlns:p14="http://schemas.microsoft.com/office/powerpoint/2010/main" val="28347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1281" t="14117" r="2461" b="14771"/>
          <a:stretch/>
        </p:blipFill>
        <p:spPr>
          <a:xfrm>
            <a:off x="1021971" y="1557600"/>
            <a:ext cx="10255624" cy="4278420"/>
          </a:xfrm>
          <a:prstGeom prst="rect">
            <a:avLst/>
          </a:prstGeom>
        </p:spPr>
      </p:pic>
      <p:sp>
        <p:nvSpPr>
          <p:cNvPr id="3" name="Ellipse 2"/>
          <p:cNvSpPr/>
          <p:nvPr/>
        </p:nvSpPr>
        <p:spPr>
          <a:xfrm>
            <a:off x="8756268" y="3503225"/>
            <a:ext cx="1420907" cy="853619"/>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861501" y="2653548"/>
            <a:ext cx="1228167" cy="600635"/>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Parenthèse ouvrante 8"/>
          <p:cNvSpPr/>
          <p:nvPr/>
        </p:nvSpPr>
        <p:spPr>
          <a:xfrm>
            <a:off x="857016" y="1665176"/>
            <a:ext cx="76201" cy="896471"/>
          </a:xfrm>
          <a:prstGeom prst="leftBracket">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0" name="ZoneTexte 9"/>
          <p:cNvSpPr txBox="1"/>
          <p:nvPr/>
        </p:nvSpPr>
        <p:spPr>
          <a:xfrm>
            <a:off x="2320759" y="1025246"/>
            <a:ext cx="8418956" cy="369332"/>
          </a:xfrm>
          <a:prstGeom prst="rect">
            <a:avLst/>
          </a:prstGeom>
          <a:noFill/>
        </p:spPr>
        <p:txBody>
          <a:bodyPr wrap="square" rtlCol="0">
            <a:spAutoFit/>
          </a:bodyPr>
          <a:lstStyle/>
          <a:p>
            <a:r>
              <a:rPr lang="fr-BE" dirty="0" smtClean="0">
                <a:solidFill>
                  <a:srgbClr val="0070C0"/>
                </a:solidFill>
              </a:rPr>
              <a:t>Détail d’un groupe de participants (organisme d’envoi)</a:t>
            </a:r>
            <a:endParaRPr lang="fr-BE" dirty="0">
              <a:solidFill>
                <a:srgbClr val="0070C0"/>
              </a:solidFill>
            </a:endParaRPr>
          </a:p>
        </p:txBody>
      </p:sp>
      <p:sp>
        <p:nvSpPr>
          <p:cNvPr id="11" name="Flèche droite 10"/>
          <p:cNvSpPr/>
          <p:nvPr/>
        </p:nvSpPr>
        <p:spPr>
          <a:xfrm>
            <a:off x="547289" y="5320551"/>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spTree>
    <p:extLst>
      <p:ext uri="{BB962C8B-B14F-4D97-AF65-F5344CB8AC3E}">
        <p14:creationId xmlns:p14="http://schemas.microsoft.com/office/powerpoint/2010/main" val="175725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sp>
        <p:nvSpPr>
          <p:cNvPr id="2" name="ZoneTexte 1"/>
          <p:cNvSpPr txBox="1"/>
          <p:nvPr/>
        </p:nvSpPr>
        <p:spPr>
          <a:xfrm>
            <a:off x="2366682" y="1398494"/>
            <a:ext cx="5809130" cy="369332"/>
          </a:xfrm>
          <a:prstGeom prst="rect">
            <a:avLst/>
          </a:prstGeom>
          <a:noFill/>
        </p:spPr>
        <p:txBody>
          <a:bodyPr wrap="square" rtlCol="0">
            <a:spAutoFit/>
          </a:bodyPr>
          <a:lstStyle/>
          <a:p>
            <a:r>
              <a:rPr lang="fr-BE" dirty="0" smtClean="0"/>
              <a:t>Force majeure!!!</a:t>
            </a:r>
            <a:endParaRPr lang="fr-BE" dirty="0"/>
          </a:p>
        </p:txBody>
      </p:sp>
    </p:spTree>
    <p:extLst>
      <p:ext uri="{BB962C8B-B14F-4D97-AF65-F5344CB8AC3E}">
        <p14:creationId xmlns:p14="http://schemas.microsoft.com/office/powerpoint/2010/main" val="11508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4689" y="6239434"/>
            <a:ext cx="408431" cy="43506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6988" y="6323758"/>
            <a:ext cx="930045" cy="266419"/>
          </a:xfrm>
          <a:prstGeom prst="rect">
            <a:avLst/>
          </a:prstGeom>
        </p:spPr>
      </p:pic>
      <p:pic>
        <p:nvPicPr>
          <p:cNvPr id="4" name="Image 3"/>
          <p:cNvPicPr>
            <a:picLocks noChangeAspect="1"/>
          </p:cNvPicPr>
          <p:nvPr/>
        </p:nvPicPr>
        <p:blipFill rotWithShape="1">
          <a:blip r:embed="rId5"/>
          <a:srcRect l="1280" t="14641" r="1575" b="17386"/>
          <a:stretch/>
        </p:blipFill>
        <p:spPr>
          <a:xfrm>
            <a:off x="510989" y="1181869"/>
            <a:ext cx="10757648" cy="4250742"/>
          </a:xfrm>
          <a:prstGeom prst="rect">
            <a:avLst/>
          </a:prstGeom>
        </p:spPr>
      </p:pic>
      <p:sp>
        <p:nvSpPr>
          <p:cNvPr id="7" name="Flèche droite 6"/>
          <p:cNvSpPr/>
          <p:nvPr/>
        </p:nvSpPr>
        <p:spPr>
          <a:xfrm>
            <a:off x="8104090" y="4800600"/>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llipse 4"/>
          <p:cNvSpPr/>
          <p:nvPr/>
        </p:nvSpPr>
        <p:spPr>
          <a:xfrm>
            <a:off x="2312888" y="3191440"/>
            <a:ext cx="842685" cy="635756"/>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5100909" y="3379700"/>
            <a:ext cx="842685" cy="635756"/>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7763430" y="3927281"/>
            <a:ext cx="842685" cy="635756"/>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Ellipse 14"/>
          <p:cNvSpPr/>
          <p:nvPr/>
        </p:nvSpPr>
        <p:spPr>
          <a:xfrm>
            <a:off x="7763430" y="3214222"/>
            <a:ext cx="842685" cy="635756"/>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a:off x="125502" y="2012576"/>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891431" y="2286846"/>
            <a:ext cx="8418956" cy="307777"/>
          </a:xfrm>
          <a:prstGeom prst="rect">
            <a:avLst/>
          </a:prstGeom>
          <a:noFill/>
        </p:spPr>
        <p:txBody>
          <a:bodyPr wrap="square" rtlCol="0">
            <a:spAutoFit/>
          </a:bodyPr>
          <a:lstStyle/>
          <a:p>
            <a:r>
              <a:rPr lang="fr-BE" sz="1400" dirty="0" smtClean="0">
                <a:solidFill>
                  <a:srgbClr val="C00000"/>
                </a:solidFill>
              </a:rPr>
              <a:t>Déjà complété</a:t>
            </a:r>
            <a:endParaRPr lang="fr-BE" sz="1400" dirty="0">
              <a:solidFill>
                <a:srgbClr val="C00000"/>
              </a:solidFill>
            </a:endParaRPr>
          </a:p>
        </p:txBody>
      </p:sp>
    </p:spTree>
    <p:extLst>
      <p:ext uri="{BB962C8B-B14F-4D97-AF65-F5344CB8AC3E}">
        <p14:creationId xmlns:p14="http://schemas.microsoft.com/office/powerpoint/2010/main" val="101797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3" grpId="0" animBg="1"/>
      <p:bldP spid="14" grpId="0" animBg="1"/>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4689" y="6239434"/>
            <a:ext cx="408431" cy="435068"/>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6988" y="6323758"/>
            <a:ext cx="930045" cy="266419"/>
          </a:xfrm>
          <a:prstGeom prst="rect">
            <a:avLst/>
          </a:prstGeom>
        </p:spPr>
      </p:pic>
      <p:grpSp>
        <p:nvGrpSpPr>
          <p:cNvPr id="11" name="Groupe 10"/>
          <p:cNvGrpSpPr/>
          <p:nvPr/>
        </p:nvGrpSpPr>
        <p:grpSpPr>
          <a:xfrm>
            <a:off x="859630" y="294821"/>
            <a:ext cx="9735671" cy="6379681"/>
            <a:chOff x="859630" y="201782"/>
            <a:chExt cx="9735671" cy="6379681"/>
          </a:xfrm>
        </p:grpSpPr>
        <p:pic>
          <p:nvPicPr>
            <p:cNvPr id="2" name="Image 1"/>
            <p:cNvPicPr>
              <a:picLocks noChangeAspect="1"/>
            </p:cNvPicPr>
            <p:nvPr/>
          </p:nvPicPr>
          <p:blipFill rotWithShape="1">
            <a:blip r:embed="rId5"/>
            <a:srcRect l="1575" t="16470" r="3790" b="6144"/>
            <a:stretch/>
          </p:blipFill>
          <p:spPr>
            <a:xfrm>
              <a:off x="859630" y="201782"/>
              <a:ext cx="9735671" cy="4495723"/>
            </a:xfrm>
            <a:prstGeom prst="rect">
              <a:avLst/>
            </a:prstGeom>
          </p:spPr>
        </p:pic>
        <p:pic>
          <p:nvPicPr>
            <p:cNvPr id="3" name="Image 2"/>
            <p:cNvPicPr>
              <a:picLocks noChangeAspect="1"/>
            </p:cNvPicPr>
            <p:nvPr/>
          </p:nvPicPr>
          <p:blipFill rotWithShape="1">
            <a:blip r:embed="rId6"/>
            <a:srcRect l="1132" t="30316" r="2951" b="36591"/>
            <a:stretch/>
          </p:blipFill>
          <p:spPr>
            <a:xfrm>
              <a:off x="859632" y="4733364"/>
              <a:ext cx="9485640" cy="1848099"/>
            </a:xfrm>
            <a:prstGeom prst="rect">
              <a:avLst/>
            </a:prstGeom>
          </p:spPr>
        </p:pic>
      </p:grpSp>
      <p:sp>
        <p:nvSpPr>
          <p:cNvPr id="5" name="Ellipse 4"/>
          <p:cNvSpPr/>
          <p:nvPr/>
        </p:nvSpPr>
        <p:spPr>
          <a:xfrm>
            <a:off x="535912" y="258962"/>
            <a:ext cx="2153495" cy="45821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1703293" y="4061010"/>
            <a:ext cx="1667437" cy="313765"/>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droite 6"/>
          <p:cNvSpPr/>
          <p:nvPr/>
        </p:nvSpPr>
        <p:spPr>
          <a:xfrm>
            <a:off x="338688" y="1326776"/>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598667" y="2832846"/>
            <a:ext cx="1373567" cy="528917"/>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droite 13"/>
          <p:cNvSpPr/>
          <p:nvPr/>
        </p:nvSpPr>
        <p:spPr>
          <a:xfrm>
            <a:off x="455230" y="4437531"/>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lèche droite 14"/>
          <p:cNvSpPr/>
          <p:nvPr/>
        </p:nvSpPr>
        <p:spPr>
          <a:xfrm>
            <a:off x="428339" y="3836895"/>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a:off x="455230" y="4867837"/>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6562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pic>
        <p:nvPicPr>
          <p:cNvPr id="3" name="Image 2"/>
          <p:cNvPicPr>
            <a:picLocks noChangeAspect="1"/>
          </p:cNvPicPr>
          <p:nvPr/>
        </p:nvPicPr>
        <p:blipFill rotWithShape="1">
          <a:blip r:embed="rId4"/>
          <a:srcRect t="13856" r="1280" b="14249"/>
          <a:stretch/>
        </p:blipFill>
        <p:spPr>
          <a:xfrm>
            <a:off x="826714" y="1119397"/>
            <a:ext cx="10662117" cy="4384935"/>
          </a:xfrm>
          <a:prstGeom prst="rect">
            <a:avLst/>
          </a:prstGeom>
        </p:spPr>
      </p:pic>
      <p:sp>
        <p:nvSpPr>
          <p:cNvPr id="4" name="Ellipse 3"/>
          <p:cNvSpPr/>
          <p:nvPr/>
        </p:nvSpPr>
        <p:spPr>
          <a:xfrm>
            <a:off x="737069" y="2026026"/>
            <a:ext cx="1378604" cy="59167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vers le bas 6"/>
          <p:cNvSpPr/>
          <p:nvPr/>
        </p:nvSpPr>
        <p:spPr>
          <a:xfrm flipH="1">
            <a:off x="11008659" y="2097744"/>
            <a:ext cx="143436" cy="48409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2008094" y="3747252"/>
            <a:ext cx="1649506" cy="11116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2205319" y="1783984"/>
            <a:ext cx="1317820" cy="206184"/>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10538571" y="3980332"/>
            <a:ext cx="862250" cy="473161"/>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3783112" y="3496239"/>
            <a:ext cx="2223242" cy="1362638"/>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902355" y="1748115"/>
            <a:ext cx="2073928" cy="242045"/>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0456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pic>
        <p:nvPicPr>
          <p:cNvPr id="5" name="Image 4"/>
          <p:cNvPicPr>
            <a:picLocks noChangeAspect="1"/>
          </p:cNvPicPr>
          <p:nvPr/>
        </p:nvPicPr>
        <p:blipFill rotWithShape="1">
          <a:blip r:embed="rId5"/>
          <a:srcRect l="1428" t="14641" r="2462" b="7713"/>
          <a:stretch/>
        </p:blipFill>
        <p:spPr>
          <a:xfrm>
            <a:off x="858327" y="1004458"/>
            <a:ext cx="10452848" cy="4768811"/>
          </a:xfrm>
          <a:prstGeom prst="rect">
            <a:avLst/>
          </a:prstGeom>
        </p:spPr>
      </p:pic>
      <p:sp>
        <p:nvSpPr>
          <p:cNvPr id="6" name="Ellipse 5"/>
          <p:cNvSpPr/>
          <p:nvPr/>
        </p:nvSpPr>
        <p:spPr>
          <a:xfrm>
            <a:off x="2530007" y="1506069"/>
            <a:ext cx="1378604" cy="59167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nvSpPr>
        <p:spPr>
          <a:xfrm>
            <a:off x="430307" y="3047997"/>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droite 8"/>
          <p:cNvSpPr/>
          <p:nvPr/>
        </p:nvSpPr>
        <p:spPr>
          <a:xfrm>
            <a:off x="421344" y="3756204"/>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droite 9"/>
          <p:cNvSpPr/>
          <p:nvPr/>
        </p:nvSpPr>
        <p:spPr>
          <a:xfrm>
            <a:off x="403417" y="4329954"/>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4177551" y="3433475"/>
            <a:ext cx="2850779" cy="690291"/>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693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pic>
        <p:nvPicPr>
          <p:cNvPr id="4" name="Image 3"/>
          <p:cNvPicPr>
            <a:picLocks noChangeAspect="1"/>
          </p:cNvPicPr>
          <p:nvPr/>
        </p:nvPicPr>
        <p:blipFill rotWithShape="1">
          <a:blip r:embed="rId5"/>
          <a:srcRect l="1574" t="13856" r="2609" b="15817"/>
          <a:stretch/>
        </p:blipFill>
        <p:spPr>
          <a:xfrm>
            <a:off x="597024" y="1124699"/>
            <a:ext cx="11128811" cy="4612713"/>
          </a:xfrm>
          <a:prstGeom prst="rect">
            <a:avLst/>
          </a:prstGeom>
        </p:spPr>
      </p:pic>
      <p:sp>
        <p:nvSpPr>
          <p:cNvPr id="5" name="Ellipse 4"/>
          <p:cNvSpPr/>
          <p:nvPr/>
        </p:nvSpPr>
        <p:spPr>
          <a:xfrm>
            <a:off x="503985" y="1138289"/>
            <a:ext cx="2113711" cy="69051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droite 5"/>
          <p:cNvSpPr/>
          <p:nvPr/>
        </p:nvSpPr>
        <p:spPr>
          <a:xfrm>
            <a:off x="143434" y="2841581"/>
            <a:ext cx="461341" cy="2093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droite 6"/>
          <p:cNvSpPr/>
          <p:nvPr/>
        </p:nvSpPr>
        <p:spPr>
          <a:xfrm>
            <a:off x="143433" y="3552934"/>
            <a:ext cx="407071" cy="2301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nvSpPr>
        <p:spPr>
          <a:xfrm>
            <a:off x="3836894" y="3549561"/>
            <a:ext cx="452384" cy="2335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droite 9"/>
          <p:cNvSpPr/>
          <p:nvPr/>
        </p:nvSpPr>
        <p:spPr>
          <a:xfrm>
            <a:off x="143432" y="4174410"/>
            <a:ext cx="461343" cy="2362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34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sp>
        <p:nvSpPr>
          <p:cNvPr id="5" name="Titre 3"/>
          <p:cNvSpPr>
            <a:spLocks noGrp="1"/>
          </p:cNvSpPr>
          <p:nvPr>
            <p:ph type="title"/>
          </p:nvPr>
        </p:nvSpPr>
        <p:spPr>
          <a:xfrm>
            <a:off x="2114301" y="1129548"/>
            <a:ext cx="7440708" cy="1121522"/>
          </a:xfrm>
          <a:solidFill>
            <a:srgbClr val="FAFAFA">
              <a:alpha val="79000"/>
            </a:srgbClr>
          </a:solidFill>
        </p:spPr>
        <p:txBody>
          <a:bodyPr>
            <a:normAutofit fontScale="90000"/>
          </a:bodyPr>
          <a:lstStyle/>
          <a:p>
            <a:pPr algn="ctr"/>
            <a:r>
              <a:rPr lang="fr-BE" sz="2700" cap="none" dirty="0" smtClean="0">
                <a:solidFill>
                  <a:srgbClr val="003366"/>
                </a:solidFill>
              </a:rPr>
              <a:t/>
            </a:r>
            <a:br>
              <a:rPr lang="fr-BE" sz="2700" cap="none" dirty="0" smtClean="0">
                <a:solidFill>
                  <a:srgbClr val="003366"/>
                </a:solidFill>
              </a:rPr>
            </a:br>
            <a:r>
              <a:rPr lang="fr-BE" sz="2700" cap="none" dirty="0">
                <a:solidFill>
                  <a:srgbClr val="003366"/>
                </a:solidFill>
              </a:rPr>
              <a:t/>
            </a:r>
            <a:br>
              <a:rPr lang="fr-BE" sz="2700" cap="none" dirty="0">
                <a:solidFill>
                  <a:srgbClr val="003366"/>
                </a:solidFill>
              </a:rPr>
            </a:br>
            <a:r>
              <a:rPr lang="fr-BE" sz="2800" b="1" cap="none" dirty="0">
                <a:solidFill>
                  <a:srgbClr val="C00000"/>
                </a:solidFill>
              </a:rPr>
              <a:t>3</a:t>
            </a:r>
            <a:r>
              <a:rPr lang="fr-BE" sz="2800" b="1" cap="none" dirty="0" smtClean="0">
                <a:solidFill>
                  <a:srgbClr val="C00000"/>
                </a:solidFill>
              </a:rPr>
              <a:t>.</a:t>
            </a:r>
            <a:r>
              <a:rPr lang="fr-BE" sz="2800" b="1" dirty="0" smtClean="0">
                <a:solidFill>
                  <a:srgbClr val="C00000"/>
                </a:solidFill>
              </a:rPr>
              <a:t> Vérifier le budget</a:t>
            </a:r>
            <a:r>
              <a:rPr lang="fr-BE" sz="3000" b="1" dirty="0">
                <a:solidFill>
                  <a:srgbClr val="C00000"/>
                </a:solidFill>
              </a:rPr>
              <a:t/>
            </a:r>
            <a:br>
              <a:rPr lang="fr-BE" sz="3000" b="1" dirty="0">
                <a:solidFill>
                  <a:srgbClr val="C00000"/>
                </a:solidFill>
              </a:rPr>
            </a:br>
            <a:endParaRPr lang="fr-BE" sz="3000" b="1" cap="none" dirty="0">
              <a:solidFill>
                <a:srgbClr val="C00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39" y="2251070"/>
            <a:ext cx="5035433" cy="322897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67716"/>
            <a:ext cx="408431" cy="43506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52040"/>
            <a:ext cx="930045" cy="266419"/>
          </a:xfrm>
          <a:prstGeom prst="rect">
            <a:avLst/>
          </a:prstGeom>
        </p:spPr>
      </p:pic>
    </p:spTree>
    <p:extLst>
      <p:ext uri="{BB962C8B-B14F-4D97-AF65-F5344CB8AC3E}">
        <p14:creationId xmlns:p14="http://schemas.microsoft.com/office/powerpoint/2010/main" val="33925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pic>
        <p:nvPicPr>
          <p:cNvPr id="2" name="Image 1"/>
          <p:cNvPicPr>
            <a:picLocks noChangeAspect="1"/>
          </p:cNvPicPr>
          <p:nvPr/>
        </p:nvPicPr>
        <p:blipFill rotWithShape="1">
          <a:blip r:embed="rId5"/>
          <a:srcRect l="1034" t="23559" r="1680" b="7712"/>
          <a:stretch/>
        </p:blipFill>
        <p:spPr>
          <a:xfrm>
            <a:off x="1134296" y="1255058"/>
            <a:ext cx="9730928" cy="3882002"/>
          </a:xfrm>
          <a:prstGeom prst="rect">
            <a:avLst/>
          </a:prstGeom>
        </p:spPr>
      </p:pic>
      <p:sp>
        <p:nvSpPr>
          <p:cNvPr id="3" name="Ellipse 2"/>
          <p:cNvSpPr/>
          <p:nvPr/>
        </p:nvSpPr>
        <p:spPr>
          <a:xfrm>
            <a:off x="1900518" y="1577788"/>
            <a:ext cx="842682" cy="519953"/>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1134297" y="1237129"/>
            <a:ext cx="2361938" cy="322730"/>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7322318" y="2819541"/>
            <a:ext cx="2361938" cy="322730"/>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1122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pic>
        <p:nvPicPr>
          <p:cNvPr id="2" name="Image 1"/>
          <p:cNvPicPr>
            <a:picLocks noChangeAspect="1"/>
          </p:cNvPicPr>
          <p:nvPr/>
        </p:nvPicPr>
        <p:blipFill rotWithShape="1">
          <a:blip r:embed="rId5"/>
          <a:srcRect l="1871" t="13856" r="3431" b="18382"/>
          <a:stretch/>
        </p:blipFill>
        <p:spPr>
          <a:xfrm>
            <a:off x="405701" y="974307"/>
            <a:ext cx="11033264" cy="4458306"/>
          </a:xfrm>
          <a:prstGeom prst="rect">
            <a:avLst/>
          </a:prstGeom>
        </p:spPr>
      </p:pic>
      <p:sp>
        <p:nvSpPr>
          <p:cNvPr id="6" name="Ellipse 5"/>
          <p:cNvSpPr/>
          <p:nvPr/>
        </p:nvSpPr>
        <p:spPr>
          <a:xfrm>
            <a:off x="7799294" y="842682"/>
            <a:ext cx="1312187" cy="68132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droite 12"/>
          <p:cNvSpPr/>
          <p:nvPr/>
        </p:nvSpPr>
        <p:spPr>
          <a:xfrm>
            <a:off x="143434" y="1882584"/>
            <a:ext cx="446596" cy="896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droite 13"/>
          <p:cNvSpPr/>
          <p:nvPr/>
        </p:nvSpPr>
        <p:spPr>
          <a:xfrm>
            <a:off x="146545" y="2298523"/>
            <a:ext cx="446596" cy="896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a:off x="182403" y="5032967"/>
            <a:ext cx="446596" cy="896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a:off x="182403" y="4592774"/>
            <a:ext cx="446596" cy="896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à coins arrondis 9"/>
          <p:cNvSpPr/>
          <p:nvPr/>
        </p:nvSpPr>
        <p:spPr>
          <a:xfrm>
            <a:off x="914401" y="2617693"/>
            <a:ext cx="10520643" cy="1900519"/>
          </a:xfrm>
          <a:prstGeom prst="round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courbée vers le haut 11"/>
          <p:cNvSpPr/>
          <p:nvPr/>
        </p:nvSpPr>
        <p:spPr>
          <a:xfrm rot="16200000">
            <a:off x="11255751" y="2612288"/>
            <a:ext cx="806823" cy="268939"/>
          </a:xfrm>
          <a:prstGeom prst="curved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Ellipse 17"/>
          <p:cNvSpPr/>
          <p:nvPr/>
        </p:nvSpPr>
        <p:spPr>
          <a:xfrm>
            <a:off x="8982632" y="806824"/>
            <a:ext cx="1312187" cy="68132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p:cNvSpPr/>
          <p:nvPr/>
        </p:nvSpPr>
        <p:spPr>
          <a:xfrm>
            <a:off x="10183905" y="806824"/>
            <a:ext cx="1312187" cy="68132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367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6" grpId="0" animBg="1"/>
      <p:bldP spid="17" grpId="0" animBg="1"/>
      <p:bldP spid="10" grpId="0" animBg="1"/>
      <p:bldP spid="12"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sp>
        <p:nvSpPr>
          <p:cNvPr id="5" name="Titre 3"/>
          <p:cNvSpPr>
            <a:spLocks noGrp="1"/>
          </p:cNvSpPr>
          <p:nvPr>
            <p:ph type="title"/>
          </p:nvPr>
        </p:nvSpPr>
        <p:spPr>
          <a:xfrm>
            <a:off x="2643218" y="1129548"/>
            <a:ext cx="6382873" cy="1121522"/>
          </a:xfrm>
          <a:solidFill>
            <a:srgbClr val="FAFAFA">
              <a:alpha val="79000"/>
            </a:srgbClr>
          </a:solidFill>
        </p:spPr>
        <p:txBody>
          <a:bodyPr>
            <a:normAutofit fontScale="90000"/>
          </a:bodyPr>
          <a:lstStyle/>
          <a:p>
            <a:pPr algn="ctr"/>
            <a:r>
              <a:rPr lang="fr-BE" sz="2700" cap="none" dirty="0" smtClean="0">
                <a:solidFill>
                  <a:srgbClr val="003366"/>
                </a:solidFill>
              </a:rPr>
              <a:t/>
            </a:r>
            <a:br>
              <a:rPr lang="fr-BE" sz="2700" cap="none" dirty="0" smtClean="0">
                <a:solidFill>
                  <a:srgbClr val="003366"/>
                </a:solidFill>
              </a:rPr>
            </a:br>
            <a:r>
              <a:rPr lang="fr-BE" sz="2700" cap="none" dirty="0">
                <a:solidFill>
                  <a:srgbClr val="003366"/>
                </a:solidFill>
              </a:rPr>
              <a:t/>
            </a:r>
            <a:br>
              <a:rPr lang="fr-BE" sz="2700" cap="none" dirty="0">
                <a:solidFill>
                  <a:srgbClr val="003366"/>
                </a:solidFill>
              </a:rPr>
            </a:br>
            <a:r>
              <a:rPr lang="fr-BE" sz="3100" b="1" cap="none" dirty="0" smtClean="0">
                <a:solidFill>
                  <a:srgbClr val="C00000"/>
                </a:solidFill>
              </a:rPr>
              <a:t>1.</a:t>
            </a:r>
            <a:r>
              <a:rPr lang="fr-BE" sz="3100" b="1" dirty="0" smtClean="0">
                <a:solidFill>
                  <a:srgbClr val="C00000"/>
                </a:solidFill>
              </a:rPr>
              <a:t> Vérifier les dates et accès </a:t>
            </a:r>
            <a:r>
              <a:rPr lang="fr-BE" sz="3000" b="1" dirty="0">
                <a:solidFill>
                  <a:srgbClr val="C00000"/>
                </a:solidFill>
              </a:rPr>
              <a:t/>
            </a:r>
            <a:br>
              <a:rPr lang="fr-BE" sz="3000" b="1" dirty="0">
                <a:solidFill>
                  <a:srgbClr val="C00000"/>
                </a:solidFill>
              </a:rPr>
            </a:br>
            <a:endParaRPr lang="fr-BE" sz="3000" b="1" cap="none" dirty="0">
              <a:solidFill>
                <a:srgbClr val="C00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39" y="2251070"/>
            <a:ext cx="5035433" cy="322897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67716"/>
            <a:ext cx="408431" cy="43506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52040"/>
            <a:ext cx="930045" cy="266419"/>
          </a:xfrm>
          <a:prstGeom prst="rect">
            <a:avLst/>
          </a:prstGeom>
        </p:spPr>
      </p:pic>
    </p:spTree>
    <p:extLst>
      <p:ext uri="{BB962C8B-B14F-4D97-AF65-F5344CB8AC3E}">
        <p14:creationId xmlns:p14="http://schemas.microsoft.com/office/powerpoint/2010/main" val="153624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sp>
        <p:nvSpPr>
          <p:cNvPr id="5" name="Titre 3"/>
          <p:cNvSpPr>
            <a:spLocks noGrp="1"/>
          </p:cNvSpPr>
          <p:nvPr>
            <p:ph type="title"/>
          </p:nvPr>
        </p:nvSpPr>
        <p:spPr>
          <a:xfrm>
            <a:off x="2114301" y="1129548"/>
            <a:ext cx="7440708" cy="1121522"/>
          </a:xfrm>
          <a:solidFill>
            <a:srgbClr val="FAFAFA">
              <a:alpha val="79000"/>
            </a:srgbClr>
          </a:solidFill>
        </p:spPr>
        <p:txBody>
          <a:bodyPr>
            <a:normAutofit fontScale="90000"/>
          </a:bodyPr>
          <a:lstStyle/>
          <a:p>
            <a:pPr algn="ctr"/>
            <a:r>
              <a:rPr lang="fr-BE" sz="2700" cap="none" dirty="0" smtClean="0">
                <a:solidFill>
                  <a:srgbClr val="003366"/>
                </a:solidFill>
              </a:rPr>
              <a:t/>
            </a:r>
            <a:br>
              <a:rPr lang="fr-BE" sz="2700" cap="none" dirty="0" smtClean="0">
                <a:solidFill>
                  <a:srgbClr val="003366"/>
                </a:solidFill>
              </a:rPr>
            </a:br>
            <a:r>
              <a:rPr lang="fr-BE" sz="2700" cap="none" dirty="0">
                <a:solidFill>
                  <a:srgbClr val="003366"/>
                </a:solidFill>
              </a:rPr>
              <a:t/>
            </a:r>
            <a:br>
              <a:rPr lang="fr-BE" sz="2700" cap="none" dirty="0">
                <a:solidFill>
                  <a:srgbClr val="003366"/>
                </a:solidFill>
              </a:rPr>
            </a:br>
            <a:r>
              <a:rPr lang="fr-BE" sz="2800" b="1" cap="none" dirty="0" smtClean="0">
                <a:solidFill>
                  <a:srgbClr val="C00000"/>
                </a:solidFill>
              </a:rPr>
              <a:t>4.</a:t>
            </a:r>
            <a:r>
              <a:rPr lang="fr-BE" sz="2800" b="1" dirty="0" smtClean="0">
                <a:solidFill>
                  <a:srgbClr val="C00000"/>
                </a:solidFill>
              </a:rPr>
              <a:t> Compléter le rapport final</a:t>
            </a:r>
            <a:r>
              <a:rPr lang="fr-BE" sz="3000" b="1" dirty="0">
                <a:solidFill>
                  <a:srgbClr val="C00000"/>
                </a:solidFill>
              </a:rPr>
              <a:t/>
            </a:r>
            <a:br>
              <a:rPr lang="fr-BE" sz="3000" b="1" dirty="0">
                <a:solidFill>
                  <a:srgbClr val="C00000"/>
                </a:solidFill>
              </a:rPr>
            </a:br>
            <a:endParaRPr lang="fr-BE" sz="3000" b="1" cap="none" dirty="0">
              <a:solidFill>
                <a:srgbClr val="C00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39" y="2251070"/>
            <a:ext cx="5035433" cy="322897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67716"/>
            <a:ext cx="408431" cy="43506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52040"/>
            <a:ext cx="930045" cy="266419"/>
          </a:xfrm>
          <a:prstGeom prst="rect">
            <a:avLst/>
          </a:prstGeom>
        </p:spPr>
      </p:pic>
    </p:spTree>
    <p:extLst>
      <p:ext uri="{BB962C8B-B14F-4D97-AF65-F5344CB8AC3E}">
        <p14:creationId xmlns:p14="http://schemas.microsoft.com/office/powerpoint/2010/main" val="206781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pic>
        <p:nvPicPr>
          <p:cNvPr id="4" name="Image 3"/>
          <p:cNvPicPr>
            <a:picLocks noChangeAspect="1"/>
          </p:cNvPicPr>
          <p:nvPr/>
        </p:nvPicPr>
        <p:blipFill rotWithShape="1">
          <a:blip r:embed="rId5"/>
          <a:srcRect l="985" t="12549" r="1280" b="15556"/>
          <a:stretch/>
        </p:blipFill>
        <p:spPr>
          <a:xfrm>
            <a:off x="1842688" y="1437444"/>
            <a:ext cx="8538442" cy="3546935"/>
          </a:xfrm>
          <a:prstGeom prst="rect">
            <a:avLst/>
          </a:prstGeom>
        </p:spPr>
      </p:pic>
      <p:sp>
        <p:nvSpPr>
          <p:cNvPr id="10" name="Flèche droite 9"/>
          <p:cNvSpPr/>
          <p:nvPr/>
        </p:nvSpPr>
        <p:spPr>
          <a:xfrm rot="5400000">
            <a:off x="3639671" y="2941970"/>
            <a:ext cx="448235" cy="896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2088776" y="2406710"/>
            <a:ext cx="770965" cy="419872"/>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gauche 11"/>
          <p:cNvSpPr/>
          <p:nvPr/>
        </p:nvSpPr>
        <p:spPr>
          <a:xfrm>
            <a:off x="4625799" y="4356846"/>
            <a:ext cx="699236" cy="10757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2859741" y="2160493"/>
            <a:ext cx="824763" cy="175657"/>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1842688" y="2129963"/>
            <a:ext cx="1841816" cy="242045"/>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8414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pic>
        <p:nvPicPr>
          <p:cNvPr id="4" name="Image 3"/>
          <p:cNvPicPr>
            <a:picLocks noChangeAspect="1"/>
          </p:cNvPicPr>
          <p:nvPr/>
        </p:nvPicPr>
        <p:blipFill rotWithShape="1">
          <a:blip r:embed="rId5"/>
          <a:srcRect l="1428" t="14118" r="3200" b="12941"/>
          <a:stretch/>
        </p:blipFill>
        <p:spPr>
          <a:xfrm>
            <a:off x="1595714" y="1588195"/>
            <a:ext cx="8444753" cy="3647192"/>
          </a:xfrm>
          <a:prstGeom prst="rect">
            <a:avLst/>
          </a:prstGeom>
        </p:spPr>
      </p:pic>
      <p:sp>
        <p:nvSpPr>
          <p:cNvPr id="5" name="Flèche droite 4"/>
          <p:cNvSpPr/>
          <p:nvPr/>
        </p:nvSpPr>
        <p:spPr>
          <a:xfrm>
            <a:off x="1595714" y="3962400"/>
            <a:ext cx="753039" cy="1613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7590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sp>
        <p:nvSpPr>
          <p:cNvPr id="7" name="Parenthèse ouvrante 6"/>
          <p:cNvSpPr/>
          <p:nvPr/>
        </p:nvSpPr>
        <p:spPr>
          <a:xfrm>
            <a:off x="519382" y="2932008"/>
            <a:ext cx="238125" cy="2410955"/>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8" name="Flèche droite 7"/>
          <p:cNvSpPr/>
          <p:nvPr/>
        </p:nvSpPr>
        <p:spPr>
          <a:xfrm>
            <a:off x="221868" y="1972233"/>
            <a:ext cx="452717" cy="1255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6078071" y="1004049"/>
            <a:ext cx="3550023" cy="376516"/>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 name="Image 1"/>
          <p:cNvPicPr>
            <a:picLocks noChangeAspect="1"/>
          </p:cNvPicPr>
          <p:nvPr/>
        </p:nvPicPr>
        <p:blipFill rotWithShape="1">
          <a:blip r:embed="rId5"/>
          <a:srcRect l="1132" t="15686" r="4676" b="11111"/>
          <a:stretch/>
        </p:blipFill>
        <p:spPr>
          <a:xfrm>
            <a:off x="784972" y="1004049"/>
            <a:ext cx="10703859" cy="4697619"/>
          </a:xfrm>
          <a:prstGeom prst="rect">
            <a:avLst/>
          </a:prstGeom>
        </p:spPr>
      </p:pic>
      <p:sp>
        <p:nvSpPr>
          <p:cNvPr id="5" name="ZoneTexte 4"/>
          <p:cNvSpPr txBox="1"/>
          <p:nvPr/>
        </p:nvSpPr>
        <p:spPr>
          <a:xfrm>
            <a:off x="847155" y="493054"/>
            <a:ext cx="3621741" cy="369332"/>
          </a:xfrm>
          <a:prstGeom prst="rect">
            <a:avLst/>
          </a:prstGeom>
          <a:noFill/>
        </p:spPr>
        <p:txBody>
          <a:bodyPr wrap="square" rtlCol="0">
            <a:spAutoFit/>
          </a:bodyPr>
          <a:lstStyle/>
          <a:p>
            <a:r>
              <a:rPr lang="fr-BE" dirty="0" smtClean="0">
                <a:solidFill>
                  <a:srgbClr val="C00000"/>
                </a:solidFill>
              </a:rPr>
              <a:t>Pour le coordinateur</a:t>
            </a:r>
            <a:endParaRPr lang="fr-BE" dirty="0">
              <a:solidFill>
                <a:srgbClr val="C00000"/>
              </a:solidFill>
            </a:endParaRPr>
          </a:p>
        </p:txBody>
      </p:sp>
      <p:sp>
        <p:nvSpPr>
          <p:cNvPr id="11" name="Flèche droite 10"/>
          <p:cNvSpPr/>
          <p:nvPr/>
        </p:nvSpPr>
        <p:spPr>
          <a:xfrm>
            <a:off x="302552" y="1246093"/>
            <a:ext cx="452717" cy="1255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2937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sp>
        <p:nvSpPr>
          <p:cNvPr id="6" name="Parenthèse ouvrante 5"/>
          <p:cNvSpPr/>
          <p:nvPr/>
        </p:nvSpPr>
        <p:spPr>
          <a:xfrm>
            <a:off x="257139" y="2940425"/>
            <a:ext cx="173166" cy="2115671"/>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pic>
        <p:nvPicPr>
          <p:cNvPr id="2" name="Image 1"/>
          <p:cNvPicPr>
            <a:picLocks noChangeAspect="1"/>
          </p:cNvPicPr>
          <p:nvPr/>
        </p:nvPicPr>
        <p:blipFill rotWithShape="1">
          <a:blip r:embed="rId5"/>
          <a:srcRect t="15948" r="2905" b="6666"/>
          <a:stretch/>
        </p:blipFill>
        <p:spPr>
          <a:xfrm>
            <a:off x="378479" y="844526"/>
            <a:ext cx="11110352" cy="5000464"/>
          </a:xfrm>
          <a:prstGeom prst="rect">
            <a:avLst/>
          </a:prstGeom>
        </p:spPr>
      </p:pic>
      <p:sp>
        <p:nvSpPr>
          <p:cNvPr id="7" name="Ellipse 6"/>
          <p:cNvSpPr/>
          <p:nvPr/>
        </p:nvSpPr>
        <p:spPr>
          <a:xfrm>
            <a:off x="3082876" y="1264016"/>
            <a:ext cx="2850779" cy="690291"/>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430305" y="365758"/>
            <a:ext cx="3621741" cy="369332"/>
          </a:xfrm>
          <a:prstGeom prst="rect">
            <a:avLst/>
          </a:prstGeom>
          <a:noFill/>
        </p:spPr>
        <p:txBody>
          <a:bodyPr wrap="square" rtlCol="0">
            <a:spAutoFit/>
          </a:bodyPr>
          <a:lstStyle/>
          <a:p>
            <a:r>
              <a:rPr lang="fr-BE" dirty="0" smtClean="0">
                <a:solidFill>
                  <a:srgbClr val="C00000"/>
                </a:solidFill>
              </a:rPr>
              <a:t>Pour les partenaires</a:t>
            </a:r>
            <a:endParaRPr lang="fr-BE" dirty="0">
              <a:solidFill>
                <a:srgbClr val="C00000"/>
              </a:solidFill>
            </a:endParaRPr>
          </a:p>
        </p:txBody>
      </p:sp>
    </p:spTree>
    <p:extLst>
      <p:ext uri="{BB962C8B-B14F-4D97-AF65-F5344CB8AC3E}">
        <p14:creationId xmlns:p14="http://schemas.microsoft.com/office/powerpoint/2010/main" val="350163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pic>
        <p:nvPicPr>
          <p:cNvPr id="2" name="Image 1"/>
          <p:cNvPicPr>
            <a:picLocks noChangeAspect="1"/>
          </p:cNvPicPr>
          <p:nvPr/>
        </p:nvPicPr>
        <p:blipFill rotWithShape="1">
          <a:blip r:embed="rId5"/>
          <a:srcRect l="985" t="13595" r="2756" b="12419"/>
          <a:stretch/>
        </p:blipFill>
        <p:spPr>
          <a:xfrm>
            <a:off x="468688" y="756663"/>
            <a:ext cx="11446833" cy="4968489"/>
          </a:xfrm>
          <a:prstGeom prst="rect">
            <a:avLst/>
          </a:prstGeom>
        </p:spPr>
      </p:pic>
      <p:sp>
        <p:nvSpPr>
          <p:cNvPr id="6" name="Ellipse 5"/>
          <p:cNvSpPr/>
          <p:nvPr/>
        </p:nvSpPr>
        <p:spPr>
          <a:xfrm>
            <a:off x="3442449" y="2024544"/>
            <a:ext cx="2421128" cy="75303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nvSpPr>
        <p:spPr>
          <a:xfrm>
            <a:off x="215153" y="5271240"/>
            <a:ext cx="275944" cy="1075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3003850" y="3367156"/>
            <a:ext cx="2483214" cy="88420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4929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sp>
        <p:nvSpPr>
          <p:cNvPr id="5" name="Espace réservé du contenu 4"/>
          <p:cNvSpPr txBox="1">
            <a:spLocks/>
          </p:cNvSpPr>
          <p:nvPr/>
        </p:nvSpPr>
        <p:spPr>
          <a:xfrm>
            <a:off x="1027469" y="1867562"/>
            <a:ext cx="10665577" cy="4343400"/>
          </a:xfrm>
          <a:prstGeom prst="rect">
            <a:avLst/>
          </a:prstGeom>
        </p:spPr>
        <p:txBody>
          <a:bodyPr>
            <a:normAutofit/>
          </a:bodyPr>
          <a:lst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a:lstStyle>
          <a:p>
            <a:pPr marL="457200" indent="-457200" fontAlgn="auto">
              <a:spcAft>
                <a:spcPts val="0"/>
              </a:spcAft>
              <a:buClr>
                <a:srgbClr val="002060"/>
              </a:buClr>
              <a:buFont typeface="+mj-lt"/>
              <a:buAutoNum type="arabicPeriod"/>
            </a:pPr>
            <a:r>
              <a:rPr lang="fr-BE" sz="2200" dirty="0" smtClean="0">
                <a:solidFill>
                  <a:srgbClr val="0070C0"/>
                </a:solidFill>
              </a:rPr>
              <a:t>L’</a:t>
            </a:r>
            <a:r>
              <a:rPr lang="fr-BE" sz="2000" dirty="0" smtClean="0">
                <a:solidFill>
                  <a:srgbClr val="0070C0"/>
                </a:solidFill>
              </a:rPr>
              <a:t>école </a:t>
            </a:r>
            <a:r>
              <a:rPr lang="fr-BE" sz="2000" dirty="0">
                <a:solidFill>
                  <a:srgbClr val="0070C0"/>
                </a:solidFill>
              </a:rPr>
              <a:t>coordinatrice </a:t>
            </a:r>
            <a:r>
              <a:rPr lang="fr-BE" sz="2000" dirty="0" smtClean="0">
                <a:solidFill>
                  <a:srgbClr val="0070C0"/>
                </a:solidFill>
              </a:rPr>
              <a:t>finalise </a:t>
            </a:r>
            <a:r>
              <a:rPr lang="fr-BE" sz="2000" dirty="0">
                <a:solidFill>
                  <a:srgbClr val="0070C0"/>
                </a:solidFill>
              </a:rPr>
              <a:t>le rapport du partenariat, elle marque ensuite le rapport comme prêt pour la soumission. </a:t>
            </a:r>
            <a:endParaRPr lang="fr-BE" sz="2000" dirty="0" smtClean="0">
              <a:solidFill>
                <a:srgbClr val="0070C0"/>
              </a:solidFill>
            </a:endParaRPr>
          </a:p>
          <a:p>
            <a:pPr marL="457200" indent="-457200" fontAlgn="auto">
              <a:spcAft>
                <a:spcPts val="0"/>
              </a:spcAft>
              <a:buClr>
                <a:srgbClr val="002060"/>
              </a:buClr>
              <a:buFont typeface="+mj-lt"/>
              <a:buAutoNum type="arabicPeriod"/>
            </a:pPr>
            <a:endParaRPr lang="fr-BE" sz="2200" dirty="0" smtClean="0">
              <a:solidFill>
                <a:srgbClr val="0070C0"/>
              </a:solidFill>
            </a:endParaRPr>
          </a:p>
          <a:p>
            <a:pPr marL="457200" indent="-457200" fontAlgn="auto">
              <a:spcAft>
                <a:spcPts val="0"/>
              </a:spcAft>
              <a:buClr>
                <a:srgbClr val="002060"/>
              </a:buClr>
              <a:buFont typeface="+mj-lt"/>
              <a:buAutoNum type="arabicPeriod"/>
            </a:pPr>
            <a:r>
              <a:rPr lang="fr-BE" sz="2000" dirty="0" smtClean="0">
                <a:solidFill>
                  <a:srgbClr val="0070C0"/>
                </a:solidFill>
              </a:rPr>
              <a:t>Les </a:t>
            </a:r>
            <a:r>
              <a:rPr lang="fr-BE" sz="2000" dirty="0">
                <a:solidFill>
                  <a:srgbClr val="0070C0"/>
                </a:solidFill>
              </a:rPr>
              <a:t>écoles partenaires </a:t>
            </a:r>
            <a:r>
              <a:rPr lang="fr-BE" sz="2000" dirty="0" smtClean="0">
                <a:solidFill>
                  <a:srgbClr val="0070C0"/>
                </a:solidFill>
              </a:rPr>
              <a:t>finalisent </a:t>
            </a:r>
            <a:r>
              <a:rPr lang="fr-BE" sz="2000" dirty="0">
                <a:solidFill>
                  <a:srgbClr val="0070C0"/>
                </a:solidFill>
              </a:rPr>
              <a:t>leur partie du rapport et confirmer qu'elles sont d'accord avec les informations fournies par le coordinateur</a:t>
            </a:r>
            <a:r>
              <a:rPr lang="fr-BE" sz="2000" dirty="0" smtClean="0">
                <a:solidFill>
                  <a:srgbClr val="0070C0"/>
                </a:solidFill>
              </a:rPr>
              <a:t>. Elles déclarent </a:t>
            </a:r>
            <a:r>
              <a:rPr lang="fr-BE" sz="2000" dirty="0">
                <a:solidFill>
                  <a:srgbClr val="0070C0"/>
                </a:solidFill>
              </a:rPr>
              <a:t>à leur tour qu'elles sont prêtes pour la soumission. </a:t>
            </a:r>
            <a:endParaRPr lang="fr-BE" sz="2000" dirty="0" smtClean="0">
              <a:solidFill>
                <a:srgbClr val="0070C0"/>
              </a:solidFill>
            </a:endParaRPr>
          </a:p>
          <a:p>
            <a:pPr marL="457200" indent="-457200" fontAlgn="auto">
              <a:spcAft>
                <a:spcPts val="0"/>
              </a:spcAft>
              <a:buClr>
                <a:srgbClr val="002060"/>
              </a:buClr>
              <a:buFont typeface="+mj-lt"/>
              <a:buAutoNum type="arabicPeriod"/>
            </a:pPr>
            <a:endParaRPr lang="fr-BE" sz="2200" dirty="0" smtClean="0">
              <a:solidFill>
                <a:srgbClr val="0070C0"/>
              </a:solidFill>
            </a:endParaRPr>
          </a:p>
          <a:p>
            <a:pPr marL="457200" indent="-457200" fontAlgn="auto">
              <a:spcAft>
                <a:spcPts val="0"/>
              </a:spcAft>
              <a:buClr>
                <a:srgbClr val="002060"/>
              </a:buClr>
              <a:buFont typeface="+mj-lt"/>
              <a:buAutoNum type="arabicPeriod"/>
            </a:pPr>
            <a:r>
              <a:rPr lang="fr-BE" sz="2000" dirty="0" smtClean="0">
                <a:solidFill>
                  <a:srgbClr val="0070C0"/>
                </a:solidFill>
              </a:rPr>
              <a:t>Une</a:t>
            </a:r>
            <a:r>
              <a:rPr lang="fr-BE" sz="2200" dirty="0" smtClean="0">
                <a:solidFill>
                  <a:srgbClr val="0070C0"/>
                </a:solidFill>
              </a:rPr>
              <a:t> </a:t>
            </a:r>
            <a:r>
              <a:rPr lang="fr-BE" sz="2000" dirty="0" smtClean="0">
                <a:solidFill>
                  <a:srgbClr val="0070C0"/>
                </a:solidFill>
              </a:rPr>
              <a:t>fois </a:t>
            </a:r>
            <a:r>
              <a:rPr lang="fr-BE" sz="2000" dirty="0">
                <a:solidFill>
                  <a:srgbClr val="0070C0"/>
                </a:solidFill>
              </a:rPr>
              <a:t>que toutes les écoles partenaires déclarent qu'elles sont prêtes, l'école coordinatrice peut soumettre le rapport conjoint du partenariat.</a:t>
            </a:r>
          </a:p>
          <a:p>
            <a:pPr fontAlgn="auto">
              <a:spcAft>
                <a:spcPts val="0"/>
              </a:spcAft>
              <a:buFontTx/>
              <a:buChar char="-"/>
            </a:pPr>
            <a:endParaRPr lang="fr-BE" sz="2200" dirty="0" smtClean="0">
              <a:solidFill>
                <a:schemeClr val="accent3">
                  <a:lumMod val="50000"/>
                </a:schemeClr>
              </a:solidFill>
            </a:endParaRPr>
          </a:p>
        </p:txBody>
      </p:sp>
      <p:sp>
        <p:nvSpPr>
          <p:cNvPr id="6" name="Titre 3"/>
          <p:cNvSpPr txBox="1">
            <a:spLocks/>
          </p:cNvSpPr>
          <p:nvPr/>
        </p:nvSpPr>
        <p:spPr>
          <a:xfrm>
            <a:off x="2455187" y="770282"/>
            <a:ext cx="6150930" cy="1097280"/>
          </a:xfrm>
          <a:prstGeom prst="rect">
            <a:avLst/>
          </a:prstGeom>
        </p:spPr>
        <p:txBody>
          <a:bodyPr>
            <a:normAutofit/>
          </a:bodyPr>
          <a:lstStyle>
            <a:lvl1pPr algn="l" defTabSz="914400" rtl="0" eaLnBrk="1" latinLnBrk="0" hangingPunct="1">
              <a:lnSpc>
                <a:spcPct val="90000"/>
              </a:lnSpc>
              <a:spcBef>
                <a:spcPct val="0"/>
              </a:spcBef>
              <a:buNone/>
              <a:defRPr sz="3600" kern="1200" cap="sm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fontAlgn="auto">
              <a:spcAft>
                <a:spcPts val="0"/>
              </a:spcAft>
            </a:pPr>
            <a:r>
              <a:rPr lang="fr-BE" sz="2400" cap="none" dirty="0" smtClean="0">
                <a:solidFill>
                  <a:srgbClr val="003366"/>
                </a:solidFill>
              </a:rPr>
              <a:t>Soumission du rapport – 3 étapes</a:t>
            </a:r>
            <a:endParaRPr lang="fr-BE" sz="2400" cap="none" dirty="0">
              <a:solidFill>
                <a:srgbClr val="003366"/>
              </a:solidFill>
            </a:endParaRPr>
          </a:p>
        </p:txBody>
      </p:sp>
      <p:pic>
        <p:nvPicPr>
          <p:cNvPr id="1026" name="Picture 2" descr="L'attention prÃ©sage la v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10" y="246624"/>
            <a:ext cx="1906307" cy="107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pic>
        <p:nvPicPr>
          <p:cNvPr id="5" name="Image 4"/>
          <p:cNvPicPr>
            <a:picLocks noChangeAspect="1"/>
          </p:cNvPicPr>
          <p:nvPr/>
        </p:nvPicPr>
        <p:blipFill rotWithShape="1">
          <a:blip r:embed="rId5"/>
          <a:srcRect l="689" t="13595" r="837" b="12157"/>
          <a:stretch/>
        </p:blipFill>
        <p:spPr>
          <a:xfrm>
            <a:off x="804538" y="1012808"/>
            <a:ext cx="10506637" cy="4473591"/>
          </a:xfrm>
          <a:prstGeom prst="rect">
            <a:avLst/>
          </a:prstGeom>
        </p:spPr>
      </p:pic>
      <p:sp>
        <p:nvSpPr>
          <p:cNvPr id="6" name="Ellipse 5"/>
          <p:cNvSpPr/>
          <p:nvPr/>
        </p:nvSpPr>
        <p:spPr>
          <a:xfrm>
            <a:off x="3075568" y="1287344"/>
            <a:ext cx="2483214" cy="88420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307349" y="3101787"/>
            <a:ext cx="3153027" cy="1474973"/>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5255868" y="3468726"/>
            <a:ext cx="2722720" cy="160529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804538" y="1174379"/>
            <a:ext cx="2440681" cy="295833"/>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9569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sp>
        <p:nvSpPr>
          <p:cNvPr id="9" name="Rectangle 8"/>
          <p:cNvSpPr/>
          <p:nvPr/>
        </p:nvSpPr>
        <p:spPr>
          <a:xfrm>
            <a:off x="1135435" y="1604683"/>
            <a:ext cx="2073928" cy="242045"/>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3" name="Image 12"/>
          <p:cNvPicPr>
            <a:picLocks noChangeAspect="1"/>
          </p:cNvPicPr>
          <p:nvPr/>
        </p:nvPicPr>
        <p:blipFill rotWithShape="1">
          <a:blip r:embed="rId5"/>
          <a:srcRect t="26929" r="2756" b="15554"/>
          <a:stretch/>
        </p:blipFill>
        <p:spPr>
          <a:xfrm>
            <a:off x="444612" y="1604683"/>
            <a:ext cx="11223512" cy="3748716"/>
          </a:xfrm>
          <a:prstGeom prst="rect">
            <a:avLst/>
          </a:prstGeom>
        </p:spPr>
      </p:pic>
      <p:sp>
        <p:nvSpPr>
          <p:cNvPr id="5" name="Flèche droite 4"/>
          <p:cNvSpPr/>
          <p:nvPr/>
        </p:nvSpPr>
        <p:spPr>
          <a:xfrm flipV="1">
            <a:off x="1627082" y="3693459"/>
            <a:ext cx="618559" cy="1344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droite 5"/>
          <p:cNvSpPr/>
          <p:nvPr/>
        </p:nvSpPr>
        <p:spPr>
          <a:xfrm>
            <a:off x="1264011" y="4733359"/>
            <a:ext cx="452717" cy="1255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3428111" y="3321414"/>
            <a:ext cx="1488141" cy="439275"/>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5082982" y="3307974"/>
            <a:ext cx="1488141" cy="439275"/>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6737853" y="3307974"/>
            <a:ext cx="1488141" cy="439275"/>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8414251" y="3299011"/>
            <a:ext cx="1488141" cy="439275"/>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1482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pic>
        <p:nvPicPr>
          <p:cNvPr id="2056" name="Picture 8" descr="Merci photos, royalty-free images, graphics, vectors &amp; video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5541" y="2130451"/>
            <a:ext cx="5973308" cy="274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1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67716"/>
            <a:ext cx="408431" cy="43506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52040"/>
            <a:ext cx="930045" cy="266419"/>
          </a:xfrm>
          <a:prstGeom prst="rect">
            <a:avLst/>
          </a:prstGeom>
        </p:spPr>
      </p:pic>
      <p:pic>
        <p:nvPicPr>
          <p:cNvPr id="4" name="Image 3"/>
          <p:cNvPicPr>
            <a:picLocks noChangeAspect="1"/>
          </p:cNvPicPr>
          <p:nvPr/>
        </p:nvPicPr>
        <p:blipFill rotWithShape="1">
          <a:blip r:embed="rId5"/>
          <a:srcRect l="1" t="14117" r="5266" b="6928"/>
          <a:stretch/>
        </p:blipFill>
        <p:spPr>
          <a:xfrm>
            <a:off x="1016877" y="1030942"/>
            <a:ext cx="9714316" cy="4572000"/>
          </a:xfrm>
          <a:prstGeom prst="rect">
            <a:avLst/>
          </a:prstGeom>
          <a:ln w="12700">
            <a:solidFill>
              <a:schemeClr val="tx1"/>
            </a:solidFill>
          </a:ln>
        </p:spPr>
      </p:pic>
      <p:sp>
        <p:nvSpPr>
          <p:cNvPr id="7" name="Ellipse 6"/>
          <p:cNvSpPr/>
          <p:nvPr/>
        </p:nvSpPr>
        <p:spPr>
          <a:xfrm>
            <a:off x="4231345" y="1452287"/>
            <a:ext cx="950258" cy="4303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1075765" y="4482358"/>
            <a:ext cx="1443317" cy="62752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droite 11"/>
          <p:cNvSpPr/>
          <p:nvPr/>
        </p:nvSpPr>
        <p:spPr>
          <a:xfrm>
            <a:off x="4069974" y="4338922"/>
            <a:ext cx="430307" cy="5378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p:cNvSpPr/>
          <p:nvPr/>
        </p:nvSpPr>
        <p:spPr>
          <a:xfrm>
            <a:off x="6974542" y="3316942"/>
            <a:ext cx="537882" cy="179294"/>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5764314" y="3505200"/>
            <a:ext cx="537882" cy="179294"/>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5351939" y="3684491"/>
            <a:ext cx="1308841" cy="224121"/>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Rectangle 14"/>
          <p:cNvSpPr/>
          <p:nvPr/>
        </p:nvSpPr>
        <p:spPr>
          <a:xfrm>
            <a:off x="1183344" y="1577781"/>
            <a:ext cx="2008093" cy="304812"/>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2519083" y="2411499"/>
            <a:ext cx="2008093" cy="304812"/>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2124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t="21403" r="1930" b="10327"/>
          <a:stretch/>
        </p:blipFill>
        <p:spPr>
          <a:xfrm>
            <a:off x="1183342" y="555812"/>
            <a:ext cx="9897034" cy="3890681"/>
          </a:xfrm>
          <a:prstGeom prst="rect">
            <a:avLst/>
          </a:prstGeom>
        </p:spPr>
      </p:pic>
      <p:sp>
        <p:nvSpPr>
          <p:cNvPr id="5" name="Ellipse 4"/>
          <p:cNvSpPr/>
          <p:nvPr/>
        </p:nvSpPr>
        <p:spPr>
          <a:xfrm>
            <a:off x="4661648" y="896480"/>
            <a:ext cx="950258" cy="4303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rotWithShape="1">
          <a:blip r:embed="rId4"/>
          <a:srcRect l="1575" t="41565" r="2846" b="23277"/>
          <a:stretch/>
        </p:blipFill>
        <p:spPr>
          <a:xfrm>
            <a:off x="1255061" y="4034121"/>
            <a:ext cx="9753600" cy="2026025"/>
          </a:xfrm>
          <a:prstGeom prst="rect">
            <a:avLst/>
          </a:prstGeom>
        </p:spPr>
      </p:pic>
      <p:sp>
        <p:nvSpPr>
          <p:cNvPr id="7" name="Rectangle 6"/>
          <p:cNvSpPr/>
          <p:nvPr/>
        </p:nvSpPr>
        <p:spPr>
          <a:xfrm>
            <a:off x="9592237" y="3245225"/>
            <a:ext cx="537882" cy="304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9646024" y="4500286"/>
            <a:ext cx="394447" cy="215153"/>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10721786" y="4034122"/>
            <a:ext cx="430309" cy="358584"/>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9637062" y="4078944"/>
            <a:ext cx="394447" cy="215153"/>
          </a:xfrm>
          <a:prstGeom prst="ellipse">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2140625" y="3388651"/>
            <a:ext cx="5031140" cy="254598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1255061" y="959226"/>
            <a:ext cx="2277035" cy="367559"/>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droite 12"/>
          <p:cNvSpPr/>
          <p:nvPr/>
        </p:nvSpPr>
        <p:spPr>
          <a:xfrm>
            <a:off x="9722229" y="1900518"/>
            <a:ext cx="618559" cy="896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21954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sp>
        <p:nvSpPr>
          <p:cNvPr id="5" name="Titre 3"/>
          <p:cNvSpPr>
            <a:spLocks noGrp="1"/>
          </p:cNvSpPr>
          <p:nvPr>
            <p:ph type="title"/>
          </p:nvPr>
        </p:nvSpPr>
        <p:spPr>
          <a:xfrm>
            <a:off x="2114301" y="1129548"/>
            <a:ext cx="7440708" cy="1121522"/>
          </a:xfrm>
          <a:solidFill>
            <a:srgbClr val="FAFAFA">
              <a:alpha val="79000"/>
            </a:srgbClr>
          </a:solidFill>
        </p:spPr>
        <p:txBody>
          <a:bodyPr>
            <a:normAutofit fontScale="90000"/>
          </a:bodyPr>
          <a:lstStyle/>
          <a:p>
            <a:pPr algn="ctr"/>
            <a:r>
              <a:rPr lang="fr-BE" sz="2700" cap="none" dirty="0" smtClean="0">
                <a:solidFill>
                  <a:srgbClr val="003366"/>
                </a:solidFill>
              </a:rPr>
              <a:t/>
            </a:r>
            <a:br>
              <a:rPr lang="fr-BE" sz="2700" cap="none" dirty="0" smtClean="0">
                <a:solidFill>
                  <a:srgbClr val="003366"/>
                </a:solidFill>
              </a:rPr>
            </a:br>
            <a:r>
              <a:rPr lang="fr-BE" sz="2700" cap="none" dirty="0">
                <a:solidFill>
                  <a:srgbClr val="003366"/>
                </a:solidFill>
              </a:rPr>
              <a:t/>
            </a:r>
            <a:br>
              <a:rPr lang="fr-BE" sz="2700" cap="none" dirty="0">
                <a:solidFill>
                  <a:srgbClr val="003366"/>
                </a:solidFill>
              </a:rPr>
            </a:br>
            <a:r>
              <a:rPr lang="fr-BE" sz="2800" b="1" cap="none" dirty="0">
                <a:solidFill>
                  <a:srgbClr val="C00000"/>
                </a:solidFill>
              </a:rPr>
              <a:t>2.</a:t>
            </a:r>
            <a:r>
              <a:rPr lang="fr-BE" sz="2800" b="1" dirty="0">
                <a:solidFill>
                  <a:srgbClr val="C00000"/>
                </a:solidFill>
              </a:rPr>
              <a:t> Mettre à jour les différents onglets</a:t>
            </a:r>
            <a:r>
              <a:rPr lang="fr-BE" sz="3000" b="1" dirty="0">
                <a:solidFill>
                  <a:srgbClr val="C00000"/>
                </a:solidFill>
              </a:rPr>
              <a:t/>
            </a:r>
            <a:br>
              <a:rPr lang="fr-BE" sz="3000" b="1" dirty="0">
                <a:solidFill>
                  <a:srgbClr val="C00000"/>
                </a:solidFill>
              </a:rPr>
            </a:br>
            <a:endParaRPr lang="fr-BE" sz="3000" b="1" cap="none" dirty="0">
              <a:solidFill>
                <a:srgbClr val="C00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39" y="2251070"/>
            <a:ext cx="5035433" cy="322897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67716"/>
            <a:ext cx="408431" cy="43506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52040"/>
            <a:ext cx="930045" cy="266419"/>
          </a:xfrm>
          <a:prstGeom prst="rect">
            <a:avLst/>
          </a:prstGeom>
        </p:spPr>
      </p:pic>
    </p:spTree>
    <p:extLst>
      <p:ext uri="{BB962C8B-B14F-4D97-AF65-F5344CB8AC3E}">
        <p14:creationId xmlns:p14="http://schemas.microsoft.com/office/powerpoint/2010/main" val="30230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185647"/>
            <a:ext cx="408431" cy="43506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269971"/>
            <a:ext cx="930045" cy="266419"/>
          </a:xfrm>
          <a:prstGeom prst="rect">
            <a:avLst/>
          </a:prstGeom>
        </p:spPr>
      </p:pic>
      <p:pic>
        <p:nvPicPr>
          <p:cNvPr id="3" name="Image 2"/>
          <p:cNvPicPr>
            <a:picLocks noChangeAspect="1"/>
          </p:cNvPicPr>
          <p:nvPr/>
        </p:nvPicPr>
        <p:blipFill rotWithShape="1">
          <a:blip r:embed="rId5"/>
          <a:srcRect l="1" t="49241" r="4226" b="23660"/>
          <a:stretch/>
        </p:blipFill>
        <p:spPr>
          <a:xfrm>
            <a:off x="1146378" y="4169262"/>
            <a:ext cx="8976679" cy="1434352"/>
          </a:xfrm>
          <a:prstGeom prst="rect">
            <a:avLst/>
          </a:prstGeom>
        </p:spPr>
      </p:pic>
      <p:sp>
        <p:nvSpPr>
          <p:cNvPr id="8" name="Flèche droite 7"/>
          <p:cNvSpPr/>
          <p:nvPr/>
        </p:nvSpPr>
        <p:spPr>
          <a:xfrm>
            <a:off x="5364826" y="5038175"/>
            <a:ext cx="618559" cy="896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vers le bas 9"/>
          <p:cNvSpPr/>
          <p:nvPr/>
        </p:nvSpPr>
        <p:spPr>
          <a:xfrm>
            <a:off x="9448800" y="4420272"/>
            <a:ext cx="125506" cy="4661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p:cNvPicPr>
            <a:picLocks noChangeAspect="1"/>
          </p:cNvPicPr>
          <p:nvPr/>
        </p:nvPicPr>
        <p:blipFill rotWithShape="1">
          <a:blip r:embed="rId6"/>
          <a:srcRect t="13333" r="1428" b="26013"/>
          <a:stretch/>
        </p:blipFill>
        <p:spPr>
          <a:xfrm>
            <a:off x="1146378" y="375923"/>
            <a:ext cx="9055457" cy="3146555"/>
          </a:xfrm>
          <a:prstGeom prst="rect">
            <a:avLst/>
          </a:prstGeom>
        </p:spPr>
      </p:pic>
      <p:sp>
        <p:nvSpPr>
          <p:cNvPr id="12" name="Flèche vers le bas 11"/>
          <p:cNvSpPr/>
          <p:nvPr/>
        </p:nvSpPr>
        <p:spPr>
          <a:xfrm>
            <a:off x="9296404" y="2385283"/>
            <a:ext cx="125506" cy="4661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4769224" y="753046"/>
            <a:ext cx="2026023" cy="75303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2020984" y="5816315"/>
            <a:ext cx="4285129" cy="338554"/>
          </a:xfrm>
          <a:prstGeom prst="rect">
            <a:avLst/>
          </a:prstGeom>
          <a:noFill/>
        </p:spPr>
        <p:txBody>
          <a:bodyPr wrap="square" rtlCol="0">
            <a:spAutoFit/>
          </a:bodyPr>
          <a:lstStyle/>
          <a:p>
            <a:r>
              <a:rPr lang="fr-BE" sz="1600" dirty="0" smtClean="0">
                <a:solidFill>
                  <a:srgbClr val="C00000"/>
                </a:solidFill>
              </a:rPr>
              <a:t>Coordinateur = 500€/mois</a:t>
            </a:r>
            <a:endParaRPr lang="fr-BE" sz="1600" dirty="0">
              <a:solidFill>
                <a:srgbClr val="C00000"/>
              </a:solidFill>
            </a:endParaRPr>
          </a:p>
        </p:txBody>
      </p:sp>
      <p:sp>
        <p:nvSpPr>
          <p:cNvPr id="15" name="ZoneTexte 14"/>
          <p:cNvSpPr txBox="1"/>
          <p:nvPr/>
        </p:nvSpPr>
        <p:spPr>
          <a:xfrm>
            <a:off x="5925669" y="5818766"/>
            <a:ext cx="4285129" cy="338554"/>
          </a:xfrm>
          <a:prstGeom prst="rect">
            <a:avLst/>
          </a:prstGeom>
          <a:noFill/>
        </p:spPr>
        <p:txBody>
          <a:bodyPr wrap="square" rtlCol="0">
            <a:spAutoFit/>
          </a:bodyPr>
          <a:lstStyle/>
          <a:p>
            <a:r>
              <a:rPr lang="fr-BE" sz="1600" dirty="0" smtClean="0">
                <a:solidFill>
                  <a:schemeClr val="accent3">
                    <a:lumMod val="75000"/>
                  </a:schemeClr>
                </a:solidFill>
              </a:rPr>
              <a:t>Partenaire = 250€/mois</a:t>
            </a:r>
            <a:endParaRPr lang="fr-BE" sz="1600" dirty="0">
              <a:solidFill>
                <a:schemeClr val="accent3">
                  <a:lumMod val="75000"/>
                </a:schemeClr>
              </a:solidFill>
            </a:endParaRPr>
          </a:p>
        </p:txBody>
      </p:sp>
      <p:sp>
        <p:nvSpPr>
          <p:cNvPr id="16" name="Rectangle 15"/>
          <p:cNvSpPr/>
          <p:nvPr/>
        </p:nvSpPr>
        <p:spPr>
          <a:xfrm>
            <a:off x="1146378" y="977169"/>
            <a:ext cx="2224351" cy="331677"/>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7109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5"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pic>
        <p:nvPicPr>
          <p:cNvPr id="2" name="Image 1"/>
          <p:cNvPicPr>
            <a:picLocks noChangeAspect="1"/>
          </p:cNvPicPr>
          <p:nvPr/>
        </p:nvPicPr>
        <p:blipFill rotWithShape="1">
          <a:blip r:embed="rId5"/>
          <a:srcRect l="690" t="8627" r="2166" b="10850"/>
          <a:stretch/>
        </p:blipFill>
        <p:spPr>
          <a:xfrm>
            <a:off x="428021" y="820175"/>
            <a:ext cx="10883154" cy="5094242"/>
          </a:xfrm>
          <a:prstGeom prst="rect">
            <a:avLst/>
          </a:prstGeom>
        </p:spPr>
      </p:pic>
      <p:sp>
        <p:nvSpPr>
          <p:cNvPr id="3" name="Ellipse 2"/>
          <p:cNvSpPr/>
          <p:nvPr/>
        </p:nvSpPr>
        <p:spPr>
          <a:xfrm>
            <a:off x="8265461" y="858323"/>
            <a:ext cx="3026149" cy="71946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lèche droite 3"/>
          <p:cNvSpPr/>
          <p:nvPr/>
        </p:nvSpPr>
        <p:spPr>
          <a:xfrm>
            <a:off x="9771532" y="2008093"/>
            <a:ext cx="824753" cy="1792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10309412" y="3675529"/>
            <a:ext cx="1107701" cy="60960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2913537" y="3146615"/>
            <a:ext cx="1107701" cy="60960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p:cNvSpPr/>
          <p:nvPr/>
        </p:nvSpPr>
        <p:spPr>
          <a:xfrm>
            <a:off x="410092" y="1084728"/>
            <a:ext cx="2709625" cy="242048"/>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3796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AFAFA"/>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133" t="14118" r="2608" b="8757"/>
          <a:stretch/>
        </p:blipFill>
        <p:spPr>
          <a:xfrm>
            <a:off x="753035" y="1205607"/>
            <a:ext cx="10650070" cy="481866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sp>
        <p:nvSpPr>
          <p:cNvPr id="6" name="Flèche droite 5"/>
          <p:cNvSpPr/>
          <p:nvPr/>
        </p:nvSpPr>
        <p:spPr>
          <a:xfrm>
            <a:off x="358588" y="2070841"/>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droite 6"/>
          <p:cNvSpPr/>
          <p:nvPr/>
        </p:nvSpPr>
        <p:spPr>
          <a:xfrm>
            <a:off x="385485" y="3841371"/>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nvSpPr>
        <p:spPr>
          <a:xfrm>
            <a:off x="385485" y="5719476"/>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7673787" y="4276159"/>
            <a:ext cx="1721224" cy="564774"/>
          </a:xfrm>
          <a:prstGeom prst="ellipse">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lèche droite 10"/>
          <p:cNvSpPr/>
          <p:nvPr/>
        </p:nvSpPr>
        <p:spPr>
          <a:xfrm>
            <a:off x="331698" y="2796979"/>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droite 11"/>
          <p:cNvSpPr/>
          <p:nvPr/>
        </p:nvSpPr>
        <p:spPr>
          <a:xfrm>
            <a:off x="358593" y="4549582"/>
            <a:ext cx="394447"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962174" y="684581"/>
            <a:ext cx="8418956" cy="369332"/>
          </a:xfrm>
          <a:prstGeom prst="rect">
            <a:avLst/>
          </a:prstGeom>
          <a:noFill/>
        </p:spPr>
        <p:txBody>
          <a:bodyPr wrap="square" rtlCol="0">
            <a:spAutoFit/>
          </a:bodyPr>
          <a:lstStyle/>
          <a:p>
            <a:r>
              <a:rPr lang="fr-BE" dirty="0" smtClean="0">
                <a:solidFill>
                  <a:srgbClr val="0070C0"/>
                </a:solidFill>
              </a:rPr>
              <a:t>Références générales de l’activité à encoder par l’école coordinatrice </a:t>
            </a:r>
            <a:endParaRPr lang="fr-BE" dirty="0">
              <a:solidFill>
                <a:srgbClr val="0070C0"/>
              </a:solidFill>
            </a:endParaRPr>
          </a:p>
        </p:txBody>
      </p:sp>
    </p:spTree>
    <p:extLst>
      <p:ext uri="{BB962C8B-B14F-4D97-AF65-F5344CB8AC3E}">
        <p14:creationId xmlns:p14="http://schemas.microsoft.com/office/powerpoint/2010/main" val="381792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8F8F8"/>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831" y="6239434"/>
            <a:ext cx="408431" cy="43506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1130" y="6323758"/>
            <a:ext cx="930045" cy="266419"/>
          </a:xfrm>
          <a:prstGeom prst="rect">
            <a:avLst/>
          </a:prstGeom>
        </p:spPr>
      </p:pic>
      <p:grpSp>
        <p:nvGrpSpPr>
          <p:cNvPr id="6" name="Groupe 5"/>
          <p:cNvGrpSpPr/>
          <p:nvPr/>
        </p:nvGrpSpPr>
        <p:grpSpPr>
          <a:xfrm>
            <a:off x="696089" y="1021976"/>
            <a:ext cx="10399933" cy="4536141"/>
            <a:chOff x="609599" y="1021976"/>
            <a:chExt cx="10399933" cy="4536141"/>
          </a:xfrm>
        </p:grpSpPr>
        <p:pic>
          <p:nvPicPr>
            <p:cNvPr id="4" name="Image 3"/>
            <p:cNvPicPr>
              <a:picLocks noChangeAspect="1"/>
            </p:cNvPicPr>
            <p:nvPr/>
          </p:nvPicPr>
          <p:blipFill rotWithShape="1">
            <a:blip r:embed="rId5"/>
            <a:srcRect l="984" t="14117" r="1871" b="10850"/>
            <a:stretch/>
          </p:blipFill>
          <p:spPr>
            <a:xfrm>
              <a:off x="609599" y="1021976"/>
              <a:ext cx="10399933" cy="4536141"/>
            </a:xfrm>
            <a:prstGeom prst="rect">
              <a:avLst/>
            </a:prstGeom>
          </p:spPr>
        </p:pic>
        <p:sp>
          <p:nvSpPr>
            <p:cNvPr id="15" name="Rectangle 14"/>
            <p:cNvSpPr/>
            <p:nvPr/>
          </p:nvSpPr>
          <p:spPr>
            <a:xfrm rot="5400000">
              <a:off x="9878971" y="3226290"/>
              <a:ext cx="1829940" cy="431180"/>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2" name="Flèche droite 11"/>
          <p:cNvSpPr/>
          <p:nvPr/>
        </p:nvSpPr>
        <p:spPr>
          <a:xfrm>
            <a:off x="9269508" y="1326776"/>
            <a:ext cx="824753" cy="1792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573737" y="1021976"/>
            <a:ext cx="1107701" cy="60960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p:cNvSpPr/>
          <p:nvPr/>
        </p:nvSpPr>
        <p:spPr>
          <a:xfrm>
            <a:off x="3182477" y="2859744"/>
            <a:ext cx="1107701" cy="60960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ZoneTexte 15"/>
          <p:cNvSpPr txBox="1"/>
          <p:nvPr/>
        </p:nvSpPr>
        <p:spPr>
          <a:xfrm>
            <a:off x="1962174" y="326001"/>
            <a:ext cx="8418956" cy="369332"/>
          </a:xfrm>
          <a:prstGeom prst="rect">
            <a:avLst/>
          </a:prstGeom>
          <a:noFill/>
        </p:spPr>
        <p:txBody>
          <a:bodyPr wrap="square" rtlCol="0">
            <a:spAutoFit/>
          </a:bodyPr>
          <a:lstStyle/>
          <a:p>
            <a:r>
              <a:rPr lang="fr-BE" dirty="0" smtClean="0">
                <a:solidFill>
                  <a:srgbClr val="0070C0"/>
                </a:solidFill>
              </a:rPr>
              <a:t>Encodage des groupes de participants (organismes d’envoi)</a:t>
            </a:r>
            <a:endParaRPr lang="fr-BE" dirty="0">
              <a:solidFill>
                <a:srgbClr val="0070C0"/>
              </a:solidFill>
            </a:endParaRPr>
          </a:p>
        </p:txBody>
      </p:sp>
    </p:spTree>
    <p:extLst>
      <p:ext uri="{BB962C8B-B14F-4D97-AF65-F5344CB8AC3E}">
        <p14:creationId xmlns:p14="http://schemas.microsoft.com/office/powerpoint/2010/main" val="18840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4001541">
  <a:themeElements>
    <a:clrScheme name="Personnalisé 17">
      <a:dk1>
        <a:sysClr val="windowText" lastClr="000000"/>
      </a:dk1>
      <a:lt1>
        <a:srgbClr val="ECECEC"/>
      </a:lt1>
      <a:dk2>
        <a:srgbClr val="ECECEC"/>
      </a:dk2>
      <a:lt2>
        <a:srgbClr val="ECECE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TS104001541">
      <a:majorFont>
        <a:latin typeface="Verdana"/>
        <a:ea typeface="Verdana"/>
        <a:cs typeface="Verdana"/>
      </a:majorFont>
      <a:minorFont>
        <a:latin typeface="Verdana"/>
        <a:ea typeface="Verdana"/>
        <a:cs typeface="Verdana"/>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_TP104001540" id="{DDE640B6-377E-4FB9-8F3A-07CEB789BBAF}" vid="{17F47125-6539-403C-A41B-10B3B7CFC955}"/>
    </a:ext>
  </a:extLst>
</a:theme>
</file>

<file path=ppt/theme/theme2.xml><?xml version="1.0" encoding="utf-8"?>
<a:theme xmlns:a="http://schemas.openxmlformats.org/drawingml/2006/main" name="1_TS104001541">
  <a:themeElements>
    <a:clrScheme name="Personnalisé 17">
      <a:dk1>
        <a:sysClr val="windowText" lastClr="000000"/>
      </a:dk1>
      <a:lt1>
        <a:srgbClr val="ECECEC"/>
      </a:lt1>
      <a:dk2>
        <a:srgbClr val="ECECEC"/>
      </a:dk2>
      <a:lt2>
        <a:srgbClr val="ECECE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_TP104001540" id="{DDE640B6-377E-4FB9-8F3A-07CEB789BBAF}" vid="{17F47125-6539-403C-A41B-10B3B7CFC955}"/>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TS104001541</Template>
  <TotalTime>0</TotalTime>
  <Words>608</Words>
  <Application>Microsoft Office PowerPoint</Application>
  <PresentationFormat>Grand écran</PresentationFormat>
  <Paragraphs>75</Paragraphs>
  <Slides>29</Slides>
  <Notes>22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Palatino Linotype</vt:lpstr>
      <vt:lpstr>Verdana</vt:lpstr>
      <vt:lpstr>Wingdings</vt:lpstr>
      <vt:lpstr>TS104001541</vt:lpstr>
      <vt:lpstr>1_TS104001541</vt:lpstr>
      <vt:lpstr>Présentation PowerPoint</vt:lpstr>
      <vt:lpstr>  1. Vérifier les dates et accès  </vt:lpstr>
      <vt:lpstr>Présentation PowerPoint</vt:lpstr>
      <vt:lpstr>Présentation PowerPoint</vt:lpstr>
      <vt:lpstr>  2. Mettre à jour les différents onglets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3. Vérifier le budget </vt:lpstr>
      <vt:lpstr>Présentation PowerPoint</vt:lpstr>
      <vt:lpstr>Présentation PowerPoint</vt:lpstr>
      <vt:lpstr>  4. Compléter le rapport final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DIAPOSITIVE DE TITRE</dc:title>
  <dc:creator/>
  <cp:lastModifiedBy/>
  <cp:revision>48</cp:revision>
  <dcterms:created xsi:type="dcterms:W3CDTF">2013-07-22T13:54:26Z</dcterms:created>
  <dcterms:modified xsi:type="dcterms:W3CDTF">2020-04-17T13:54:12Z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TC040015419991</vt:lpwstr>
  </property>
</Properties>
</file>