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5" r:id="rId4"/>
  </p:sldMasterIdLst>
  <p:notesMasterIdLst>
    <p:notesMasterId r:id="rId15"/>
  </p:notesMasterIdLst>
  <p:handoutMasterIdLst>
    <p:handoutMasterId r:id="rId16"/>
  </p:handoutMasterIdLst>
  <p:sldIdLst>
    <p:sldId id="347" r:id="rId5"/>
    <p:sldId id="533" r:id="rId6"/>
    <p:sldId id="563" r:id="rId7"/>
    <p:sldId id="399" r:id="rId8"/>
    <p:sldId id="562" r:id="rId9"/>
    <p:sldId id="561" r:id="rId10"/>
    <p:sldId id="566" r:id="rId11"/>
    <p:sldId id="564" r:id="rId12"/>
    <p:sldId id="542" r:id="rId13"/>
    <p:sldId id="567" r:id="rId14"/>
  </p:sldIdLst>
  <p:sldSz cx="9144000" cy="5143500" type="screen16x9"/>
  <p:notesSz cx="6797675" cy="9929813"/>
  <p:embeddedFontLst>
    <p:embeddedFont>
      <p:font typeface="Roboto" panose="02000000000000000000" pitchFamily="2" charset="0"/>
      <p:regular r:id="rId17"/>
    </p:embeddedFont>
    <p:embeddedFont>
      <p:font typeface="Cambria" panose="02040503050406030204" pitchFamily="18"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BASCOURT Mélanie" initials="DM" lastIdx="8" clrIdx="0">
    <p:extLst>
      <p:ext uri="{19B8F6BF-5375-455C-9EA6-DF929625EA0E}">
        <p15:presenceInfo xmlns:p15="http://schemas.microsoft.com/office/powerpoint/2012/main" userId="S-1-5-21-1759653605-1313832288-709122288-69472" providerId="AD"/>
      </p:ext>
    </p:extLst>
  </p:cmAuthor>
  <p:cmAuthor id="2" name="NEIRYNCK Sébastien" initials="NS" lastIdx="4" clrIdx="1">
    <p:extLst>
      <p:ext uri="{19B8F6BF-5375-455C-9EA6-DF929625EA0E}">
        <p15:presenceInfo xmlns:p15="http://schemas.microsoft.com/office/powerpoint/2012/main" userId="S-1-5-21-1759653605-1313832288-709122288-84575" providerId="AD"/>
      </p:ext>
    </p:extLst>
  </p:cmAuthor>
  <p:cmAuthor id="3" name="MOENS Alison" initials="MA" lastIdx="4" clrIdx="2">
    <p:extLst>
      <p:ext uri="{19B8F6BF-5375-455C-9EA6-DF929625EA0E}">
        <p15:presenceInfo xmlns:p15="http://schemas.microsoft.com/office/powerpoint/2012/main" userId="S-1-5-21-1759653605-1313832288-709122288-89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7D3"/>
    <a:srgbClr val="FF33CC"/>
    <a:srgbClr val="67A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20DF41-F977-4206-A467-4E4C4626840A}">
  <a:tblStyle styleId="{8220DF41-F977-4206-A467-4E4C4626840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72382" autoAdjust="0"/>
  </p:normalViewPr>
  <p:slideViewPr>
    <p:cSldViewPr snapToGrid="0">
      <p:cViewPr>
        <p:scale>
          <a:sx n="120" d="100"/>
          <a:sy n="120" d="100"/>
        </p:scale>
        <p:origin x="1572" y="-48"/>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79" d="100"/>
          <a:sy n="79" d="100"/>
        </p:scale>
        <p:origin x="3966" y="108"/>
      </p:cViewPr>
      <p:guideLst/>
    </p:cSldViewPr>
  </p:notesViewPr>
  <p:gridSpacing cx="72008" cy="72008"/>
</p:viewPr>
</file>

<file path=ppt/_rels/presentation.xml.rels><?xml version="1.0" encoding="UTF-8"?>

<Relationships xmlns="http://schemas.openxmlformats.org/package/2006/relationships">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notesMaster" Target="notesMasters/notesMaster1.xml"/>
  <Relationship Id="rId16" Type="http://schemas.openxmlformats.org/officeDocument/2006/relationships/handoutMaster" Target="handoutMasters/handoutMaster1.xml"/>
  <Relationship Id="rId17" Type="http://schemas.openxmlformats.org/officeDocument/2006/relationships/font" Target="fonts/font1.fntdata"/>
  <Relationship Id="rId18" Type="http://schemas.openxmlformats.org/officeDocument/2006/relationships/font" Target="fonts/font2.fntdata"/>
  <Relationship Id="rId19" Type="http://schemas.openxmlformats.org/officeDocument/2006/relationships/font" Target="fonts/font3.fntdata"/>
  <Relationship Id="rId20" Type="http://schemas.openxmlformats.org/officeDocument/2006/relationships/font" Target="fonts/font4.fntdata"/>
  <Relationship Id="rId21" Type="http://schemas.openxmlformats.org/officeDocument/2006/relationships/font" Target="fonts/font5.fntdata"/>
  <Relationship Id="rId22" Type="http://schemas.openxmlformats.org/officeDocument/2006/relationships/commentAuthors" Target="commentAuthors.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27" Type="http://schemas.openxmlformats.org/officeDocument/2006/relationships/customXml" Target="../customXml/item1.xml"/>
  <Relationship Id="rId28" Type="http://schemas.openxmlformats.org/officeDocument/2006/relationships/customXml" Target="../customXml/item2.xml"/>
  <Relationship Id="rId29"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215"/>
          </a:xfrm>
          <a:prstGeom prst="rect">
            <a:avLst/>
          </a:prstGeom>
        </p:spPr>
        <p:txBody>
          <a:bodyPr vert="horz" lIns="91432" tIns="45716" rIns="91432" bIns="45716" rtlCol="0"/>
          <a:lstStyle>
            <a:lvl1pPr algn="l">
              <a:defRPr sz="1200"/>
            </a:lvl1pPr>
          </a:lstStyle>
          <a:p>
            <a:endParaRPr lang="fr-BE"/>
          </a:p>
        </p:txBody>
      </p:sp>
      <p:sp>
        <p:nvSpPr>
          <p:cNvPr id="3" name="Espace réservé de la date 2"/>
          <p:cNvSpPr>
            <a:spLocks noGrp="1"/>
          </p:cNvSpPr>
          <p:nvPr>
            <p:ph type="dt" sz="quarter" idx="1"/>
          </p:nvPr>
        </p:nvSpPr>
        <p:spPr>
          <a:xfrm>
            <a:off x="3850445" y="0"/>
            <a:ext cx="2945659" cy="498215"/>
          </a:xfrm>
          <a:prstGeom prst="rect">
            <a:avLst/>
          </a:prstGeom>
        </p:spPr>
        <p:txBody>
          <a:bodyPr vert="horz" lIns="91432" tIns="45716" rIns="91432" bIns="45716" rtlCol="0"/>
          <a:lstStyle>
            <a:lvl1pPr algn="r">
              <a:defRPr sz="1200"/>
            </a:lvl1pPr>
          </a:lstStyle>
          <a:p>
            <a:fld id="{AE284EE7-082F-4284-BF87-C9B937701CE2}" type="datetimeFigureOut">
              <a:rPr lang="fr-BE" smtClean="0"/>
              <a:t>15-05-2023</a:t>
            </a:fld>
            <a:endParaRPr lang="fr-BE"/>
          </a:p>
        </p:txBody>
      </p:sp>
      <p:sp>
        <p:nvSpPr>
          <p:cNvPr id="4" name="Espace réservé du pied de page 3"/>
          <p:cNvSpPr>
            <a:spLocks noGrp="1"/>
          </p:cNvSpPr>
          <p:nvPr>
            <p:ph type="ftr" sz="quarter" idx="2"/>
          </p:nvPr>
        </p:nvSpPr>
        <p:spPr>
          <a:xfrm>
            <a:off x="2" y="9431601"/>
            <a:ext cx="2945659" cy="498214"/>
          </a:xfrm>
          <a:prstGeom prst="rect">
            <a:avLst/>
          </a:prstGeom>
        </p:spPr>
        <p:txBody>
          <a:bodyPr vert="horz" lIns="91432" tIns="45716" rIns="91432" bIns="45716"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5" y="9431601"/>
            <a:ext cx="2945659" cy="498214"/>
          </a:xfrm>
          <a:prstGeom prst="rect">
            <a:avLst/>
          </a:prstGeom>
        </p:spPr>
        <p:txBody>
          <a:bodyPr vert="horz" lIns="91432" tIns="45716" rIns="91432" bIns="45716" rtlCol="0" anchor="b"/>
          <a:lstStyle>
            <a:lvl1pPr algn="r">
              <a:defRPr sz="1200"/>
            </a:lvl1pPr>
          </a:lstStyle>
          <a:p>
            <a:fld id="{71471A2D-58EB-4020-A48C-7A1F87E6A562}" type="slidenum">
              <a:rPr lang="fr-BE" smtClean="0"/>
              <a:t>‹N°›</a:t>
            </a:fld>
            <a:endParaRPr lang="fr-BE"/>
          </a:p>
        </p:txBody>
      </p:sp>
    </p:spTree>
    <p:extLst>
      <p:ext uri="{BB962C8B-B14F-4D97-AF65-F5344CB8AC3E}">
        <p14:creationId xmlns:p14="http://schemas.microsoft.com/office/powerpoint/2010/main" val="43633322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79768" y="4716663"/>
            <a:ext cx="5438140" cy="4468416"/>
          </a:xfrm>
          <a:prstGeom prst="rect">
            <a:avLst/>
          </a:prstGeom>
          <a:noFill/>
          <a:ln>
            <a:noFill/>
          </a:ln>
        </p:spPr>
        <p:txBody>
          <a:bodyPr spcFirstLastPara="1" wrap="square" lIns="91418" tIns="91418" rIns="91418" bIns="91418"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506749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r>
              <a:rPr lang="fr-BE" dirty="0" smtClean="0"/>
              <a:t>L’on m’a demandé d’aborder ce thème</a:t>
            </a:r>
            <a:r>
              <a:rPr lang="fr-BE" baseline="0" dirty="0" smtClean="0"/>
              <a:t> que je pense particulièrement important à l’heure actuelle et je suis donc ravie de planter le décor et lancer </a:t>
            </a:r>
            <a:r>
              <a:rPr lang="fr-BE" baseline="0" dirty="0" err="1" smtClean="0"/>
              <a:t>qqs</a:t>
            </a:r>
            <a:r>
              <a:rPr lang="fr-BE" baseline="0" dirty="0" smtClean="0"/>
              <a:t> pistes pour la réflexion</a:t>
            </a:r>
            <a:endParaRPr lang="fr-BE" dirty="0"/>
          </a:p>
        </p:txBody>
      </p:sp>
    </p:spTree>
    <p:extLst>
      <p:ext uri="{BB962C8B-B14F-4D97-AF65-F5344CB8AC3E}">
        <p14:creationId xmlns:p14="http://schemas.microsoft.com/office/powerpoint/2010/main" val="316536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r>
              <a:rPr lang="fr-BE" sz="1600" dirty="0" smtClean="0"/>
              <a:t>Le management ou la gestion des risques est un concept bien connu surtout du monde</a:t>
            </a:r>
            <a:r>
              <a:rPr lang="fr-BE" sz="1600" baseline="0" dirty="0" smtClean="0"/>
              <a:t> de l’entreprise ou du monde médical.</a:t>
            </a:r>
          </a:p>
          <a:p>
            <a:pPr marL="139700" indent="0">
              <a:buNone/>
            </a:pPr>
            <a:r>
              <a:rPr lang="fr-BE" sz="1600" baseline="0" dirty="0" smtClean="0"/>
              <a:t>Le risque c’est la probabilité d’un évent et de ses </a:t>
            </a:r>
            <a:r>
              <a:rPr lang="fr-BE" sz="1600" baseline="0" dirty="0" err="1" smtClean="0"/>
              <a:t>conqces</a:t>
            </a:r>
            <a:r>
              <a:rPr lang="fr-BE" sz="1600" baseline="0" dirty="0" smtClean="0"/>
              <a:t> et la gestion des risques</a:t>
            </a:r>
            <a:r>
              <a:rPr lang="fr-BE" sz="1600" dirty="0" smtClean="0"/>
              <a:t> met l'accent sur l'identification de ce qui pourrait mal tourner, l'évaluation de quels risques devraient être traités et la mise en œuvre de stratégies pour faire face à ces risques</a:t>
            </a:r>
            <a:r>
              <a:rPr lang="fr-BE" sz="1600" baseline="0" dirty="0" smtClean="0"/>
              <a:t> afin de les gérer au mieux s’ils se concrétisent</a:t>
            </a:r>
          </a:p>
          <a:p>
            <a:pPr marL="139700" indent="0">
              <a:buNone/>
            </a:pPr>
            <a:r>
              <a:rPr lang="fr-BE" sz="1600" baseline="0" dirty="0" smtClean="0"/>
              <a:t>Désormais, c’est un concept de plus </a:t>
            </a:r>
            <a:r>
              <a:rPr lang="fr-BE" sz="1600" baseline="0" dirty="0" smtClean="0"/>
              <a:t>en </a:t>
            </a:r>
            <a:r>
              <a:rPr lang="fr-BE" sz="1600" baseline="0" dirty="0" smtClean="0"/>
              <a:t>plus important pour les gestionnaires en raison de l’état du monde et de toute une série d’enjeux climatiques, sécuritaires, sociaux aussi</a:t>
            </a:r>
          </a:p>
          <a:p>
            <a:pPr marL="139700" indent="0">
              <a:buNone/>
            </a:pPr>
            <a:r>
              <a:rPr lang="fr-BE" sz="1600" baseline="0" dirty="0" smtClean="0"/>
              <a:t>Il est donc aussi du ressort des gestionnaires RI d’être capable </a:t>
            </a:r>
            <a:r>
              <a:rPr lang="fr-BE" sz="1600" baseline="0" dirty="0" smtClean="0"/>
              <a:t>d’anticiper </a:t>
            </a:r>
            <a:r>
              <a:rPr lang="fr-BE" sz="1600" b="0" i="0" u="none" strike="noStrike" cap="none" dirty="0" smtClean="0">
                <a:solidFill>
                  <a:srgbClr val="002060"/>
                </a:solidFill>
                <a:latin typeface="Arial"/>
                <a:ea typeface="Arial"/>
                <a:cs typeface="Arial"/>
                <a:sym typeface="Wingdings" panose="05000000000000000000" pitchFamily="2" charset="2"/>
              </a:rPr>
              <a:t>afin d’être en mesure de réagir rapidement tout en respectant le cadre donné notamment</a:t>
            </a:r>
            <a:r>
              <a:rPr lang="fr-BE" sz="1600" b="0" i="0" u="none" strike="noStrike" cap="none" baseline="0" dirty="0" smtClean="0">
                <a:solidFill>
                  <a:srgbClr val="002060"/>
                </a:solidFill>
                <a:latin typeface="Arial"/>
                <a:ea typeface="Arial"/>
                <a:cs typeface="Arial"/>
                <a:sym typeface="Wingdings" panose="05000000000000000000" pitchFamily="2" charset="2"/>
              </a:rPr>
              <a:t> par les bailleurs </a:t>
            </a:r>
            <a:r>
              <a:rPr lang="fr-BE" sz="1600" b="0" i="0" u="none" strike="noStrike" cap="none" baseline="0" smtClean="0">
                <a:solidFill>
                  <a:srgbClr val="002060"/>
                </a:solidFill>
                <a:latin typeface="Arial"/>
                <a:ea typeface="Arial"/>
                <a:cs typeface="Arial"/>
                <a:sym typeface="Wingdings" panose="05000000000000000000" pitchFamily="2" charset="2"/>
              </a:rPr>
              <a:t>de fonds</a:t>
            </a:r>
            <a:r>
              <a:rPr lang="fr-BE" sz="1600" b="0" i="0" u="none" strike="noStrike" cap="none" smtClean="0">
                <a:solidFill>
                  <a:srgbClr val="002060"/>
                </a:solidFill>
                <a:latin typeface="Arial"/>
                <a:ea typeface="Arial"/>
                <a:cs typeface="Arial"/>
                <a:sym typeface="Wingdings" panose="05000000000000000000" pitchFamily="2" charset="2"/>
              </a:rPr>
              <a:t>.</a:t>
            </a:r>
            <a:r>
              <a:rPr lang="fr-BE" sz="1600" b="0" i="0" u="none" strike="noStrike" cap="none" baseline="0" smtClean="0">
                <a:solidFill>
                  <a:srgbClr val="002060"/>
                </a:solidFill>
                <a:latin typeface="Arial"/>
                <a:ea typeface="Arial"/>
                <a:cs typeface="Arial"/>
                <a:sym typeface="Wingdings" panose="05000000000000000000" pitchFamily="2" charset="2"/>
              </a:rPr>
              <a:t> </a:t>
            </a:r>
            <a:endParaRPr lang="fr-BE" sz="1600" dirty="0" smtClean="0"/>
          </a:p>
        </p:txBody>
      </p:sp>
    </p:spTree>
    <p:extLst>
      <p:ext uri="{BB962C8B-B14F-4D97-AF65-F5344CB8AC3E}">
        <p14:creationId xmlns:p14="http://schemas.microsoft.com/office/powerpoint/2010/main" val="237662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r>
              <a:rPr lang="fr-BE" dirty="0" smtClean="0"/>
              <a:t>Le</a:t>
            </a:r>
            <a:r>
              <a:rPr lang="fr-BE" baseline="0" dirty="0" smtClean="0"/>
              <a:t> premier réflexe à avoir dans ce domaine est évidemment de limiter la prise de risques « prévenir plutôt que guérir » s’applique clairement ici</a:t>
            </a:r>
            <a:r>
              <a:rPr lang="fr-BE" baseline="0" dirty="0" smtClean="0"/>
              <a:t>.</a:t>
            </a:r>
            <a:endParaRPr lang="fr-BE" baseline="0" dirty="0" smtClean="0"/>
          </a:p>
          <a:p>
            <a:pPr marL="139700" indent="0">
              <a:buNone/>
            </a:pPr>
            <a:r>
              <a:rPr lang="fr-BE" baseline="0" dirty="0" smtClean="0"/>
              <a:t>Aussi lors de la préparation de projets de mobilités, il est particulièrement important de bien choisir ses partenaires afin de pouvoir compter sur eux au cas où tout ne se déroule pas comme prévu. </a:t>
            </a:r>
          </a:p>
          <a:p>
            <a:pPr marL="139700" indent="0">
              <a:buNone/>
            </a:pPr>
            <a:endParaRPr lang="fr-BE" baseline="0" dirty="0" smtClean="0"/>
          </a:p>
          <a:p>
            <a:pPr marL="139700" indent="0">
              <a:buNone/>
            </a:pPr>
            <a:r>
              <a:rPr lang="fr-BE" baseline="0" dirty="0" smtClean="0"/>
              <a:t>5. Envoyer une étudiante de bac avec une personnalité très timide dans une université isolée en Inde n’est probablement pas la meilleure idée. S’il est impossible de </a:t>
            </a:r>
            <a:r>
              <a:rPr lang="fr-BE" baseline="0" dirty="0" err="1" smtClean="0"/>
              <a:t>coinduire</a:t>
            </a:r>
            <a:r>
              <a:rPr lang="fr-BE" baseline="0" dirty="0" smtClean="0"/>
              <a:t> des entretiens individuels avec chaque étudiant avant sa sélection, surtout dans les plus gros établissements, une bonne pratique serait de prendre ce temps là pour mieux connaître l’étudiant et sa capacité à réagir pour les zones plus à risques et d’évaluer s’il est conscient de toutes les dimensions de sa mobilité</a:t>
            </a:r>
            <a:endParaRPr lang="fr-BE" dirty="0"/>
          </a:p>
        </p:txBody>
      </p:sp>
    </p:spTree>
    <p:extLst>
      <p:ext uri="{BB962C8B-B14F-4D97-AF65-F5344CB8AC3E}">
        <p14:creationId xmlns:p14="http://schemas.microsoft.com/office/powerpoint/2010/main" val="243084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endParaRPr lang="fr-BE" dirty="0" smtClean="0"/>
          </a:p>
          <a:p>
            <a:pPr marL="139700" indent="0">
              <a:buNone/>
            </a:pPr>
            <a:r>
              <a:rPr lang="fr-BE" dirty="0" smtClean="0"/>
              <a:t>La gestion de risque suppose d’anticiper le risque de manière structurée afin</a:t>
            </a:r>
            <a:r>
              <a:rPr lang="fr-BE" baseline="0" dirty="0" smtClean="0"/>
              <a:t> </a:t>
            </a:r>
            <a:r>
              <a:rPr lang="fr-BE" dirty="0" smtClean="0"/>
              <a:t>de minimiser le nombre de feux que vous aurez à éteindre </a:t>
            </a:r>
            <a:endParaRPr lang="fr-BE" dirty="0"/>
          </a:p>
        </p:txBody>
      </p:sp>
    </p:spTree>
    <p:extLst>
      <p:ext uri="{BB962C8B-B14F-4D97-AF65-F5344CB8AC3E}">
        <p14:creationId xmlns:p14="http://schemas.microsoft.com/office/powerpoint/2010/main" val="272541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BE" sz="1100" dirty="0" smtClean="0"/>
              <a:t>3. Chacune de ces parties a des responsabilités et intervient dans le processus de gestion de crise à différents moments. </a:t>
            </a:r>
          </a:p>
          <a:p>
            <a:endParaRPr lang="fr-BE" dirty="0"/>
          </a:p>
        </p:txBody>
      </p:sp>
    </p:spTree>
    <p:extLst>
      <p:ext uri="{BB962C8B-B14F-4D97-AF65-F5344CB8AC3E}">
        <p14:creationId xmlns:p14="http://schemas.microsoft.com/office/powerpoint/2010/main" val="5975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r>
              <a:rPr lang="fr-BE" dirty="0" smtClean="0"/>
              <a:t>Par</a:t>
            </a:r>
            <a:r>
              <a:rPr lang="fr-BE" baseline="0" dirty="0" smtClean="0"/>
              <a:t> exemple, en interne, nous avons du adapter notre RCI également à la crise </a:t>
            </a:r>
            <a:r>
              <a:rPr lang="fr-BE" baseline="0" dirty="0" err="1" smtClean="0"/>
              <a:t>covid</a:t>
            </a:r>
            <a:r>
              <a:rPr lang="fr-BE" baseline="0" dirty="0" smtClean="0"/>
              <a:t> en fonction de nos missions propres afin de les mener également à bien</a:t>
            </a:r>
          </a:p>
          <a:p>
            <a:pPr marL="139700" indent="0">
              <a:buNone/>
            </a:pPr>
            <a:r>
              <a:rPr lang="fr-BE" baseline="0" dirty="0" smtClean="0"/>
              <a:t>Je vous ai mis ici un seul exemple parmi </a:t>
            </a:r>
            <a:r>
              <a:rPr lang="fr-BE" baseline="0" dirty="0" err="1" smtClean="0"/>
              <a:t>bcp</a:t>
            </a:r>
            <a:r>
              <a:rPr lang="fr-BE" baseline="0" dirty="0" smtClean="0"/>
              <a:t> d’adaptations et d’anticipation</a:t>
            </a:r>
          </a:p>
          <a:p>
            <a:pPr marL="139700" indent="0">
              <a:buNone/>
            </a:pPr>
            <a:r>
              <a:rPr lang="fr-BE" baseline="0" dirty="0" smtClean="0"/>
              <a:t>Nous avons une matrice de 1 à 4 donc la première cote, ça n’est pas très clair ici mais c’est la probabilité que nous avons évalué à probable et la gravité que nous avons aussi évalué à 3 ce qui porte le risque à 9 et donc requière une action détaillée, rapide, adaptée </a:t>
            </a:r>
          </a:p>
          <a:p>
            <a:pPr marL="139700" indent="0">
              <a:buNone/>
            </a:pPr>
            <a:r>
              <a:rPr lang="fr-BE" baseline="0" dirty="0" smtClean="0"/>
              <a:t>Sur cette base, des plans d’action sont préparés</a:t>
            </a:r>
            <a:endParaRPr lang="fr-BE" dirty="0"/>
          </a:p>
        </p:txBody>
      </p:sp>
    </p:spTree>
    <p:extLst>
      <p:ext uri="{BB962C8B-B14F-4D97-AF65-F5344CB8AC3E}">
        <p14:creationId xmlns:p14="http://schemas.microsoft.com/office/powerpoint/2010/main" val="319440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r>
              <a:rPr lang="fr-BE" dirty="0" smtClean="0"/>
              <a:t>Voici</a:t>
            </a:r>
            <a:r>
              <a:rPr lang="fr-BE" baseline="0" dirty="0" smtClean="0"/>
              <a:t> un exemple d </a:t>
            </a:r>
            <a:r>
              <a:rPr lang="fr-BE" baseline="0" dirty="0" err="1" smtClean="0"/>
              <a:t>ematrice</a:t>
            </a:r>
            <a:r>
              <a:rPr lang="fr-BE" baseline="0" dirty="0" smtClean="0"/>
              <a:t> pour évaluer les risques </a:t>
            </a:r>
            <a:endParaRPr lang="fr-BE" dirty="0"/>
          </a:p>
        </p:txBody>
      </p:sp>
    </p:spTree>
    <p:extLst>
      <p:ext uri="{BB962C8B-B14F-4D97-AF65-F5344CB8AC3E}">
        <p14:creationId xmlns:p14="http://schemas.microsoft.com/office/powerpoint/2010/main" val="401989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39700" indent="0">
              <a:buNone/>
            </a:pPr>
            <a:r>
              <a:rPr lang="fr-BE" dirty="0" smtClean="0"/>
              <a:t>La</a:t>
            </a:r>
            <a:r>
              <a:rPr lang="fr-BE" baseline="0" dirty="0" smtClean="0"/>
              <a:t> communication est un exercice particulièrement difficile et elle a énormément d’importance. On veut éviter tant de minimiser une crise que de l’exagérer ce qui ne ferait qu’avoir un effet domino délétère de </a:t>
            </a:r>
            <a:r>
              <a:rPr lang="fr-BE" baseline="0" dirty="0" err="1" smtClean="0"/>
              <a:t>propagion</a:t>
            </a:r>
            <a:r>
              <a:rPr lang="fr-BE" baseline="0" dirty="0" smtClean="0"/>
              <a:t> d’angoisses et d’émotions très négatives qui peuvent mener à des </a:t>
            </a:r>
            <a:r>
              <a:rPr lang="fr-BE" baseline="0" smtClean="0"/>
              <a:t>réactions inadéquates</a:t>
            </a:r>
            <a:endParaRPr lang="fr-BE" dirty="0"/>
          </a:p>
        </p:txBody>
      </p:sp>
    </p:spTree>
    <p:extLst>
      <p:ext uri="{BB962C8B-B14F-4D97-AF65-F5344CB8AC3E}">
        <p14:creationId xmlns:p14="http://schemas.microsoft.com/office/powerpoint/2010/main" val="227403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BE" dirty="0" smtClean="0"/>
              <a:t>Ces </a:t>
            </a:r>
            <a:r>
              <a:rPr lang="fr-BE" dirty="0" smtClean="0"/>
              <a:t>dernières années, les</a:t>
            </a:r>
            <a:r>
              <a:rPr lang="fr-BE" baseline="0" dirty="0" smtClean="0"/>
              <a:t> RI et projets de mobilités ont été affectés par une série d’événements qui se sont succédés. </a:t>
            </a:r>
            <a:endParaRPr lang="fr-BE"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BE" dirty="0" smtClean="0"/>
              <a:t>Si je prends seulement le contexte Erasmus+, il est clair que </a:t>
            </a:r>
            <a:r>
              <a:rPr lang="fr-BE" dirty="0" err="1" smtClean="0"/>
              <a:t>pls</a:t>
            </a:r>
            <a:r>
              <a:rPr lang="fr-BE" baseline="0" dirty="0" smtClean="0"/>
              <a:t> données doivent être prises en compte et notamment le cadre posé par le bailleur de fonds auquel il faut s’adapter et adapter également sa manière de gérer les risques. Néanmoins, cela n’empêche d’établir des processus de gestion des risques et de crise éventuelles même s’ils pourront être adaptés aux consignes données le moment venu par les bailleurs de fonds. On sait que les </a:t>
            </a:r>
            <a:r>
              <a:rPr lang="fr-BE" sz="1100" b="0" i="0" u="none" strike="noStrike" cap="none" dirty="0" smtClean="0">
                <a:solidFill>
                  <a:srgbClr val="002060"/>
                </a:solidFill>
                <a:latin typeface="Arial"/>
                <a:ea typeface="Arial"/>
                <a:cs typeface="Arial"/>
                <a:sym typeface="Wingdings" panose="05000000000000000000" pitchFamily="2" charset="2"/>
              </a:rPr>
              <a:t>Réactions de la Commission européenne peuvent prendre du temps en raison des procédures administratives; il faut donc déjà savoir être réactif sur un bon nombre d’aspects mais</a:t>
            </a:r>
            <a:r>
              <a:rPr lang="fr-BE" sz="1100" b="0" i="0" u="none" strike="noStrike" cap="none" baseline="0" dirty="0" smtClean="0">
                <a:solidFill>
                  <a:srgbClr val="002060"/>
                </a:solidFill>
                <a:latin typeface="Arial"/>
                <a:ea typeface="Arial"/>
                <a:cs typeface="Arial"/>
                <a:sym typeface="Wingdings" panose="05000000000000000000" pitchFamily="2" charset="2"/>
              </a:rPr>
              <a:t> on sait aussi que certains mécanismes ont acquis une dimension pérenne et on peut en tenir compte</a:t>
            </a:r>
            <a:endParaRPr lang="fr-BE" dirty="0" smtClean="0"/>
          </a:p>
          <a:p>
            <a:pPr marL="0" indent="0">
              <a:buNone/>
            </a:pPr>
            <a:r>
              <a:rPr lang="fr-BE" dirty="0" smtClean="0"/>
              <a:t>Par</a:t>
            </a:r>
            <a:r>
              <a:rPr lang="fr-BE" baseline="0" dirty="0" smtClean="0"/>
              <a:t> exemple, l</a:t>
            </a:r>
            <a:r>
              <a:rPr lang="fr-BE" dirty="0" smtClean="0"/>
              <a:t>a </a:t>
            </a:r>
            <a:r>
              <a:rPr lang="fr-BE" dirty="0" smtClean="0"/>
              <a:t>crise du </a:t>
            </a:r>
            <a:r>
              <a:rPr lang="fr-BE" dirty="0" err="1" smtClean="0"/>
              <a:t>Covid</a:t>
            </a:r>
            <a:r>
              <a:rPr lang="fr-BE" dirty="0" smtClean="0"/>
              <a:t> a certainement joué en faveur d’une véritable inscription structurelle du virtuel dans la programmation 2021-2027.. </a:t>
            </a:r>
            <a:r>
              <a:rPr lang="fr-BE" dirty="0" smtClean="0"/>
              <a:t>Par</a:t>
            </a:r>
            <a:r>
              <a:rPr lang="fr-BE" baseline="0" dirty="0" smtClean="0"/>
              <a:t> contre, des mesures </a:t>
            </a:r>
            <a:r>
              <a:rPr lang="fr-BE" baseline="0" dirty="0" err="1" smtClean="0"/>
              <a:t>specifiques</a:t>
            </a:r>
            <a:r>
              <a:rPr lang="fr-BE" baseline="0" dirty="0" smtClean="0"/>
              <a:t> sont souvent adoptées en sus</a:t>
            </a:r>
          </a:p>
          <a:p>
            <a:pPr marL="0" indent="0">
              <a:buNone/>
            </a:pPr>
            <a:r>
              <a:rPr lang="fr-BE" dirty="0" err="1" smtClean="0"/>
              <a:t>Quoqu’il</a:t>
            </a:r>
            <a:r>
              <a:rPr lang="fr-BE" dirty="0" smtClean="0"/>
              <a:t> en soit, il me semble indispensable en ces temps agités sur la scène internationale</a:t>
            </a:r>
            <a:r>
              <a:rPr lang="fr-BE" baseline="0" dirty="0" smtClean="0"/>
              <a:t> de mener ce travail de réflexion en interne à vos établissements</a:t>
            </a:r>
            <a:endParaRPr lang="fr-BE" dirty="0"/>
          </a:p>
        </p:txBody>
      </p:sp>
    </p:spTree>
    <p:extLst>
      <p:ext uri="{BB962C8B-B14F-4D97-AF65-F5344CB8AC3E}">
        <p14:creationId xmlns:p14="http://schemas.microsoft.com/office/powerpoint/2010/main" val="4108326347"/>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BE"/>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smtClean="0"/>
              <a:t>Modifiez le style des sous-titres du masque</a:t>
            </a:r>
            <a:endParaRPr lang="fr-BE" dirty="0"/>
          </a:p>
        </p:txBody>
      </p:sp>
      <p:sp>
        <p:nvSpPr>
          <p:cNvPr id="4" name="Espace réservé de la date 3"/>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5" name="Espace réservé du pied de page 4"/>
          <p:cNvSpPr>
            <a:spLocks noGrp="1"/>
          </p:cNvSpPr>
          <p:nvPr>
            <p:ph type="ftr" sz="quarter" idx="11"/>
          </p:nvPr>
        </p:nvSpPr>
        <p:spPr/>
        <p:txBody>
          <a:bodyPr/>
          <a:lstStyle/>
          <a:p>
            <a:r>
              <a:rPr lang="fr-BE" dirty="0" smtClean="0">
                <a:solidFill>
                  <a:prstClr val="white"/>
                </a:solidFill>
              </a:rPr>
              <a:t>www.erasmusplus-fr.be</a:t>
            </a:r>
            <a:endParaRPr lang="fr-BE" dirty="0">
              <a:solidFill>
                <a:prstClr val="white"/>
              </a:solidFill>
            </a:endParaRPr>
          </a:p>
        </p:txBody>
      </p:sp>
      <p:sp>
        <p:nvSpPr>
          <p:cNvPr id="6" name="Espace réservé du numéro de diapositive 5"/>
          <p:cNvSpPr>
            <a:spLocks noGrp="1"/>
          </p:cNvSpPr>
          <p:nvPr>
            <p:ph type="sldNum" sz="quarter" idx="12"/>
          </p:nvPr>
        </p:nvSpPr>
        <p:spPr>
          <a:xfrm>
            <a:off x="6457950" y="4767263"/>
            <a:ext cx="2057400" cy="273844"/>
          </a:xfrm>
          <a:prstGeom prst="rect">
            <a:avLst/>
          </a:prstGeom>
        </p:spPr>
        <p:txBody>
          <a:bodyPr/>
          <a:lstStyle/>
          <a:p>
            <a:endParaRPr lang="fr-BE" dirty="0">
              <a:solidFill>
                <a:prstClr val="black">
                  <a:tint val="75000"/>
                </a:prstClr>
              </a:solidFill>
            </a:endParaRPr>
          </a:p>
        </p:txBody>
      </p:sp>
    </p:spTree>
    <p:extLst>
      <p:ext uri="{BB962C8B-B14F-4D97-AF65-F5344CB8AC3E}">
        <p14:creationId xmlns:p14="http://schemas.microsoft.com/office/powerpoint/2010/main" val="265647264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5" name="Espace réservé du pied de page 4"/>
          <p:cNvSpPr>
            <a:spLocks noGrp="1"/>
          </p:cNvSpPr>
          <p:nvPr>
            <p:ph type="ftr" sz="quarter" idx="11"/>
          </p:nvPr>
        </p:nvSpPr>
        <p:spPr/>
        <p:txBody>
          <a:bodyPr/>
          <a:lstStyle/>
          <a:p>
            <a:endParaRPr lang="fr-BE">
              <a:solidFill>
                <a:prstClr val="white"/>
              </a:solidFill>
            </a:endParaRPr>
          </a:p>
        </p:txBody>
      </p:sp>
      <p:sp>
        <p:nvSpPr>
          <p:cNvPr id="6" name="Espace réservé du numéro de diapositive 5"/>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115271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5" name="Espace réservé du pied de page 4"/>
          <p:cNvSpPr>
            <a:spLocks noGrp="1"/>
          </p:cNvSpPr>
          <p:nvPr>
            <p:ph type="ftr" sz="quarter" idx="11"/>
          </p:nvPr>
        </p:nvSpPr>
        <p:spPr/>
        <p:txBody>
          <a:bodyPr/>
          <a:lstStyle/>
          <a:p>
            <a:endParaRPr lang="fr-BE">
              <a:solidFill>
                <a:prstClr val="white"/>
              </a:solidFill>
            </a:endParaRPr>
          </a:p>
        </p:txBody>
      </p:sp>
      <p:sp>
        <p:nvSpPr>
          <p:cNvPr id="6" name="Espace réservé du numéro de diapositive 5"/>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30358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r>
              <a:rPr lang="fr-BE" smtClean="0"/>
              <a:t>www.erasmusplus-fr.be</a:t>
            </a:r>
            <a:endParaRPr lang="fr-BE" dirty="0"/>
          </a:p>
        </p:txBody>
      </p:sp>
      <p:sp>
        <p:nvSpPr>
          <p:cNvPr id="4" name="Espace réservé du pied de page 3"/>
          <p:cNvSpPr>
            <a:spLocks noGrp="1"/>
          </p:cNvSpPr>
          <p:nvPr>
            <p:ph type="ftr" sz="quarter" idx="11"/>
          </p:nvPr>
        </p:nvSpPr>
        <p:spPr/>
        <p:txBody>
          <a:bodyPr/>
          <a:lstStyle/>
          <a:p>
            <a:endParaRPr lang="fr-BE" dirty="0">
              <a:solidFill>
                <a:prstClr val="white"/>
              </a:solidFill>
            </a:endParaRPr>
          </a:p>
        </p:txBody>
      </p:sp>
      <p:sp>
        <p:nvSpPr>
          <p:cNvPr id="5" name="Espace réservé du numéro de diapositive 4"/>
          <p:cNvSpPr>
            <a:spLocks noGrp="1"/>
          </p:cNvSpPr>
          <p:nvPr>
            <p:ph type="sldNum" sz="quarter" idx="12"/>
          </p:nvPr>
        </p:nvSpPr>
        <p:spPr>
          <a:xfrm>
            <a:off x="6457950" y="4767263"/>
            <a:ext cx="2057400" cy="273844"/>
          </a:xfrm>
          <a:prstGeom prst="rect">
            <a:avLst/>
          </a:prstGeom>
        </p:spPr>
        <p:txBody>
          <a:bodyPr/>
          <a:lstStyle/>
          <a:p>
            <a:endParaRPr lang="fr-BE" dirty="0">
              <a:solidFill>
                <a:prstClr val="black">
                  <a:tint val="75000"/>
                </a:prstClr>
              </a:solidFill>
            </a:endParaRPr>
          </a:p>
        </p:txBody>
      </p:sp>
    </p:spTree>
    <p:extLst>
      <p:ext uri="{BB962C8B-B14F-4D97-AF65-F5344CB8AC3E}">
        <p14:creationId xmlns:p14="http://schemas.microsoft.com/office/powerpoint/2010/main" val="349702385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mj-lt"/>
              </a:defRPr>
            </a:lvl1pPr>
          </a:lstStyle>
          <a:p>
            <a:r>
              <a:rPr lang="fr-FR" dirty="0" smtClean="0"/>
              <a:t>Modifiez le style du titre</a:t>
            </a:r>
            <a:endParaRPr lang="fr-BE" dirty="0"/>
          </a:p>
        </p:txBody>
      </p:sp>
      <p:sp>
        <p:nvSpPr>
          <p:cNvPr id="3" name="Espace réservé du contenu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5" name="Espace réservé du pied de page 4"/>
          <p:cNvSpPr>
            <a:spLocks noGrp="1"/>
          </p:cNvSpPr>
          <p:nvPr>
            <p:ph type="ftr" sz="quarter" idx="11"/>
          </p:nvPr>
        </p:nvSpPr>
        <p:spPr/>
        <p:txBody>
          <a:bodyPr/>
          <a:lstStyle/>
          <a:p>
            <a:endParaRPr lang="fr-BE">
              <a:solidFill>
                <a:prstClr val="white"/>
              </a:solidFill>
            </a:endParaRPr>
          </a:p>
        </p:txBody>
      </p:sp>
    </p:spTree>
    <p:extLst>
      <p:ext uri="{BB962C8B-B14F-4D97-AF65-F5344CB8AC3E}">
        <p14:creationId xmlns:p14="http://schemas.microsoft.com/office/powerpoint/2010/main" val="73044623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smtClean="0"/>
              <a:t>Modifiez le style du titre</a:t>
            </a:r>
            <a:endParaRPr lang="fr-BE"/>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5" name="Espace réservé du pied de page 4"/>
          <p:cNvSpPr>
            <a:spLocks noGrp="1"/>
          </p:cNvSpPr>
          <p:nvPr>
            <p:ph type="ftr" sz="quarter" idx="11"/>
          </p:nvPr>
        </p:nvSpPr>
        <p:spPr/>
        <p:txBody>
          <a:bodyPr/>
          <a:lstStyle/>
          <a:p>
            <a:endParaRPr lang="fr-BE">
              <a:solidFill>
                <a:prstClr val="white"/>
              </a:solidFill>
            </a:endParaRPr>
          </a:p>
        </p:txBody>
      </p:sp>
      <p:sp>
        <p:nvSpPr>
          <p:cNvPr id="6" name="Espace réservé du numéro de diapositive 5"/>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422128261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6" name="Espace réservé du pied de page 5"/>
          <p:cNvSpPr>
            <a:spLocks noGrp="1"/>
          </p:cNvSpPr>
          <p:nvPr>
            <p:ph type="ftr" sz="quarter" idx="11"/>
          </p:nvPr>
        </p:nvSpPr>
        <p:spPr/>
        <p:txBody>
          <a:bodyPr/>
          <a:lstStyle/>
          <a:p>
            <a:endParaRPr lang="fr-BE">
              <a:solidFill>
                <a:prstClr val="white"/>
              </a:solidFill>
            </a:endParaRPr>
          </a:p>
        </p:txBody>
      </p:sp>
      <p:sp>
        <p:nvSpPr>
          <p:cNvPr id="7" name="Espace réservé du numéro de diapositive 6"/>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637641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7" name="Espace réservé de la date 6"/>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8" name="Espace réservé du pied de page 7"/>
          <p:cNvSpPr>
            <a:spLocks noGrp="1"/>
          </p:cNvSpPr>
          <p:nvPr>
            <p:ph type="ftr" sz="quarter" idx="11"/>
          </p:nvPr>
        </p:nvSpPr>
        <p:spPr/>
        <p:txBody>
          <a:bodyPr/>
          <a:lstStyle/>
          <a:p>
            <a:endParaRPr lang="fr-BE">
              <a:solidFill>
                <a:prstClr val="white"/>
              </a:solidFill>
            </a:endParaRPr>
          </a:p>
        </p:txBody>
      </p:sp>
      <p:sp>
        <p:nvSpPr>
          <p:cNvPr id="9" name="Espace réservé du numéro de diapositive 8"/>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9736885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4" name="Espace réservé du pied de page 3"/>
          <p:cNvSpPr>
            <a:spLocks noGrp="1"/>
          </p:cNvSpPr>
          <p:nvPr>
            <p:ph type="ftr" sz="quarter" idx="11"/>
          </p:nvPr>
        </p:nvSpPr>
        <p:spPr/>
        <p:txBody>
          <a:bodyPr/>
          <a:lstStyle/>
          <a:p>
            <a:endParaRPr lang="fr-BE" dirty="0">
              <a:solidFill>
                <a:prstClr val="white"/>
              </a:solidFill>
            </a:endParaRPr>
          </a:p>
        </p:txBody>
      </p:sp>
      <p:sp>
        <p:nvSpPr>
          <p:cNvPr id="5" name="Espace réservé du numéro de diapositive 4"/>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dirty="0">
              <a:solidFill>
                <a:prstClr val="black">
                  <a:tint val="75000"/>
                </a:prstClr>
              </a:solidFill>
            </a:endParaRPr>
          </a:p>
        </p:txBody>
      </p:sp>
    </p:spTree>
    <p:extLst>
      <p:ext uri="{BB962C8B-B14F-4D97-AF65-F5344CB8AC3E}">
        <p14:creationId xmlns:p14="http://schemas.microsoft.com/office/powerpoint/2010/main" val="578622705"/>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3" name="Espace réservé du pied de page 2"/>
          <p:cNvSpPr>
            <a:spLocks noGrp="1"/>
          </p:cNvSpPr>
          <p:nvPr>
            <p:ph type="ftr" sz="quarter" idx="11"/>
          </p:nvPr>
        </p:nvSpPr>
        <p:spPr/>
        <p:txBody>
          <a:bodyPr/>
          <a:lstStyle/>
          <a:p>
            <a:endParaRPr lang="fr-BE">
              <a:solidFill>
                <a:prstClr val="white"/>
              </a:solidFill>
            </a:endParaRPr>
          </a:p>
        </p:txBody>
      </p:sp>
      <p:sp>
        <p:nvSpPr>
          <p:cNvPr id="4" name="Espace réservé du numéro de diapositive 3"/>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75255470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BE"/>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6" name="Espace réservé du pied de page 5"/>
          <p:cNvSpPr>
            <a:spLocks noGrp="1"/>
          </p:cNvSpPr>
          <p:nvPr>
            <p:ph type="ftr" sz="quarter" idx="11"/>
          </p:nvPr>
        </p:nvSpPr>
        <p:spPr/>
        <p:txBody>
          <a:bodyPr/>
          <a:lstStyle/>
          <a:p>
            <a:endParaRPr lang="fr-BE">
              <a:solidFill>
                <a:prstClr val="white"/>
              </a:solidFill>
            </a:endParaRPr>
          </a:p>
        </p:txBody>
      </p:sp>
      <p:sp>
        <p:nvSpPr>
          <p:cNvPr id="7" name="Espace réservé du numéro de diapositive 6"/>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94094242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BE"/>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BE"/>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6A8CF5C-5A33-4228-9D58-BD90DA0888AD}" type="datetimeFigureOut">
              <a:rPr lang="fr-BE" smtClean="0"/>
              <a:pPr/>
              <a:t>15-05-2023</a:t>
            </a:fld>
            <a:endParaRPr lang="fr-BE"/>
          </a:p>
        </p:txBody>
      </p:sp>
      <p:sp>
        <p:nvSpPr>
          <p:cNvPr id="6" name="Espace réservé du pied de page 5"/>
          <p:cNvSpPr>
            <a:spLocks noGrp="1"/>
          </p:cNvSpPr>
          <p:nvPr>
            <p:ph type="ftr" sz="quarter" idx="11"/>
          </p:nvPr>
        </p:nvSpPr>
        <p:spPr/>
        <p:txBody>
          <a:bodyPr/>
          <a:lstStyle/>
          <a:p>
            <a:endParaRPr lang="fr-BE" dirty="0">
              <a:solidFill>
                <a:prstClr val="white"/>
              </a:solidFill>
            </a:endParaRPr>
          </a:p>
        </p:txBody>
      </p:sp>
      <p:sp>
        <p:nvSpPr>
          <p:cNvPr id="7" name="Espace réservé du numéro de diapositive 6"/>
          <p:cNvSpPr>
            <a:spLocks noGrp="1"/>
          </p:cNvSpPr>
          <p:nvPr>
            <p:ph type="sldNum" sz="quarter" idx="12"/>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010146169"/>
      </p:ext>
    </p:extLst>
  </p:cSld>
  <p:clrMapOvr>
    <a:masterClrMapping/>
  </p:clrMapOvr>
  <p:hf hdr="0" ftr="0" dt="0"/>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14" Type="http://schemas.openxmlformats.org/officeDocument/2006/relationships/image" Target="../media/image1.png"/>
  <Relationship Id="rId15" Type="http://schemas.openxmlformats.org/officeDocument/2006/relationships/image" Target="../media/image2.jp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dirty="0" smtClean="0"/>
              <a:t>Modifiez le style du titre</a:t>
            </a:r>
            <a:endParaRPr lang="fr-BE" dirty="0"/>
          </a:p>
        </p:txBody>
      </p:sp>
      <p:sp>
        <p:nvSpPr>
          <p:cNvPr id="3" name="Espace réservé du texte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BE" dirty="0"/>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70C0"/>
                </a:solidFill>
              </a:defRPr>
            </a:lvl1pPr>
          </a:lstStyle>
          <a:p>
            <a:r>
              <a:rPr lang="fr-BE" dirty="0" smtClean="0"/>
              <a:t>www.erasmusplus-fr.be</a:t>
            </a:r>
            <a:endParaRPr lang="fr-BE" dirty="0"/>
          </a:p>
        </p:txBody>
      </p:sp>
      <p:sp>
        <p:nvSpPr>
          <p:cNvPr id="5" name="Espace réservé du pied de page 4"/>
          <p:cNvSpPr>
            <a:spLocks noGrp="1"/>
          </p:cNvSpPr>
          <p:nvPr>
            <p:ph type="ftr" sz="quarter" idx="3"/>
          </p:nvPr>
        </p:nvSpPr>
        <p:spPr>
          <a:xfrm>
            <a:off x="3028950" y="4767263"/>
            <a:ext cx="3086100" cy="273844"/>
          </a:xfrm>
          <a:prstGeom prst="rect">
            <a:avLst/>
          </a:prstGeom>
          <a:effectLst>
            <a:outerShdw dist="50800" algn="ctr" rotWithShape="0">
              <a:srgbClr val="0070C0"/>
            </a:outerShdw>
            <a:reflection blurRad="25400" stA="45000" endPos="65000" dist="50800" dir="5400000" sy="-100000" algn="bl" rotWithShape="0"/>
          </a:effectLst>
        </p:spPr>
        <p:txBody>
          <a:bodyPr vert="horz" lIns="91440" tIns="45720" rIns="91440" bIns="45720" rtlCol="0" anchor="ctr"/>
          <a:lstStyle>
            <a:lvl1pPr algn="ctr">
              <a:defRPr sz="900" b="1">
                <a:solidFill>
                  <a:schemeClr val="bg1"/>
                </a:solidFill>
                <a:effectLst>
                  <a:outerShdw blurRad="38100" dist="38100" dir="2700000" algn="tl">
                    <a:srgbClr val="000000">
                      <a:alpha val="43137"/>
                    </a:srgbClr>
                  </a:outerShdw>
                </a:effectLst>
              </a:defRPr>
            </a:lvl1pPr>
          </a:lstStyle>
          <a:p>
            <a:endParaRPr lang="fr-BE" dirty="0">
              <a:solidFill>
                <a:prstClr val="white"/>
              </a:solidFill>
            </a:endParaRPr>
          </a:p>
        </p:txBody>
      </p:sp>
      <p:pic>
        <p:nvPicPr>
          <p:cNvPr id="10" name="Imag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38855" y="4763389"/>
            <a:ext cx="687421" cy="277718"/>
          </a:xfrm>
          <a:prstGeom prst="rect">
            <a:avLst/>
          </a:prstGeom>
        </p:spPr>
      </p:pic>
      <p:pic>
        <p:nvPicPr>
          <p:cNvPr id="11" name="Imag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93080" y="4789572"/>
            <a:ext cx="225352" cy="225352"/>
          </a:xfrm>
          <a:prstGeom prst="rect">
            <a:avLst/>
          </a:prstGeom>
        </p:spPr>
      </p:pic>
    </p:spTree>
    <p:extLst>
      <p:ext uri="{BB962C8B-B14F-4D97-AF65-F5344CB8AC3E}">
        <p14:creationId xmlns:p14="http://schemas.microsoft.com/office/powerpoint/2010/main" val="5162369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transition>
    <p:fade thruBlk="1"/>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Cambria" panose="020405030504060302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ambria" panose="020405030504060302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ambria" panose="020405030504060302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ambria" panose="020405030504060302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8.png"/>
  <Relationship Id="rId3" Type="http://schemas.openxmlformats.org/officeDocument/2006/relationships/hyperlink" TargetMode="External" Target="mailto:communication@aef-europe.be"/>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4.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5.png"/>
  <Relationship Id="rId4" Type="http://schemas.openxmlformats.org/officeDocument/2006/relationships/image" Target="../media/image4.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6.png"/>
  <Relationship Id="rId4" Type="http://schemas.openxmlformats.org/officeDocument/2006/relationships/image" Target="../media/image4.pn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4.png"/>
  <Relationship Id="rId4" Type="http://schemas.openxmlformats.org/officeDocument/2006/relationships/image" Target="../media/image7.pn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4.png"/>
  <Relationship Id="rId4"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1</a:t>
            </a:fld>
            <a:endParaRPr lang="fr-BE">
              <a:solidFill>
                <a:prstClr val="black">
                  <a:tint val="75000"/>
                </a:prstClr>
              </a:solidFill>
            </a:endParaRPr>
          </a:p>
        </p:txBody>
      </p:sp>
      <p:sp>
        <p:nvSpPr>
          <p:cNvPr id="6" name="Titre 5"/>
          <p:cNvSpPr>
            <a:spLocks noGrp="1"/>
          </p:cNvSpPr>
          <p:nvPr>
            <p:ph type="title"/>
          </p:nvPr>
        </p:nvSpPr>
        <p:spPr/>
        <p:txBody>
          <a:bodyPr/>
          <a:lstStyle/>
          <a:p>
            <a:endParaRPr lang="fr-BE"/>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7"/>
          <p:cNvSpPr/>
          <p:nvPr/>
        </p:nvSpPr>
        <p:spPr>
          <a:xfrm>
            <a:off x="2716525" y="2797885"/>
            <a:ext cx="5571919" cy="1415772"/>
          </a:xfrm>
          <a:prstGeom prst="rect">
            <a:avLst/>
          </a:prstGeom>
          <a:solidFill>
            <a:schemeClr val="bg1">
              <a:lumMod val="95000"/>
              <a:alpha val="75000"/>
            </a:schemeClr>
          </a:solidFill>
        </p:spPr>
        <p:txBody>
          <a:bodyPr wrap="square">
            <a:spAutoFit/>
          </a:bodyPr>
          <a:lstStyle/>
          <a:p>
            <a:pPr marL="0" indent="0">
              <a:buNone/>
            </a:pPr>
            <a:r>
              <a:rPr lang="nl-NL" sz="2400" b="1" dirty="0" smtClean="0">
                <a:solidFill>
                  <a:srgbClr val="002060"/>
                </a:solidFill>
                <a:latin typeface="+mn-lt"/>
                <a:ea typeface="Roboto" panose="02000000000000000000" pitchFamily="2" charset="0"/>
              </a:rPr>
              <a:t>Le management des </a:t>
            </a:r>
            <a:r>
              <a:rPr lang="nl-NL" sz="2400" b="1" dirty="0" err="1" smtClean="0">
                <a:solidFill>
                  <a:srgbClr val="002060"/>
                </a:solidFill>
                <a:latin typeface="+mn-lt"/>
                <a:ea typeface="Roboto" panose="02000000000000000000" pitchFamily="2" charset="0"/>
              </a:rPr>
              <a:t>risques</a:t>
            </a:r>
            <a:r>
              <a:rPr lang="nl-NL" sz="2400" b="1" dirty="0" smtClean="0">
                <a:solidFill>
                  <a:srgbClr val="002060"/>
                </a:solidFill>
                <a:latin typeface="+mn-lt"/>
                <a:ea typeface="Roboto" panose="02000000000000000000" pitchFamily="2" charset="0"/>
              </a:rPr>
              <a:t> en relations </a:t>
            </a:r>
            <a:r>
              <a:rPr lang="nl-NL" sz="2400" b="1" dirty="0" err="1" smtClean="0">
                <a:solidFill>
                  <a:srgbClr val="002060"/>
                </a:solidFill>
                <a:latin typeface="+mn-lt"/>
                <a:ea typeface="Roboto" panose="02000000000000000000" pitchFamily="2" charset="0"/>
              </a:rPr>
              <a:t>internationales</a:t>
            </a:r>
            <a:endParaRPr lang="nl-NL" sz="2400" b="1" dirty="0">
              <a:solidFill>
                <a:srgbClr val="002060"/>
              </a:solidFill>
              <a:latin typeface="+mn-lt"/>
              <a:ea typeface="Roboto" panose="02000000000000000000" pitchFamily="2" charset="0"/>
            </a:endParaRPr>
          </a:p>
          <a:p>
            <a:pPr marL="0" indent="0" algn="r">
              <a:buNone/>
            </a:pPr>
            <a:r>
              <a:rPr lang="nl-NL" sz="2000" b="1" dirty="0" smtClean="0">
                <a:solidFill>
                  <a:srgbClr val="002060"/>
                </a:solidFill>
                <a:latin typeface="+mn-lt"/>
                <a:ea typeface="Roboto" panose="02000000000000000000" pitchFamily="2" charset="0"/>
              </a:rPr>
              <a:t>15 </a:t>
            </a:r>
            <a:r>
              <a:rPr lang="nl-NL" sz="2000" b="1" dirty="0" err="1" smtClean="0">
                <a:solidFill>
                  <a:srgbClr val="002060"/>
                </a:solidFill>
                <a:latin typeface="+mn-lt"/>
                <a:ea typeface="Roboto" panose="02000000000000000000" pitchFamily="2" charset="0"/>
              </a:rPr>
              <a:t>mai</a:t>
            </a:r>
            <a:r>
              <a:rPr lang="nl-NL" sz="2000" b="1" dirty="0" smtClean="0">
                <a:solidFill>
                  <a:srgbClr val="002060"/>
                </a:solidFill>
                <a:latin typeface="+mn-lt"/>
                <a:ea typeface="Roboto" panose="02000000000000000000" pitchFamily="2" charset="0"/>
              </a:rPr>
              <a:t> 2023</a:t>
            </a:r>
            <a:endParaRPr lang="nl-NL" sz="2000" b="1" dirty="0">
              <a:solidFill>
                <a:srgbClr val="002060"/>
              </a:solidFill>
              <a:latin typeface="+mn-lt"/>
              <a:ea typeface="Roboto" panose="02000000000000000000" pitchFamily="2" charset="0"/>
            </a:endParaRPr>
          </a:p>
          <a:p>
            <a:pPr algn="r"/>
            <a:r>
              <a:rPr lang="fr-BE" sz="1800" b="1" dirty="0" smtClean="0">
                <a:solidFill>
                  <a:srgbClr val="002060"/>
                </a:solidFill>
                <a:latin typeface="+mn-lt"/>
              </a:rPr>
              <a:t>Fanny Lutz, directrice AEF-Europe</a:t>
            </a:r>
            <a:endParaRPr lang="fr-BE" sz="1600" b="1" dirty="0">
              <a:latin typeface="+mn-lt"/>
            </a:endParaRPr>
          </a:p>
        </p:txBody>
      </p:sp>
    </p:spTree>
    <p:extLst>
      <p:ext uri="{BB962C8B-B14F-4D97-AF65-F5344CB8AC3E}">
        <p14:creationId xmlns:p14="http://schemas.microsoft.com/office/powerpoint/2010/main" val="58416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
        <p:nvSpPr>
          <p:cNvPr id="4" name="Espace réservé du numéro de diapositive 3"/>
          <p:cNvSpPr>
            <a:spLocks noGrp="1"/>
          </p:cNvSpPr>
          <p:nvPr>
            <p:ph type="sldNum" sz="quarter" idx="4294967295"/>
          </p:nvPr>
        </p:nvSpPr>
        <p:spPr>
          <a:xfrm>
            <a:off x="6457950" y="4767263"/>
            <a:ext cx="2057400" cy="273844"/>
          </a:xfrm>
          <a:prstGeom prst="rect">
            <a:avLst/>
          </a:prstGeom>
        </p:spPr>
        <p:txBody>
          <a:bodyPr/>
          <a:lstStyle/>
          <a:p>
            <a:fld id="{00000000-1234-1234-1234-123412341234}" type="slidenum">
              <a:rPr lang="fr-BE" smtClean="0">
                <a:solidFill>
                  <a:prstClr val="black">
                    <a:tint val="75000"/>
                  </a:prstClr>
                </a:solidFill>
              </a:rPr>
              <a:pPr/>
              <a:t>10</a:t>
            </a:fld>
            <a:endParaRPr lang="fr-BE">
              <a:solidFill>
                <a:prstClr val="black">
                  <a:tint val="75000"/>
                </a:prst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2466627" y="4795272"/>
            <a:ext cx="2332690" cy="276999"/>
          </a:xfrm>
          <a:prstGeom prst="rect">
            <a:avLst/>
          </a:prstGeom>
        </p:spPr>
        <p:txBody>
          <a:bodyPr wrap="none">
            <a:spAutoFit/>
          </a:bodyPr>
          <a:lstStyle/>
          <a:p>
            <a:r>
              <a:rPr lang="fr-BE" sz="1200" b="1" dirty="0" smtClean="0">
                <a:latin typeface="Roboto" panose="02000000000000000000" pitchFamily="2" charset="0"/>
                <a:ea typeface="Roboto" panose="02000000000000000000" pitchFamily="2" charset="0"/>
                <a:cs typeface="Roboto" panose="02000000000000000000" pitchFamily="2" charset="0"/>
                <a:hlinkClick r:id="rId3"/>
              </a:rPr>
              <a:t>communication@aef-europe.be</a:t>
            </a:r>
            <a:endParaRPr lang="fr-BE" sz="1200" b="1" dirty="0" smtClean="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24028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73844"/>
            <a:ext cx="7886700" cy="797310"/>
          </a:xfrm>
        </p:spPr>
        <p:style>
          <a:lnRef idx="2">
            <a:schemeClr val="accent1"/>
          </a:lnRef>
          <a:fillRef idx="1">
            <a:schemeClr val="lt1"/>
          </a:fillRef>
          <a:effectRef idx="0">
            <a:schemeClr val="accent1"/>
          </a:effectRef>
          <a:fontRef idx="minor">
            <a:schemeClr val="dk1"/>
          </a:fontRef>
        </p:style>
        <p:txBody>
          <a:bodyPr>
            <a:normAutofit/>
          </a:bodyPr>
          <a:lstStyle/>
          <a:p>
            <a:r>
              <a:rPr lang="fr-BE" sz="3200" dirty="0" smtClean="0">
                <a:solidFill>
                  <a:srgbClr val="002060"/>
                </a:solidFill>
              </a:rPr>
              <a:t>Management des risques</a:t>
            </a:r>
            <a:endParaRPr lang="fr-BE" sz="3200" dirty="0">
              <a:solidFill>
                <a:srgbClr val="002060"/>
              </a:solidFill>
            </a:endParaRPr>
          </a:p>
        </p:txBody>
      </p:sp>
      <p:sp>
        <p:nvSpPr>
          <p:cNvPr id="3" name="Espace réservé du contenu 2"/>
          <p:cNvSpPr>
            <a:spLocks noGrp="1"/>
          </p:cNvSpPr>
          <p:nvPr>
            <p:ph idx="1"/>
          </p:nvPr>
        </p:nvSpPr>
        <p:spPr>
          <a:xfrm>
            <a:off x="628650" y="1268016"/>
            <a:ext cx="7886700" cy="3263504"/>
          </a:xfrm>
        </p:spPr>
        <p:txBody>
          <a:bodyPr/>
          <a:lstStyle/>
          <a:p>
            <a:pPr marL="342900" lvl="1" indent="0">
              <a:buNone/>
            </a:pPr>
            <a:endParaRPr lang="en-US" sz="1400" dirty="0" smtClean="0">
              <a:latin typeface="Roboto" panose="020F0502020204030204" pitchFamily="34" charset="0"/>
            </a:endParaRPr>
          </a:p>
          <a:p>
            <a:pPr marL="685800" lvl="2" indent="0">
              <a:buNone/>
            </a:pPr>
            <a:endParaRPr lang="en-US" sz="1350" dirty="0">
              <a:latin typeface="Roboto" panose="020F0502020204030204" pitchFamily="34" charset="0"/>
            </a:endParaRPr>
          </a:p>
          <a:p>
            <a:endParaRPr lang="fr-BE" dirty="0"/>
          </a:p>
        </p:txBody>
      </p:sp>
      <p:sp>
        <p:nvSpPr>
          <p:cNvPr id="5" name="ZoneTexte 4"/>
          <p:cNvSpPr txBox="1"/>
          <p:nvPr/>
        </p:nvSpPr>
        <p:spPr>
          <a:xfrm>
            <a:off x="628650" y="1170680"/>
            <a:ext cx="7886700" cy="4124206"/>
          </a:xfrm>
          <a:prstGeom prst="rect">
            <a:avLst/>
          </a:prstGeom>
          <a:noFill/>
        </p:spPr>
        <p:txBody>
          <a:bodyPr wrap="square" rtlCol="0">
            <a:spAutoFit/>
          </a:bodyPr>
          <a:lstStyle/>
          <a:p>
            <a:pPr marL="285750" indent="-285750">
              <a:buFontTx/>
              <a:buChar char="-"/>
            </a:pPr>
            <a:r>
              <a:rPr lang="fr-BE" sz="1800" b="1" dirty="0" smtClean="0">
                <a:solidFill>
                  <a:schemeClr val="accent1">
                    <a:lumMod val="75000"/>
                  </a:schemeClr>
                </a:solidFill>
                <a:effectLst>
                  <a:outerShdw blurRad="38100" dist="38100" dir="2700000" algn="tl">
                    <a:srgbClr val="000000">
                      <a:alpha val="43137"/>
                    </a:srgbClr>
                  </a:outerShdw>
                </a:effectLst>
                <a:latin typeface="+mj-lt"/>
              </a:rPr>
              <a:t>Risque</a:t>
            </a:r>
            <a:r>
              <a:rPr lang="fr-BE" sz="1800" dirty="0" smtClean="0">
                <a:solidFill>
                  <a:srgbClr val="002060"/>
                </a:solidFill>
                <a:latin typeface="+mj-lt"/>
              </a:rPr>
              <a:t> </a:t>
            </a:r>
            <a:r>
              <a:rPr lang="fr-BE" sz="1800" dirty="0" smtClean="0">
                <a:solidFill>
                  <a:srgbClr val="002060"/>
                </a:solidFill>
                <a:latin typeface="+mj-lt"/>
                <a:sym typeface="Wingdings" panose="05000000000000000000" pitchFamily="2" charset="2"/>
              </a:rPr>
              <a:t> probabilité d’un événement et de ses conséquences</a:t>
            </a:r>
          </a:p>
          <a:p>
            <a:pPr marL="285750" indent="-285750">
              <a:buFontTx/>
              <a:buChar char="-"/>
            </a:pPr>
            <a:r>
              <a:rPr lang="fr-BE" sz="1800" b="1" dirty="0" smtClean="0">
                <a:solidFill>
                  <a:srgbClr val="002060"/>
                </a:solidFill>
                <a:latin typeface="+mj-lt"/>
                <a:sym typeface="Wingdings" panose="05000000000000000000" pitchFamily="2" charset="2"/>
              </a:rPr>
              <a:t>Gestion des risques </a:t>
            </a:r>
            <a:r>
              <a:rPr lang="fr-BE" sz="1800" dirty="0" smtClean="0">
                <a:solidFill>
                  <a:srgbClr val="002060"/>
                </a:solidFill>
                <a:latin typeface="+mj-lt"/>
                <a:sym typeface="Wingdings" panose="05000000000000000000" pitchFamily="2" charset="2"/>
              </a:rPr>
              <a:t>: recours à des</a:t>
            </a:r>
            <a:r>
              <a:rPr lang="fr-BE" sz="1800" dirty="0" smtClean="0">
                <a:solidFill>
                  <a:srgbClr val="002060"/>
                </a:solidFill>
                <a:latin typeface="+mj-lt"/>
              </a:rPr>
              <a:t> </a:t>
            </a:r>
            <a:r>
              <a:rPr lang="fr-BE" sz="1800" dirty="0">
                <a:solidFill>
                  <a:srgbClr val="002060"/>
                </a:solidFill>
                <a:latin typeface="+mj-lt"/>
              </a:rPr>
              <a:t>processus, méthodes et outils pour gérer ces risques</a:t>
            </a:r>
            <a:r>
              <a:rPr lang="fr-BE" sz="1800" dirty="0" smtClean="0">
                <a:solidFill>
                  <a:srgbClr val="002060"/>
                </a:solidFill>
                <a:latin typeface="+mj-lt"/>
              </a:rPr>
              <a:t>.</a:t>
            </a:r>
          </a:p>
          <a:p>
            <a:endParaRPr lang="fr-BE" sz="1800" dirty="0" smtClean="0">
              <a:solidFill>
                <a:srgbClr val="002060"/>
              </a:solidFill>
              <a:latin typeface="+mj-lt"/>
            </a:endParaRPr>
          </a:p>
          <a:p>
            <a:pPr marL="285750" lvl="2" indent="-285750">
              <a:buFont typeface="Wingdings" panose="05000000000000000000" pitchFamily="2" charset="2"/>
              <a:buChar char="à"/>
            </a:pPr>
            <a:r>
              <a:rPr lang="fr-BE" sz="1800" dirty="0" smtClean="0">
                <a:solidFill>
                  <a:srgbClr val="002060"/>
                </a:solidFill>
                <a:latin typeface="+mj-lt"/>
                <a:sym typeface="Wingdings" panose="05000000000000000000" pitchFamily="2" charset="2"/>
              </a:rPr>
              <a:t>Inévitable dans le monde industriel/de la santé mais aussi de plus en plus important pour les gestionnaires des relations internationales car:</a:t>
            </a:r>
          </a:p>
          <a:p>
            <a:pPr marL="285750" lvl="1" indent="-285750">
              <a:buFont typeface="Arial" panose="020B0604020202020204" pitchFamily="34" charset="0"/>
              <a:buChar char="•"/>
            </a:pPr>
            <a:r>
              <a:rPr lang="fr-BE" sz="1600" i="1" dirty="0" smtClean="0">
                <a:solidFill>
                  <a:schemeClr val="accent1">
                    <a:lumMod val="75000"/>
                  </a:schemeClr>
                </a:solidFill>
                <a:latin typeface="+mj-lt"/>
                <a:sym typeface="Wingdings" panose="05000000000000000000" pitchFamily="2" charset="2"/>
              </a:rPr>
              <a:t>Changement climatique</a:t>
            </a:r>
          </a:p>
          <a:p>
            <a:pPr marL="285750" lvl="1" indent="-285750">
              <a:buFont typeface="Arial" panose="020B0604020202020204" pitchFamily="34" charset="0"/>
              <a:buChar char="•"/>
            </a:pPr>
            <a:r>
              <a:rPr lang="fr-BE" sz="1600" i="1" dirty="0" smtClean="0">
                <a:solidFill>
                  <a:schemeClr val="accent1">
                    <a:lumMod val="75000"/>
                  </a:schemeClr>
                </a:solidFill>
                <a:latin typeface="+mj-lt"/>
                <a:sym typeface="Wingdings" panose="05000000000000000000" pitchFamily="2" charset="2"/>
              </a:rPr>
              <a:t>Pandémie</a:t>
            </a:r>
          </a:p>
          <a:p>
            <a:pPr marL="285750" lvl="1" indent="-285750">
              <a:buFont typeface="Arial" panose="020B0604020202020204" pitchFamily="34" charset="0"/>
              <a:buChar char="•"/>
            </a:pPr>
            <a:r>
              <a:rPr lang="fr-BE" sz="1600" i="1" dirty="0" smtClean="0">
                <a:solidFill>
                  <a:schemeClr val="accent1">
                    <a:lumMod val="75000"/>
                  </a:schemeClr>
                </a:solidFill>
                <a:latin typeface="+mj-lt"/>
                <a:sym typeface="Wingdings" panose="05000000000000000000" pitchFamily="2" charset="2"/>
              </a:rPr>
              <a:t>Guerres, conflits, attentats</a:t>
            </a:r>
          </a:p>
          <a:p>
            <a:pPr marL="285750" lvl="1" indent="-285750">
              <a:buFont typeface="Arial" panose="020B0604020202020204" pitchFamily="34" charset="0"/>
              <a:buChar char="•"/>
            </a:pPr>
            <a:r>
              <a:rPr lang="fr-BE" sz="1600" i="1" dirty="0" smtClean="0">
                <a:solidFill>
                  <a:schemeClr val="accent1">
                    <a:lumMod val="75000"/>
                  </a:schemeClr>
                </a:solidFill>
                <a:latin typeface="+mj-lt"/>
                <a:sym typeface="Wingdings" panose="05000000000000000000" pitchFamily="2" charset="2"/>
              </a:rPr>
              <a:t>…</a:t>
            </a:r>
          </a:p>
          <a:p>
            <a:endParaRPr lang="fr-BE" sz="1800" dirty="0" smtClean="0">
              <a:solidFill>
                <a:srgbClr val="002060"/>
              </a:solidFill>
              <a:latin typeface="+mj-lt"/>
              <a:sym typeface="Wingdings" panose="05000000000000000000" pitchFamily="2" charset="2"/>
            </a:endParaRPr>
          </a:p>
          <a:p>
            <a:pPr marL="285750" indent="-285750">
              <a:buFont typeface="Symbol" panose="05050102010706020507" pitchFamily="18" charset="2"/>
              <a:buChar char="Þ"/>
            </a:pPr>
            <a:r>
              <a:rPr lang="fr-BE" sz="1800" dirty="0" smtClean="0">
                <a:solidFill>
                  <a:srgbClr val="002060"/>
                </a:solidFill>
                <a:latin typeface="+mj-lt"/>
                <a:sym typeface="Wingdings" panose="05000000000000000000" pitchFamily="2" charset="2"/>
              </a:rPr>
              <a:t>Nécessité d’anticiper afin d’être en mesure de réagir rapidement tout en respectant le cadre donné (ex: guidelines des bailleurs de fonds)</a:t>
            </a:r>
          </a:p>
          <a:p>
            <a:endParaRPr lang="fr-BE" dirty="0">
              <a:solidFill>
                <a:srgbClr val="002060"/>
              </a:solidFill>
            </a:endParaRPr>
          </a:p>
          <a:p>
            <a:endParaRPr lang="fr-BE" dirty="0">
              <a:solidFill>
                <a:srgbClr val="002060"/>
              </a:solidFill>
            </a:endParaRPr>
          </a:p>
        </p:txBody>
      </p:sp>
      <p:pic>
        <p:nvPicPr>
          <p:cNvPr id="4" name="Image 3"/>
          <p:cNvPicPr>
            <a:picLocks noChangeAspect="1"/>
          </p:cNvPicPr>
          <p:nvPr/>
        </p:nvPicPr>
        <p:blipFill>
          <a:blip r:embed="rId3"/>
          <a:stretch>
            <a:fillRect/>
          </a:stretch>
        </p:blipFill>
        <p:spPr>
          <a:xfrm>
            <a:off x="0" y="4772025"/>
            <a:ext cx="1524000" cy="371475"/>
          </a:xfrm>
          <a:prstGeom prst="rect">
            <a:avLst/>
          </a:prstGeom>
        </p:spPr>
      </p:pic>
    </p:spTree>
    <p:extLst>
      <p:ext uri="{BB962C8B-B14F-4D97-AF65-F5344CB8AC3E}">
        <p14:creationId xmlns:p14="http://schemas.microsoft.com/office/powerpoint/2010/main" val="237654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a:bodyPr>
          <a:lstStyle/>
          <a:p>
            <a:r>
              <a:rPr lang="fr-BE" sz="3200" dirty="0" smtClean="0">
                <a:solidFill>
                  <a:srgbClr val="002060"/>
                </a:solidFill>
              </a:rPr>
              <a:t>Limiter la prise de risques</a:t>
            </a:r>
            <a:endParaRPr lang="fr-BE" sz="3200" dirty="0">
              <a:solidFill>
                <a:srgbClr val="002060"/>
              </a:solidFill>
            </a:endParaRPr>
          </a:p>
        </p:txBody>
      </p:sp>
      <p:sp>
        <p:nvSpPr>
          <p:cNvPr id="7" name="Espace réservé du contenu 3"/>
          <p:cNvSpPr>
            <a:spLocks noGrp="1"/>
          </p:cNvSpPr>
          <p:nvPr>
            <p:ph idx="1"/>
          </p:nvPr>
        </p:nvSpPr>
        <p:spPr>
          <a:xfrm>
            <a:off x="628650" y="1147313"/>
            <a:ext cx="7886700" cy="36921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02500" tIns="202500" rIns="202500" bIns="202500" anchor="ctr">
            <a:noAutofit/>
          </a:bodyPr>
          <a:lstStyle/>
          <a:p>
            <a:pPr marL="0" indent="0">
              <a:buNone/>
            </a:pPr>
            <a:r>
              <a:rPr lang="fr-BE" dirty="0" smtClean="0">
                <a:solidFill>
                  <a:schemeClr val="tx1"/>
                </a:solidFill>
              </a:rPr>
              <a:t> </a:t>
            </a:r>
          </a:p>
          <a:p>
            <a:endParaRPr lang="fr-BE" dirty="0" smtClean="0">
              <a:solidFill>
                <a:schemeClr val="tx1"/>
              </a:solidFill>
            </a:endParaRPr>
          </a:p>
          <a:p>
            <a:endParaRPr lang="fr-BE" dirty="0" smtClean="0">
              <a:solidFill>
                <a:schemeClr val="tx1"/>
              </a:solidFill>
            </a:endParaRPr>
          </a:p>
          <a:p>
            <a:pPr marL="171450" lvl="1" indent="0">
              <a:buNone/>
              <a:defRPr/>
            </a:pPr>
            <a:endParaRPr lang="fr-BE" dirty="0">
              <a:solidFill>
                <a:srgbClr val="002060"/>
              </a:solidFill>
            </a:endParaRPr>
          </a:p>
        </p:txBody>
      </p:sp>
      <p:sp>
        <p:nvSpPr>
          <p:cNvPr id="4" name="Espace réservé du contenu 2"/>
          <p:cNvSpPr txBox="1">
            <a:spLocks/>
          </p:cNvSpPr>
          <p:nvPr/>
        </p:nvSpPr>
        <p:spPr>
          <a:xfrm>
            <a:off x="628650" y="1104181"/>
            <a:ext cx="7886700" cy="352744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Tx/>
              <a:buNone/>
            </a:pPr>
            <a:r>
              <a:rPr lang="fr-BE" sz="1800" b="1" dirty="0" smtClean="0">
                <a:solidFill>
                  <a:srgbClr val="002060"/>
                </a:solidFill>
              </a:rPr>
              <a:t>Anticiper – prévenir </a:t>
            </a:r>
            <a:r>
              <a:rPr lang="fr-BE" sz="1400" dirty="0" smtClean="0">
                <a:solidFill>
                  <a:srgbClr val="002060"/>
                </a:solidFill>
              </a:rPr>
              <a:t>lors de la préparation de projets de mobilités :</a:t>
            </a:r>
          </a:p>
          <a:p>
            <a:pPr marL="457200" indent="-457200">
              <a:lnSpc>
                <a:spcPct val="120000"/>
              </a:lnSpc>
              <a:buClrTx/>
              <a:buFont typeface="+mj-lt"/>
              <a:buAutoNum type="arabicPeriod"/>
            </a:pPr>
            <a:r>
              <a:rPr lang="fr-BE" sz="1400" dirty="0" smtClean="0">
                <a:solidFill>
                  <a:srgbClr val="002060"/>
                </a:solidFill>
              </a:rPr>
              <a:t>Choix des partenaires et des termes de la collaboration; définition des « pays ou zones à risques » et de mesures spécifiques</a:t>
            </a:r>
          </a:p>
          <a:p>
            <a:pPr marL="457200" indent="-457200">
              <a:lnSpc>
                <a:spcPct val="120000"/>
              </a:lnSpc>
              <a:buClrTx/>
              <a:buFont typeface="+mj-lt"/>
              <a:buAutoNum type="arabicPeriod"/>
            </a:pPr>
            <a:r>
              <a:rPr lang="fr-BE" sz="1400" dirty="0" smtClean="0">
                <a:solidFill>
                  <a:srgbClr val="002060"/>
                </a:solidFill>
              </a:rPr>
              <a:t>Assurances adéquates pour les participants (voyage, responsabilité civile, accident et maladie grave, décès) </a:t>
            </a:r>
          </a:p>
          <a:p>
            <a:pPr marL="457200" indent="-457200">
              <a:lnSpc>
                <a:spcPct val="120000"/>
              </a:lnSpc>
              <a:buClrTx/>
              <a:buFont typeface="+mj-lt"/>
              <a:buAutoNum type="arabicPeriod"/>
            </a:pPr>
            <a:r>
              <a:rPr lang="fr-BE" sz="1400" dirty="0" smtClean="0">
                <a:solidFill>
                  <a:srgbClr val="002060"/>
                </a:solidFill>
              </a:rPr>
              <a:t>S’informer de la situation (géopolitique, sanitaire,…) et éviter de prendre des risques inutiles (voir site des Affaires étrangères)</a:t>
            </a:r>
          </a:p>
          <a:p>
            <a:pPr marL="457200" indent="-457200">
              <a:lnSpc>
                <a:spcPct val="120000"/>
              </a:lnSpc>
              <a:buClrTx/>
              <a:buFont typeface="+mj-lt"/>
              <a:buAutoNum type="arabicPeriod"/>
            </a:pPr>
            <a:r>
              <a:rPr lang="fr-BE" sz="1400" dirty="0" smtClean="0">
                <a:solidFill>
                  <a:srgbClr val="002060"/>
                </a:solidFill>
              </a:rPr>
              <a:t>Connaître et utiliser les options alternatives (ex: recours aux mobilités virtuelles/hybrides, mobilités de courte durée, cas de force majeure,…)</a:t>
            </a:r>
          </a:p>
          <a:p>
            <a:pPr marL="457200" indent="-457200">
              <a:lnSpc>
                <a:spcPct val="120000"/>
              </a:lnSpc>
              <a:buClrTx/>
              <a:buFont typeface="+mj-lt"/>
              <a:buAutoNum type="arabicPeriod"/>
            </a:pPr>
            <a:r>
              <a:rPr lang="fr-BE" sz="1400" dirty="0" smtClean="0">
                <a:solidFill>
                  <a:srgbClr val="002060"/>
                </a:solidFill>
              </a:rPr>
              <a:t>Faire attention lors de la sélection des participants (profil adéquat/zone) et les informer de tous les aspects de leurs mobilités; leur communiquer un numéro en cas d’urgence.</a:t>
            </a:r>
          </a:p>
        </p:txBody>
      </p:sp>
      <p:pic>
        <p:nvPicPr>
          <p:cNvPr id="5" name="Image 4"/>
          <p:cNvPicPr>
            <a:picLocks noChangeAspect="1"/>
          </p:cNvPicPr>
          <p:nvPr/>
        </p:nvPicPr>
        <p:blipFill>
          <a:blip r:embed="rId3"/>
          <a:stretch>
            <a:fillRect/>
          </a:stretch>
        </p:blipFill>
        <p:spPr>
          <a:xfrm>
            <a:off x="0" y="4772025"/>
            <a:ext cx="1524000" cy="371475"/>
          </a:xfrm>
          <a:prstGeom prst="rect">
            <a:avLst/>
          </a:prstGeom>
        </p:spPr>
      </p:pic>
    </p:spTree>
    <p:extLst>
      <p:ext uri="{BB962C8B-B14F-4D97-AF65-F5344CB8AC3E}">
        <p14:creationId xmlns:p14="http://schemas.microsoft.com/office/powerpoint/2010/main" val="364114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a:bodyPr>
          <a:lstStyle/>
          <a:p>
            <a:r>
              <a:rPr lang="fr-BE" sz="3200" dirty="0" smtClean="0">
                <a:solidFill>
                  <a:srgbClr val="002060"/>
                </a:solidFill>
              </a:rPr>
              <a:t>Gestion des risques pour les BRI</a:t>
            </a:r>
            <a:endParaRPr lang="fr-BE" sz="3200" dirty="0">
              <a:solidFill>
                <a:srgbClr val="002060"/>
              </a:solidFill>
            </a:endParaRPr>
          </a:p>
        </p:txBody>
      </p:sp>
      <p:sp>
        <p:nvSpPr>
          <p:cNvPr id="5" name="ZoneTexte 4"/>
          <p:cNvSpPr txBox="1"/>
          <p:nvPr/>
        </p:nvSpPr>
        <p:spPr>
          <a:xfrm>
            <a:off x="3631720" y="2108155"/>
            <a:ext cx="188056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BE" sz="1800" dirty="0" smtClean="0"/>
              <a:t>Gestion de risque</a:t>
            </a:r>
            <a:endParaRPr lang="fr-BE" sz="1800" dirty="0"/>
          </a:p>
        </p:txBody>
      </p:sp>
      <p:sp>
        <p:nvSpPr>
          <p:cNvPr id="2" name="ZoneTexte 1"/>
          <p:cNvSpPr txBox="1"/>
          <p:nvPr/>
        </p:nvSpPr>
        <p:spPr>
          <a:xfrm>
            <a:off x="624241" y="1429095"/>
            <a:ext cx="1961447"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sz="1600" dirty="0" smtClean="0"/>
              <a:t>Identifier les parties prenantes</a:t>
            </a:r>
            <a:endParaRPr lang="fr-BE" sz="1600" dirty="0"/>
          </a:p>
        </p:txBody>
      </p:sp>
      <p:sp>
        <p:nvSpPr>
          <p:cNvPr id="7" name="ZoneTexte 6"/>
          <p:cNvSpPr txBox="1"/>
          <p:nvPr/>
        </p:nvSpPr>
        <p:spPr>
          <a:xfrm>
            <a:off x="422901" y="2421624"/>
            <a:ext cx="2364129"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sz="1600" dirty="0" smtClean="0"/>
              <a:t>Constituer un comité de crise</a:t>
            </a:r>
            <a:endParaRPr lang="fr-BE" sz="1600" dirty="0"/>
          </a:p>
        </p:txBody>
      </p:sp>
      <p:sp>
        <p:nvSpPr>
          <p:cNvPr id="8" name="ZoneTexte 7"/>
          <p:cNvSpPr txBox="1"/>
          <p:nvPr/>
        </p:nvSpPr>
        <p:spPr>
          <a:xfrm>
            <a:off x="3140457" y="3160420"/>
            <a:ext cx="2863085"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BE" sz="1600" dirty="0" smtClean="0"/>
              <a:t>Établir les responsabilités de chacun</a:t>
            </a:r>
            <a:endParaRPr lang="fr-BE" sz="1600" dirty="0"/>
          </a:p>
        </p:txBody>
      </p:sp>
      <p:sp>
        <p:nvSpPr>
          <p:cNvPr id="9" name="ZoneTexte 8"/>
          <p:cNvSpPr txBox="1"/>
          <p:nvPr/>
        </p:nvSpPr>
        <p:spPr>
          <a:xfrm>
            <a:off x="6356970" y="2636214"/>
            <a:ext cx="199606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fr-BE" sz="1600" dirty="0" smtClean="0"/>
              <a:t>Créer des scénarios</a:t>
            </a:r>
            <a:endParaRPr lang="fr-BE" sz="1600" dirty="0"/>
          </a:p>
        </p:txBody>
      </p:sp>
      <p:sp>
        <p:nvSpPr>
          <p:cNvPr id="10" name="ZoneTexte 9"/>
          <p:cNvSpPr txBox="1"/>
          <p:nvPr/>
        </p:nvSpPr>
        <p:spPr>
          <a:xfrm>
            <a:off x="6173845" y="1552206"/>
            <a:ext cx="2680542"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fr-BE" sz="1600" dirty="0" smtClean="0"/>
              <a:t>Préciser les étapes à suivre</a:t>
            </a:r>
            <a:endParaRPr lang="fr-BE" sz="1600" dirty="0"/>
          </a:p>
        </p:txBody>
      </p:sp>
      <p:sp>
        <p:nvSpPr>
          <p:cNvPr id="3" name="Flèche droite 2"/>
          <p:cNvSpPr/>
          <p:nvPr/>
        </p:nvSpPr>
        <p:spPr>
          <a:xfrm>
            <a:off x="422901" y="4063042"/>
            <a:ext cx="741665" cy="655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1307919" y="4221568"/>
            <a:ext cx="6047081" cy="338554"/>
          </a:xfrm>
          <a:prstGeom prst="rect">
            <a:avLst/>
          </a:prstGeom>
        </p:spPr>
        <p:txBody>
          <a:bodyPr wrap="square">
            <a:spAutoFit/>
          </a:bodyPr>
          <a:lstStyle/>
          <a:p>
            <a:r>
              <a:rPr lang="fr-BE" sz="1600" b="1" dirty="0" smtClean="0">
                <a:latin typeface="+mj-lt"/>
              </a:rPr>
              <a:t>Gestion </a:t>
            </a:r>
            <a:r>
              <a:rPr lang="fr-BE" sz="1600" b="1" dirty="0">
                <a:latin typeface="+mj-lt"/>
              </a:rPr>
              <a:t>de risque </a:t>
            </a:r>
            <a:r>
              <a:rPr lang="fr-BE" sz="1600" b="1" dirty="0" smtClean="0">
                <a:latin typeface="+mj-lt"/>
                <a:sym typeface="Wingdings" panose="05000000000000000000" pitchFamily="2" charset="2"/>
              </a:rPr>
              <a:t> anticiper le risque de manière structurée</a:t>
            </a:r>
            <a:r>
              <a:rPr lang="fr-BE" sz="1600" b="1" dirty="0" smtClean="0">
                <a:latin typeface="+mj-lt"/>
              </a:rPr>
              <a:t>.</a:t>
            </a:r>
            <a:endParaRPr lang="fr-BE" sz="1600" b="1" dirty="0">
              <a:latin typeface="+mj-lt"/>
            </a:endParaRPr>
          </a:p>
        </p:txBody>
      </p:sp>
      <p:cxnSp>
        <p:nvCxnSpPr>
          <p:cNvPr id="13" name="Connecteur droit avec flèche 12"/>
          <p:cNvCxnSpPr/>
          <p:nvPr/>
        </p:nvCxnSpPr>
        <p:spPr>
          <a:xfrm>
            <a:off x="1457864" y="2108155"/>
            <a:ext cx="69011" cy="229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1682151" y="3090265"/>
            <a:ext cx="1276709" cy="385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V="1">
            <a:off x="6173845" y="3090265"/>
            <a:ext cx="589264" cy="295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7355000" y="2013870"/>
            <a:ext cx="159116" cy="469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3"/>
          <a:stretch>
            <a:fillRect/>
          </a:stretch>
        </p:blipFill>
        <p:spPr>
          <a:xfrm>
            <a:off x="0" y="4772025"/>
            <a:ext cx="1524000" cy="371475"/>
          </a:xfrm>
          <a:prstGeom prst="rect">
            <a:avLst/>
          </a:prstGeom>
        </p:spPr>
      </p:pic>
    </p:spTree>
    <p:extLst>
      <p:ext uri="{BB962C8B-B14F-4D97-AF65-F5344CB8AC3E}">
        <p14:creationId xmlns:p14="http://schemas.microsoft.com/office/powerpoint/2010/main" val="2377865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a:bodyPr>
          <a:lstStyle/>
          <a:p>
            <a:r>
              <a:rPr lang="fr-BE" sz="3200" dirty="0" smtClean="0">
                <a:solidFill>
                  <a:srgbClr val="002060"/>
                </a:solidFill>
              </a:rPr>
              <a:t>Gestion de risques/de crise : qui ? </a:t>
            </a:r>
            <a:endParaRPr lang="fr-BE" sz="3200" dirty="0">
              <a:solidFill>
                <a:srgbClr val="002060"/>
              </a:solidFill>
            </a:endParaRPr>
          </a:p>
        </p:txBody>
      </p:sp>
      <p:sp>
        <p:nvSpPr>
          <p:cNvPr id="7" name="Espace réservé du contenu 3"/>
          <p:cNvSpPr>
            <a:spLocks noGrp="1"/>
          </p:cNvSpPr>
          <p:nvPr>
            <p:ph idx="1"/>
          </p:nvPr>
        </p:nvSpPr>
        <p:spPr>
          <a:xfrm>
            <a:off x="628650" y="2156815"/>
            <a:ext cx="7886700" cy="3141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02500" tIns="202500" rIns="202500" bIns="202500" anchor="ctr">
            <a:noAutofit/>
          </a:bodyPr>
          <a:lstStyle/>
          <a:p>
            <a:pPr marL="457200" indent="-457200">
              <a:buAutoNum type="arabicParenR"/>
            </a:pPr>
            <a:r>
              <a:rPr lang="fr-BE" sz="2000" dirty="0" smtClean="0">
                <a:solidFill>
                  <a:srgbClr val="002060"/>
                </a:solidFill>
              </a:rPr>
              <a:t>Identifier une personne au sein des RI chargée d’évaluer les risques propres aux projets/destinations et de les mettre à jour régulièrement ;</a:t>
            </a:r>
          </a:p>
          <a:p>
            <a:pPr marL="457200" indent="-457200">
              <a:buAutoNum type="arabicParenR"/>
            </a:pPr>
            <a:r>
              <a:rPr lang="fr-BE" sz="2000" dirty="0" smtClean="0">
                <a:solidFill>
                  <a:srgbClr val="002060"/>
                </a:solidFill>
              </a:rPr>
              <a:t>Constituer un comité de crise en interne, en détailler la composition et le rôle ; ce comité devant comprendre au minimum:</a:t>
            </a:r>
          </a:p>
          <a:p>
            <a:pPr lvl="1">
              <a:buFontTx/>
              <a:buChar char="-"/>
            </a:pPr>
            <a:r>
              <a:rPr lang="fr-BE" sz="1500" dirty="0" smtClean="0">
                <a:solidFill>
                  <a:srgbClr val="002060"/>
                </a:solidFill>
              </a:rPr>
              <a:t>Un gestionnaire des RI</a:t>
            </a:r>
          </a:p>
          <a:p>
            <a:pPr lvl="1">
              <a:buFontTx/>
              <a:buChar char="-"/>
            </a:pPr>
            <a:r>
              <a:rPr lang="fr-BE" sz="1500" dirty="0" smtClean="0">
                <a:solidFill>
                  <a:srgbClr val="002060"/>
                </a:solidFill>
              </a:rPr>
              <a:t>Une personne ayant un pouvoir décisionnel</a:t>
            </a:r>
          </a:p>
          <a:p>
            <a:pPr lvl="1">
              <a:buFontTx/>
              <a:buChar char="-"/>
            </a:pPr>
            <a:r>
              <a:rPr lang="fr-BE" sz="1500" dirty="0" smtClean="0">
                <a:solidFill>
                  <a:srgbClr val="002060"/>
                </a:solidFill>
              </a:rPr>
              <a:t>Une personne chargée de la communication de crise qu’il ne faut pas négliger </a:t>
            </a:r>
          </a:p>
          <a:p>
            <a:pPr marL="0" indent="0">
              <a:buNone/>
            </a:pPr>
            <a:r>
              <a:rPr lang="fr-BE" sz="2000" dirty="0" smtClean="0">
                <a:solidFill>
                  <a:srgbClr val="002060"/>
                </a:solidFill>
              </a:rPr>
              <a:t>3)  Identifier les parties prenantes et leurs responsabilités : </a:t>
            </a:r>
          </a:p>
          <a:p>
            <a:pPr marL="342900" lvl="1" indent="0">
              <a:buNone/>
            </a:pPr>
            <a:r>
              <a:rPr lang="fr-BE" sz="1600" i="1" dirty="0" smtClean="0">
                <a:solidFill>
                  <a:schemeClr val="accent1">
                    <a:lumMod val="75000"/>
                  </a:schemeClr>
                </a:solidFill>
              </a:rPr>
              <a:t>Ex pour Erasmus+ : participant individuel, institution d’origine, institution d’accueil, Agence nationale, Commission européenne.</a:t>
            </a:r>
          </a:p>
          <a:p>
            <a:pPr marL="0" indent="0">
              <a:buNone/>
            </a:pPr>
            <a:r>
              <a:rPr lang="fr-BE" dirty="0" smtClean="0">
                <a:solidFill>
                  <a:schemeClr val="tx1"/>
                </a:solidFill>
              </a:rPr>
              <a:t> </a:t>
            </a:r>
          </a:p>
          <a:p>
            <a:endParaRPr lang="fr-BE" dirty="0" smtClean="0">
              <a:solidFill>
                <a:schemeClr val="tx1"/>
              </a:solidFill>
            </a:endParaRPr>
          </a:p>
          <a:p>
            <a:endParaRPr lang="fr-BE" dirty="0" smtClean="0">
              <a:solidFill>
                <a:schemeClr val="tx1"/>
              </a:solidFill>
            </a:endParaRPr>
          </a:p>
          <a:p>
            <a:pPr marL="171450" lvl="1" indent="0">
              <a:buNone/>
              <a:defRPr/>
            </a:pPr>
            <a:endParaRPr lang="fr-BE" dirty="0">
              <a:solidFill>
                <a:srgbClr val="002060"/>
              </a:solidFill>
            </a:endParaRPr>
          </a:p>
        </p:txBody>
      </p:sp>
      <p:pic>
        <p:nvPicPr>
          <p:cNvPr id="4" name="Image 3"/>
          <p:cNvPicPr>
            <a:picLocks noChangeAspect="1"/>
          </p:cNvPicPr>
          <p:nvPr/>
        </p:nvPicPr>
        <p:blipFill>
          <a:blip r:embed="rId3"/>
          <a:stretch>
            <a:fillRect/>
          </a:stretch>
        </p:blipFill>
        <p:spPr>
          <a:xfrm>
            <a:off x="0" y="4772025"/>
            <a:ext cx="1524000" cy="371475"/>
          </a:xfrm>
          <a:prstGeom prst="rect">
            <a:avLst/>
          </a:prstGeom>
        </p:spPr>
      </p:pic>
    </p:spTree>
    <p:extLst>
      <p:ext uri="{BB962C8B-B14F-4D97-AF65-F5344CB8AC3E}">
        <p14:creationId xmlns:p14="http://schemas.microsoft.com/office/powerpoint/2010/main" val="924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BE" sz="3200" dirty="0" smtClean="0">
                <a:solidFill>
                  <a:srgbClr val="002060"/>
                </a:solidFill>
              </a:rPr>
              <a:t>Gestion des risques : scénarios et procédures</a:t>
            </a:r>
            <a:endParaRPr lang="fr-BE" sz="3200" dirty="0">
              <a:solidFill>
                <a:srgbClr val="002060"/>
              </a:solidFill>
            </a:endParaRPr>
          </a:p>
        </p:txBody>
      </p:sp>
      <p:sp>
        <p:nvSpPr>
          <p:cNvPr id="7" name="Espace réservé du contenu 3"/>
          <p:cNvSpPr>
            <a:spLocks noGrp="1"/>
          </p:cNvSpPr>
          <p:nvPr>
            <p:ph idx="1"/>
          </p:nvPr>
        </p:nvSpPr>
        <p:spPr>
          <a:xfrm>
            <a:off x="628650" y="1035169"/>
            <a:ext cx="7886700" cy="29608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02500" tIns="202500" rIns="202500" bIns="202500" anchor="ctr">
            <a:noAutofit/>
          </a:bodyPr>
          <a:lstStyle/>
          <a:p>
            <a:pPr marL="514350" indent="-514350">
              <a:buAutoNum type="romanUcPeriod"/>
            </a:pPr>
            <a:r>
              <a:rPr lang="fr-BE" dirty="0" smtClean="0">
                <a:solidFill>
                  <a:srgbClr val="002060"/>
                </a:solidFill>
              </a:rPr>
              <a:t>Anticiper les possibles scénarios de crise et leurs conséquences (= évaluation du risque)</a:t>
            </a:r>
          </a:p>
          <a:p>
            <a:r>
              <a:rPr lang="fr-BE" sz="1600" dirty="0">
                <a:solidFill>
                  <a:srgbClr val="002060"/>
                </a:solidFill>
              </a:rPr>
              <a:t>En RI, les risques peuvent être les suivants : conflits armés, instabilité politique ou sociale, menaces terroristes, criminalité, risques sanitaires, risques naturels, </a:t>
            </a:r>
            <a:r>
              <a:rPr lang="fr-BE" sz="1600" dirty="0" err="1" smtClean="0">
                <a:solidFill>
                  <a:srgbClr val="002060"/>
                </a:solidFill>
              </a:rPr>
              <a:t>etc</a:t>
            </a:r>
            <a:endParaRPr lang="fr-BE" sz="1600" dirty="0" smtClean="0">
              <a:solidFill>
                <a:srgbClr val="002060"/>
              </a:solidFill>
            </a:endParaRPr>
          </a:p>
          <a:p>
            <a:r>
              <a:rPr lang="fr-BE" sz="1600" dirty="0" smtClean="0">
                <a:solidFill>
                  <a:srgbClr val="002060"/>
                </a:solidFill>
              </a:rPr>
              <a:t>Deux paramètres à évaluer : la </a:t>
            </a:r>
            <a:r>
              <a:rPr lang="fr-BE" sz="1600" b="1" dirty="0" smtClean="0">
                <a:solidFill>
                  <a:srgbClr val="002060"/>
                </a:solidFill>
              </a:rPr>
              <a:t>gravité</a:t>
            </a:r>
            <a:r>
              <a:rPr lang="fr-BE" sz="1600" dirty="0" smtClean="0">
                <a:solidFill>
                  <a:srgbClr val="002060"/>
                </a:solidFill>
              </a:rPr>
              <a:t> du risque et sa </a:t>
            </a:r>
            <a:r>
              <a:rPr lang="fr-BE" sz="1600" b="1" dirty="0" smtClean="0">
                <a:solidFill>
                  <a:srgbClr val="002060"/>
                </a:solidFill>
              </a:rPr>
              <a:t>probabilité</a:t>
            </a:r>
          </a:p>
          <a:p>
            <a:pPr>
              <a:buFont typeface="Symbol" panose="05050102010706020507" pitchFamily="18" charset="2"/>
              <a:buChar char="Þ"/>
            </a:pPr>
            <a:r>
              <a:rPr lang="fr-BE" sz="1600" b="1" dirty="0" smtClean="0">
                <a:solidFill>
                  <a:srgbClr val="FF0000"/>
                </a:solidFill>
              </a:rPr>
              <a:t>Degré de risque = gravité x probabilité</a:t>
            </a:r>
            <a:endParaRPr lang="fr-BE" sz="1600" b="1" dirty="0">
              <a:solidFill>
                <a:srgbClr val="FF0000"/>
              </a:solidFill>
            </a:endParaRPr>
          </a:p>
          <a:p>
            <a:r>
              <a:rPr lang="fr-BE" sz="1400" i="1" dirty="0" smtClean="0">
                <a:solidFill>
                  <a:schemeClr val="accent1">
                    <a:lumMod val="75000"/>
                  </a:schemeClr>
                </a:solidFill>
              </a:rPr>
              <a:t>Exemple : en </a:t>
            </a:r>
            <a:r>
              <a:rPr lang="fr-BE" sz="1400" i="1" dirty="0">
                <a:solidFill>
                  <a:schemeClr val="accent1">
                    <a:lumMod val="75000"/>
                  </a:schemeClr>
                </a:solidFill>
              </a:rPr>
              <a:t>interne à l’AEF,  le RCI (référentiel contrôle interne) identifie la crise sanitaire comme facteur de certains risques, des mesures de contrôle interne ont été </a:t>
            </a:r>
            <a:r>
              <a:rPr lang="fr-BE" sz="1400" i="1" dirty="0" smtClean="0">
                <a:solidFill>
                  <a:schemeClr val="accent1">
                    <a:lumMod val="75000"/>
                  </a:schemeClr>
                </a:solidFill>
              </a:rPr>
              <a:t>identifiées </a:t>
            </a:r>
            <a:r>
              <a:rPr lang="fr-BE" sz="1400" i="1" dirty="0">
                <a:solidFill>
                  <a:schemeClr val="accent1">
                    <a:lumMod val="75000"/>
                  </a:schemeClr>
                </a:solidFill>
              </a:rPr>
              <a:t>pour tenter de pallier ces risques</a:t>
            </a:r>
            <a:r>
              <a:rPr lang="fr-BE" sz="1400" i="1" dirty="0" smtClean="0">
                <a:solidFill>
                  <a:schemeClr val="accent1">
                    <a:lumMod val="75000"/>
                  </a:schemeClr>
                </a:solidFill>
              </a:rPr>
              <a:t>.</a:t>
            </a:r>
            <a:endParaRPr lang="fr-BE" sz="1400" i="1" dirty="0">
              <a:solidFill>
                <a:schemeClr val="accent1">
                  <a:lumMod val="75000"/>
                </a:schemeClr>
              </a:solidFill>
            </a:endParaRPr>
          </a:p>
          <a:p>
            <a:pPr marL="342900" lvl="1">
              <a:defRPr/>
            </a:pPr>
            <a:endParaRPr lang="fr-BE" dirty="0">
              <a:solidFill>
                <a:srgbClr val="002060"/>
              </a:solidFill>
            </a:endParaRPr>
          </a:p>
        </p:txBody>
      </p:sp>
      <p:pic>
        <p:nvPicPr>
          <p:cNvPr id="8" name="Image 7"/>
          <p:cNvPicPr>
            <a:picLocks noChangeAspect="1"/>
          </p:cNvPicPr>
          <p:nvPr/>
        </p:nvPicPr>
        <p:blipFill>
          <a:blip r:embed="rId3"/>
          <a:stretch>
            <a:fillRect/>
          </a:stretch>
        </p:blipFill>
        <p:spPr>
          <a:xfrm>
            <a:off x="1445247" y="3880375"/>
            <a:ext cx="7746521" cy="1212539"/>
          </a:xfrm>
          <a:prstGeom prst="rect">
            <a:avLst/>
          </a:prstGeom>
        </p:spPr>
      </p:pic>
      <p:pic>
        <p:nvPicPr>
          <p:cNvPr id="5" name="Image 4"/>
          <p:cNvPicPr>
            <a:picLocks noChangeAspect="1"/>
          </p:cNvPicPr>
          <p:nvPr/>
        </p:nvPicPr>
        <p:blipFill>
          <a:blip r:embed="rId4"/>
          <a:stretch>
            <a:fillRect/>
          </a:stretch>
        </p:blipFill>
        <p:spPr>
          <a:xfrm>
            <a:off x="0" y="4772025"/>
            <a:ext cx="1524000" cy="371475"/>
          </a:xfrm>
          <a:prstGeom prst="rect">
            <a:avLst/>
          </a:prstGeom>
        </p:spPr>
      </p:pic>
    </p:spTree>
    <p:extLst>
      <p:ext uri="{BB962C8B-B14F-4D97-AF65-F5344CB8AC3E}">
        <p14:creationId xmlns:p14="http://schemas.microsoft.com/office/powerpoint/2010/main" val="1543789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fr-BE" sz="3200" dirty="0" smtClean="0">
                <a:solidFill>
                  <a:srgbClr val="002060"/>
                </a:solidFill>
              </a:rPr>
              <a:t>Gestion des risques : scénarios et procédures</a:t>
            </a:r>
            <a:endParaRPr lang="fr-BE" sz="3200" dirty="0">
              <a:solidFill>
                <a:srgbClr val="002060"/>
              </a:solidFill>
            </a:endParaRPr>
          </a:p>
        </p:txBody>
      </p:sp>
      <p:sp>
        <p:nvSpPr>
          <p:cNvPr id="7" name="Espace réservé du contenu 3"/>
          <p:cNvSpPr>
            <a:spLocks noGrp="1"/>
          </p:cNvSpPr>
          <p:nvPr>
            <p:ph idx="1"/>
          </p:nvPr>
        </p:nvSpPr>
        <p:spPr>
          <a:xfrm>
            <a:off x="628650" y="752105"/>
            <a:ext cx="7886700" cy="32438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02500" tIns="202500" rIns="202500" bIns="202500" anchor="ctr">
            <a:noAutofit/>
          </a:bodyPr>
          <a:lstStyle/>
          <a:p>
            <a:endParaRPr lang="fr-BE" sz="1800" dirty="0">
              <a:solidFill>
                <a:schemeClr val="tx1"/>
              </a:solidFill>
            </a:endParaRPr>
          </a:p>
          <a:p>
            <a:pPr marL="171450" lvl="1" indent="0">
              <a:buNone/>
              <a:defRPr/>
            </a:pPr>
            <a:endParaRPr lang="fr-BE" dirty="0">
              <a:solidFill>
                <a:srgbClr val="002060"/>
              </a:solidFill>
            </a:endParaRPr>
          </a:p>
        </p:txBody>
      </p:sp>
      <p:sp>
        <p:nvSpPr>
          <p:cNvPr id="2" name="ZoneTexte 1"/>
          <p:cNvSpPr txBox="1"/>
          <p:nvPr/>
        </p:nvSpPr>
        <p:spPr>
          <a:xfrm>
            <a:off x="628650" y="1138687"/>
            <a:ext cx="7886700" cy="1492716"/>
          </a:xfrm>
          <a:prstGeom prst="rect">
            <a:avLst/>
          </a:prstGeom>
          <a:noFill/>
        </p:spPr>
        <p:txBody>
          <a:bodyPr wrap="square" rtlCol="0">
            <a:spAutoFit/>
          </a:bodyPr>
          <a:lstStyle/>
          <a:p>
            <a:r>
              <a:rPr lang="fr-BE" sz="2100" dirty="0" smtClean="0">
                <a:solidFill>
                  <a:srgbClr val="002060"/>
                </a:solidFill>
                <a:latin typeface="+mn-lt"/>
              </a:rPr>
              <a:t>II. Pour chaque risque identifié et évalué, préciser </a:t>
            </a:r>
            <a:r>
              <a:rPr lang="fr-BE" sz="2100" dirty="0">
                <a:solidFill>
                  <a:srgbClr val="002060"/>
                </a:solidFill>
                <a:latin typeface="+mn-lt"/>
              </a:rPr>
              <a:t>les mesures à mettre en place, les personnes responsables </a:t>
            </a:r>
            <a:r>
              <a:rPr lang="fr-BE" sz="2100" dirty="0" smtClean="0">
                <a:solidFill>
                  <a:srgbClr val="002060"/>
                </a:solidFill>
                <a:latin typeface="+mn-lt"/>
              </a:rPr>
              <a:t>de celles-ci et </a:t>
            </a:r>
            <a:r>
              <a:rPr lang="fr-BE" sz="2100" dirty="0">
                <a:solidFill>
                  <a:srgbClr val="002060"/>
                </a:solidFill>
                <a:latin typeface="+mn-lt"/>
              </a:rPr>
              <a:t>la communication </a:t>
            </a:r>
            <a:r>
              <a:rPr lang="fr-BE" sz="2100" dirty="0" smtClean="0">
                <a:solidFill>
                  <a:srgbClr val="002060"/>
                </a:solidFill>
                <a:latin typeface="+mn-lt"/>
              </a:rPr>
              <a:t>à envisager</a:t>
            </a:r>
          </a:p>
          <a:p>
            <a:endParaRPr lang="fr-BE" dirty="0">
              <a:solidFill>
                <a:schemeClr val="tx1"/>
              </a:solidFill>
            </a:endParaRPr>
          </a:p>
          <a:p>
            <a:endParaRPr lang="fr-BE" dirty="0"/>
          </a:p>
        </p:txBody>
      </p:sp>
      <p:pic>
        <p:nvPicPr>
          <p:cNvPr id="3" name="Image 2"/>
          <p:cNvPicPr>
            <a:picLocks noChangeAspect="1"/>
          </p:cNvPicPr>
          <p:nvPr/>
        </p:nvPicPr>
        <p:blipFill>
          <a:blip r:embed="rId3"/>
          <a:stretch>
            <a:fillRect/>
          </a:stretch>
        </p:blipFill>
        <p:spPr>
          <a:xfrm>
            <a:off x="3829050" y="2192886"/>
            <a:ext cx="4686300" cy="2409825"/>
          </a:xfrm>
          <a:prstGeom prst="rect">
            <a:avLst/>
          </a:prstGeom>
        </p:spPr>
      </p:pic>
      <p:pic>
        <p:nvPicPr>
          <p:cNvPr id="9" name="Image 8"/>
          <p:cNvPicPr>
            <a:picLocks noChangeAspect="1"/>
          </p:cNvPicPr>
          <p:nvPr/>
        </p:nvPicPr>
        <p:blipFill>
          <a:blip r:embed="rId4"/>
          <a:stretch>
            <a:fillRect/>
          </a:stretch>
        </p:blipFill>
        <p:spPr>
          <a:xfrm>
            <a:off x="0" y="4772025"/>
            <a:ext cx="1524000" cy="371475"/>
          </a:xfrm>
          <a:prstGeom prst="rect">
            <a:avLst/>
          </a:prstGeom>
        </p:spPr>
      </p:pic>
    </p:spTree>
    <p:extLst>
      <p:ext uri="{BB962C8B-B14F-4D97-AF65-F5344CB8AC3E}">
        <p14:creationId xmlns:p14="http://schemas.microsoft.com/office/powerpoint/2010/main" val="3055009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a:bodyPr>
          <a:lstStyle/>
          <a:p>
            <a:r>
              <a:rPr lang="fr-BE" sz="3200" dirty="0" smtClean="0">
                <a:solidFill>
                  <a:srgbClr val="002060"/>
                </a:solidFill>
              </a:rPr>
              <a:t>Gestion de crises : bonnes pratiques</a:t>
            </a:r>
            <a:endParaRPr lang="fr-BE" sz="3200" dirty="0">
              <a:solidFill>
                <a:srgbClr val="002060"/>
              </a:solidFill>
            </a:endParaRPr>
          </a:p>
        </p:txBody>
      </p:sp>
      <p:sp>
        <p:nvSpPr>
          <p:cNvPr id="7" name="Espace réservé du contenu 3"/>
          <p:cNvSpPr>
            <a:spLocks noGrp="1"/>
          </p:cNvSpPr>
          <p:nvPr>
            <p:ph idx="1"/>
          </p:nvPr>
        </p:nvSpPr>
        <p:spPr>
          <a:xfrm>
            <a:off x="628650" y="1278831"/>
            <a:ext cx="7886700" cy="343981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202500" tIns="202500" rIns="202500" bIns="202500" anchor="ctr">
            <a:noAutofit/>
          </a:bodyPr>
          <a:lstStyle/>
          <a:p>
            <a:pPr marL="342900" lvl="1">
              <a:defRPr/>
            </a:pPr>
            <a:endParaRPr lang="fr-BE" dirty="0" smtClean="0">
              <a:solidFill>
                <a:srgbClr val="002060"/>
              </a:solidFill>
            </a:endParaRPr>
          </a:p>
          <a:p>
            <a:r>
              <a:rPr lang="fr-BE" sz="1800" dirty="0" smtClean="0">
                <a:solidFill>
                  <a:srgbClr val="002060"/>
                </a:solidFill>
              </a:rPr>
              <a:t>Lors d’une demande de mission/mobilités vers une zone moyennement ou fortement à risque, évaluer l’importance de cette mission/mobilité pour accepter ou non la prise de risque </a:t>
            </a:r>
            <a:r>
              <a:rPr lang="fr-BE" sz="1800" b="1" u="sng" dirty="0" smtClean="0">
                <a:solidFill>
                  <a:srgbClr val="002060"/>
                </a:solidFill>
              </a:rPr>
              <a:t>ET</a:t>
            </a:r>
            <a:r>
              <a:rPr lang="fr-BE" sz="1800" dirty="0" smtClean="0">
                <a:solidFill>
                  <a:srgbClr val="002060"/>
                </a:solidFill>
              </a:rPr>
              <a:t> prévenir les participants des conséquences en cas de crise (remboursements/intervention si danger se concrétise/…);</a:t>
            </a:r>
          </a:p>
          <a:p>
            <a:r>
              <a:rPr lang="fr-BE" sz="1800" dirty="0" smtClean="0">
                <a:solidFill>
                  <a:srgbClr val="002060"/>
                </a:solidFill>
              </a:rPr>
              <a:t>Avoir à portée, une liste de contacts de référence en cas de crise (SPF AE, ambassades, </a:t>
            </a:r>
            <a:r>
              <a:rPr lang="fr-BE" sz="1800" dirty="0" err="1" smtClean="0">
                <a:solidFill>
                  <a:srgbClr val="002060"/>
                </a:solidFill>
              </a:rPr>
              <a:t>etc</a:t>
            </a:r>
            <a:r>
              <a:rPr lang="fr-BE" sz="1800" dirty="0" smtClean="0">
                <a:solidFill>
                  <a:srgbClr val="002060"/>
                </a:solidFill>
              </a:rPr>
              <a:t>);</a:t>
            </a:r>
            <a:endParaRPr lang="fr-BE" sz="1800" dirty="0">
              <a:solidFill>
                <a:srgbClr val="002060"/>
              </a:solidFill>
            </a:endParaRPr>
          </a:p>
          <a:p>
            <a:r>
              <a:rPr lang="fr-BE" sz="1800" dirty="0" err="1" smtClean="0">
                <a:solidFill>
                  <a:srgbClr val="002060"/>
                </a:solidFill>
              </a:rPr>
              <a:t>Drafter</a:t>
            </a:r>
            <a:r>
              <a:rPr lang="fr-BE" sz="1800" dirty="0" smtClean="0">
                <a:solidFill>
                  <a:srgbClr val="002060"/>
                </a:solidFill>
              </a:rPr>
              <a:t> une communication de crise et la faire relire par des acteurs différents avant envoi (        réactions émotionnelles !) </a:t>
            </a:r>
          </a:p>
          <a:p>
            <a:r>
              <a:rPr lang="fr-BE" sz="1800" dirty="0" smtClean="0">
                <a:solidFill>
                  <a:srgbClr val="002060"/>
                </a:solidFill>
              </a:rPr>
              <a:t>Prévoir un budget spécifique « gestion de crise » en interne (pour des frais exceptionnels non couverts par les bailleurs de fonds);</a:t>
            </a:r>
          </a:p>
          <a:p>
            <a:r>
              <a:rPr lang="fr-BE" sz="1800" dirty="0" err="1" smtClean="0">
                <a:solidFill>
                  <a:srgbClr val="002060"/>
                </a:solidFill>
              </a:rPr>
              <a:t>etc</a:t>
            </a:r>
            <a:endParaRPr lang="fr-BE" sz="1800" dirty="0" smtClean="0">
              <a:solidFill>
                <a:srgbClr val="002060"/>
              </a:solidFill>
            </a:endParaRPr>
          </a:p>
          <a:p>
            <a:pPr marL="0" indent="0">
              <a:buNone/>
            </a:pPr>
            <a:endParaRPr lang="fr-BE" sz="2000" dirty="0">
              <a:solidFill>
                <a:srgbClr val="002060"/>
              </a:solidFill>
            </a:endParaRPr>
          </a:p>
        </p:txBody>
      </p:sp>
      <p:pic>
        <p:nvPicPr>
          <p:cNvPr id="5" name="Image 4"/>
          <p:cNvPicPr>
            <a:picLocks noChangeAspect="1"/>
          </p:cNvPicPr>
          <p:nvPr/>
        </p:nvPicPr>
        <p:blipFill>
          <a:blip r:embed="rId3"/>
          <a:stretch>
            <a:fillRect/>
          </a:stretch>
        </p:blipFill>
        <p:spPr>
          <a:xfrm>
            <a:off x="0" y="4772025"/>
            <a:ext cx="1524000" cy="371475"/>
          </a:xfrm>
          <a:prstGeom prst="rect">
            <a:avLst/>
          </a:prstGeom>
        </p:spPr>
      </p:pic>
      <p:pic>
        <p:nvPicPr>
          <p:cNvPr id="2" name="Image 1"/>
          <p:cNvPicPr>
            <a:picLocks noChangeAspect="1"/>
          </p:cNvPicPr>
          <p:nvPr/>
        </p:nvPicPr>
        <p:blipFill>
          <a:blip r:embed="rId4"/>
          <a:stretch>
            <a:fillRect/>
          </a:stretch>
        </p:blipFill>
        <p:spPr>
          <a:xfrm>
            <a:off x="3364211" y="3424685"/>
            <a:ext cx="338093" cy="324569"/>
          </a:xfrm>
          <a:prstGeom prst="rect">
            <a:avLst/>
          </a:prstGeom>
        </p:spPr>
      </p:pic>
    </p:spTree>
    <p:extLst>
      <p:ext uri="{BB962C8B-B14F-4D97-AF65-F5344CB8AC3E}">
        <p14:creationId xmlns:p14="http://schemas.microsoft.com/office/powerpoint/2010/main" val="2579964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628650" y="273844"/>
            <a:ext cx="7886700" cy="685810"/>
          </a:xfrm>
        </p:spPr>
        <p:style>
          <a:lnRef idx="2">
            <a:schemeClr val="accent1"/>
          </a:lnRef>
          <a:fillRef idx="1">
            <a:schemeClr val="lt1"/>
          </a:fillRef>
          <a:effectRef idx="0">
            <a:schemeClr val="accent1"/>
          </a:effectRef>
          <a:fontRef idx="minor">
            <a:schemeClr val="dk1"/>
          </a:fontRef>
        </p:style>
        <p:txBody>
          <a:bodyPr>
            <a:normAutofit/>
          </a:bodyPr>
          <a:lstStyle/>
          <a:p>
            <a:r>
              <a:rPr lang="fr-BE" sz="3200" dirty="0" smtClean="0">
                <a:solidFill>
                  <a:srgbClr val="002060"/>
                </a:solidFill>
              </a:rPr>
              <a:t>Contexte actuel : Erasmus+ </a:t>
            </a:r>
            <a:endParaRPr lang="fr-BE" sz="3200" dirty="0">
              <a:solidFill>
                <a:srgbClr val="002060"/>
              </a:solidFill>
            </a:endParaRPr>
          </a:p>
        </p:txBody>
      </p:sp>
      <p:sp>
        <p:nvSpPr>
          <p:cNvPr id="2" name="ZoneTexte 1"/>
          <p:cNvSpPr txBox="1"/>
          <p:nvPr/>
        </p:nvSpPr>
        <p:spPr>
          <a:xfrm>
            <a:off x="628650" y="1173192"/>
            <a:ext cx="7886700" cy="3631763"/>
          </a:xfrm>
          <a:prstGeom prst="rect">
            <a:avLst/>
          </a:prstGeom>
          <a:noFill/>
        </p:spPr>
        <p:txBody>
          <a:bodyPr wrap="square" rtlCol="0">
            <a:spAutoFit/>
          </a:bodyPr>
          <a:lstStyle/>
          <a:p>
            <a:r>
              <a:rPr lang="fr-BE" sz="1800" dirty="0" smtClean="0">
                <a:solidFill>
                  <a:srgbClr val="002060"/>
                </a:solidFill>
                <a:latin typeface="+mn-lt"/>
              </a:rPr>
              <a:t>Ces dernières années :</a:t>
            </a:r>
          </a:p>
          <a:p>
            <a:pPr marL="285750" indent="-285750">
              <a:buFontTx/>
              <a:buChar char="-"/>
            </a:pPr>
            <a:r>
              <a:rPr lang="fr-BE" sz="1800" dirty="0" smtClean="0">
                <a:solidFill>
                  <a:srgbClr val="002060"/>
                </a:solidFill>
                <a:latin typeface="+mn-lt"/>
              </a:rPr>
              <a:t>Crise covid-19</a:t>
            </a:r>
          </a:p>
          <a:p>
            <a:pPr marL="285750" indent="-285750">
              <a:buFontTx/>
              <a:buChar char="-"/>
            </a:pPr>
            <a:r>
              <a:rPr lang="fr-BE" sz="1800" dirty="0" smtClean="0">
                <a:solidFill>
                  <a:srgbClr val="002060"/>
                </a:solidFill>
                <a:latin typeface="+mn-lt"/>
              </a:rPr>
              <a:t>Guerre en Ukraine</a:t>
            </a:r>
          </a:p>
          <a:p>
            <a:pPr marL="285750" indent="-285750">
              <a:buFontTx/>
              <a:buChar char="-"/>
            </a:pPr>
            <a:r>
              <a:rPr lang="fr-BE" sz="1800" dirty="0" smtClean="0">
                <a:solidFill>
                  <a:srgbClr val="002060"/>
                </a:solidFill>
                <a:latin typeface="+mn-lt"/>
              </a:rPr>
              <a:t>Tremblements de terre en Turquie</a:t>
            </a:r>
          </a:p>
          <a:p>
            <a:endParaRPr lang="fr-BE" sz="1800" dirty="0">
              <a:solidFill>
                <a:srgbClr val="002060"/>
              </a:solidFill>
              <a:latin typeface="+mn-lt"/>
            </a:endParaRPr>
          </a:p>
          <a:p>
            <a:pPr marL="285750" indent="-285750">
              <a:buFont typeface="Wingdings" panose="05000000000000000000" pitchFamily="2" charset="2"/>
              <a:buChar char="à"/>
            </a:pPr>
            <a:r>
              <a:rPr lang="fr-BE" sz="1800" dirty="0" smtClean="0">
                <a:solidFill>
                  <a:srgbClr val="002060"/>
                </a:solidFill>
                <a:latin typeface="+mn-lt"/>
                <a:sym typeface="Wingdings" panose="05000000000000000000" pitchFamily="2" charset="2"/>
              </a:rPr>
              <a:t>Réactions de la Commission européenne peuvent prendre du temps en raison des procédures administratives :</a:t>
            </a:r>
          </a:p>
          <a:p>
            <a:pPr lvl="1"/>
            <a:r>
              <a:rPr lang="fr-BE" sz="1800" dirty="0" smtClean="0">
                <a:solidFill>
                  <a:srgbClr val="002060"/>
                </a:solidFill>
                <a:latin typeface="+mn-lt"/>
                <a:sym typeface="Wingdings" panose="05000000000000000000" pitchFamily="2" charset="2"/>
              </a:rPr>
              <a:t>	a) Mécanismes pérennes : </a:t>
            </a:r>
          </a:p>
          <a:p>
            <a:pPr marL="285750" lvl="5" indent="-285750">
              <a:buFont typeface="Arial" panose="020B0604020202020204" pitchFamily="34" charset="0"/>
              <a:buChar char="•"/>
            </a:pPr>
            <a:r>
              <a:rPr lang="fr-BE" sz="1800" dirty="0" smtClean="0">
                <a:solidFill>
                  <a:srgbClr val="002060"/>
                </a:solidFill>
                <a:latin typeface="+mn-lt"/>
                <a:sym typeface="Wingdings" panose="05000000000000000000" pitchFamily="2" charset="2"/>
              </a:rPr>
              <a:t>Cas de force majeure (        conditions !)</a:t>
            </a:r>
          </a:p>
          <a:p>
            <a:pPr marL="285750" lvl="5" indent="-285750">
              <a:buFont typeface="Arial" panose="020B0604020202020204" pitchFamily="34" charset="0"/>
              <a:buChar char="•"/>
            </a:pPr>
            <a:r>
              <a:rPr lang="fr-BE" sz="1800" dirty="0" smtClean="0">
                <a:solidFill>
                  <a:srgbClr val="002060"/>
                </a:solidFill>
                <a:latin typeface="+mn-lt"/>
                <a:sym typeface="Wingdings" panose="05000000000000000000" pitchFamily="2" charset="2"/>
              </a:rPr>
              <a:t>Mobilités hybrides ou virtuelles</a:t>
            </a:r>
          </a:p>
          <a:p>
            <a:pPr marL="285750" lvl="5" indent="-285750">
              <a:buFont typeface="Arial" panose="020B0604020202020204" pitchFamily="34" charset="0"/>
              <a:buChar char="•"/>
            </a:pPr>
            <a:r>
              <a:rPr lang="fr-BE" sz="1800" dirty="0" smtClean="0">
                <a:solidFill>
                  <a:srgbClr val="002060"/>
                </a:solidFill>
                <a:latin typeface="+mn-lt"/>
                <a:sym typeface="Wingdings" panose="05000000000000000000" pitchFamily="2" charset="2"/>
              </a:rPr>
              <a:t>…</a:t>
            </a:r>
          </a:p>
          <a:p>
            <a:pPr lvl="4"/>
            <a:r>
              <a:rPr lang="fr-BE" sz="1800" dirty="0" smtClean="0">
                <a:solidFill>
                  <a:srgbClr val="002060"/>
                </a:solidFill>
                <a:latin typeface="+mn-lt"/>
                <a:sym typeface="Wingdings" panose="05000000000000000000" pitchFamily="2" charset="2"/>
              </a:rPr>
              <a:t>	b)  Mesures spécifiques de crise adoptées au cas par cas !</a:t>
            </a:r>
          </a:p>
          <a:p>
            <a:pPr marL="285750" indent="-285750">
              <a:buFont typeface="Wingdings" panose="05000000000000000000" pitchFamily="2" charset="2"/>
              <a:buChar char="à"/>
            </a:pPr>
            <a:endParaRPr lang="fr-BE" dirty="0"/>
          </a:p>
        </p:txBody>
      </p:sp>
      <p:pic>
        <p:nvPicPr>
          <p:cNvPr id="6" name="Image 5"/>
          <p:cNvPicPr>
            <a:picLocks noChangeAspect="1"/>
          </p:cNvPicPr>
          <p:nvPr/>
        </p:nvPicPr>
        <p:blipFill>
          <a:blip r:embed="rId3"/>
          <a:stretch>
            <a:fillRect/>
          </a:stretch>
        </p:blipFill>
        <p:spPr>
          <a:xfrm>
            <a:off x="0" y="4772025"/>
            <a:ext cx="1524000" cy="371475"/>
          </a:xfrm>
          <a:prstGeom prst="rect">
            <a:avLst/>
          </a:prstGeom>
        </p:spPr>
      </p:pic>
      <p:pic>
        <p:nvPicPr>
          <p:cNvPr id="7" name="Image 6"/>
          <p:cNvPicPr>
            <a:picLocks noChangeAspect="1"/>
          </p:cNvPicPr>
          <p:nvPr/>
        </p:nvPicPr>
        <p:blipFill>
          <a:blip r:embed="rId4"/>
          <a:stretch>
            <a:fillRect/>
          </a:stretch>
        </p:blipFill>
        <p:spPr>
          <a:xfrm>
            <a:off x="3338333" y="3390179"/>
            <a:ext cx="338093" cy="324569"/>
          </a:xfrm>
          <a:prstGeom prst="rect">
            <a:avLst/>
          </a:prstGeom>
        </p:spPr>
      </p:pic>
    </p:spTree>
    <p:extLst>
      <p:ext uri="{BB962C8B-B14F-4D97-AF65-F5344CB8AC3E}">
        <p14:creationId xmlns:p14="http://schemas.microsoft.com/office/powerpoint/2010/main" val="729568987"/>
      </p:ext>
    </p:extLst>
  </p:cSld>
  <p:clrMapOvr>
    <a:masterClrMapping/>
  </p:clrMapOvr>
</p:sld>
</file>

<file path=ppt/theme/theme1.xml><?xml version="1.0" encoding="utf-8"?>
<a:theme xmlns:a="http://schemas.openxmlformats.org/drawingml/2006/main" name="1_Thème Office">
  <a:themeElements>
    <a:clrScheme name="Personnalisé 1">
      <a:dk1>
        <a:sysClr val="windowText" lastClr="000000"/>
      </a:dk1>
      <a:lt1>
        <a:sysClr val="window" lastClr="FFFFFF"/>
      </a:lt1>
      <a:dk2>
        <a:srgbClr val="44546A"/>
      </a:dk2>
      <a:lt2>
        <a:srgbClr val="E7E6E6"/>
      </a:lt2>
      <a:accent1>
        <a:srgbClr val="5B9BD5"/>
      </a:accent1>
      <a:accent2>
        <a:srgbClr val="FF0000"/>
      </a:accent2>
      <a:accent3>
        <a:srgbClr val="A5A5A5"/>
      </a:accent3>
      <a:accent4>
        <a:srgbClr val="ED7D31"/>
      </a:accent4>
      <a:accent5>
        <a:srgbClr val="4472C4"/>
      </a:accent5>
      <a:accent6>
        <a:srgbClr val="70AD47"/>
      </a:accent6>
      <a:hlink>
        <a:srgbClr val="0563C1"/>
      </a:hlink>
      <a:folHlink>
        <a:srgbClr val="6F3B55"/>
      </a:folHlink>
    </a:clrScheme>
    <a:fontScheme name="Personnalisé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Relationships xmlns="http://schemas.openxmlformats.org/package/2006/relationships">
  <Relationship Id="rId1" Type="http://schemas.openxmlformats.org/officeDocument/2006/relationships/customXmlProps" Target="itemProps1.xml"/>
</Relationships>

</file>

<file path=customXml/_rels/item2.xml.rels><?xml version="1.0" encoding="UTF-8"?>

<Relationships xmlns="http://schemas.openxmlformats.org/package/2006/relationships">
  <Relationship Id="rId1" Type="http://schemas.openxmlformats.org/officeDocument/2006/relationships/customXmlProps" Target="itemProps2.xml"/>
</Relationships>

</file>

<file path=customXml/_rels/item3.xml.rels><?xml version="1.0" encoding="UTF-8"?>

<Relationships xmlns="http://schemas.openxmlformats.org/package/2006/relationships">
  <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Contenu" ma:contentTypeID="0x01010012BDF18EB4B844D3B2C722685FE81041" ma:contentTypeVersion="1" ma:contentTypeDescription="" ma:contentTypeScope="" ma:versionID="84a7f6b9a9324c93f7c429fe637c4145">
  <xsd:schema xmlns:xsd="http://www.w3.org/2001/XMLSchema" xmlns:p="http://schemas.microsoft.com/office/2006/metadata/properties" xmlns:ns2="0e656187-b300-4fb0-8bf4-3a50f872073c" targetNamespace="http://schemas.microsoft.com/office/2006/metadata/properties" ma:root="true" ma:fieldsID="d82bb511108d8e269345fc9bd5c1ab5b" ns2:_="">
    <xsd:import namespace="0e656187-b300-4fb0-8bf4-3a50f872073c"/>
    <xsd:element name="properties">
      <xsd:complexType>
        <xsd:sequence>
          <xsd:element name="documentManagement">
            <xsd:complexType>
              <xsd:all>
                <xsd:element ref="ns2:Cr_x00e9_ateur" minOccurs="0"/>
                <xsd:element ref="ns2:Date_x0020_de_x0020_cr_x00e9_ation" minOccurs="0"/>
                <xsd:element ref="ns2:Modificateur" minOccurs="0"/>
                <xsd:element ref="ns2:Date_x0020_de_x0020_Modification" minOccurs="0"/>
                <xsd:element ref="ns2:Description" minOccurs="0"/>
                <xsd:element ref="ns2:Date_x0020_de_x0020_dernier_x0020_acc_x00e8_s" minOccurs="0"/>
              </xsd:all>
            </xsd:complexType>
          </xsd:element>
        </xsd:sequence>
      </xsd:complexType>
    </xsd:element>
  </xsd:schema>
  <xsd:schema xmlns:xsd="http://www.w3.org/2001/XMLSchema" xmlns:dms="http://schemas.microsoft.com/office/2006/documentManagement/types" targetNamespace="0e656187-b300-4fb0-8bf4-3a50f872073c" elementFormDefault="qualified">
    <xsd:import namespace="http://schemas.microsoft.com/office/2006/documentManagement/types"/>
    <xsd:element name="Cr_x00e9_ateur" ma:readOnly="true" ma:index="8" nillable="true" ma:displayName="Créateur" ma:internalName="Cr_x00e9_ateur">
      <xsd:simpleType>
        <xsd:restriction base="dms:Text">
</xsd:restriction>
      </xsd:simpleType>
    </xsd:element>
    <xsd:element name="Date_x0020_de_x0020_cr_x00e9_ation" ma:readOnly="true" ma:index="9" nillable="true" ma:displayName="Date de création" ma:format="DateTime" ma:internalName="Date_x0020_de_x0020_cr_x00e9_ation">
      <xsd:simpleType>
        <xsd:restriction base="dms:DateTime">
</xsd:restriction>
      </xsd:simpleType>
    </xsd:element>
    <xsd:element name="Modificateur" ma:readOnly="true" ma:index="10" nillable="true" ma:displayName="Modificateur" ma:internalName="Modificateur">
      <xsd:simpleType>
        <xsd:restriction base="dms:Text">
</xsd:restriction>
      </xsd:simpleType>
    </xsd:element>
    <xsd:element name="Date_x0020_de_x0020_Modification" ma:readOnly="true" ma:index="11" nillable="true" ma:displayName="Date de Modification" ma:format="DateTime" ma:internalName="Date_x0020_de_x0020_Modification">
      <xsd:simpleType>
        <xsd:restriction base="dms:DateTime">
</xsd:restriction>
      </xsd:simpleType>
    </xsd:element>
    <xsd:element name="Description" ma:index="12" nillable="true" ma:displayName="Description" ma:internalName="Description">
      <xsd:simpleType>
        <xsd:restriction base="dms:Note">
</xsd:restriction>
      </xsd:simpleType>
    </xsd:element>
    <xsd:element name="Date_x0020_de_x0020_dernier_x0020_acc_x00e8_s" ma:readOnly="true" ma:index="13" nillable="true" ma:displayName="Date de dernier accès" ma:format="DateTime" ma:internalName="Date_x0020_de_x0020_dernier_x0020_acc_x00e8_s">
      <xsd:simpleType>
        <xsd:restriction base="dms:DateTim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r_x00e9_ateur xmlns="0e656187-b300-4fb0-8bf4-3a50f872073c">DELBAS01</Cr_x00e9_ateur>
    <Date_x0020_de_x0020_cr_x00e9_ation xmlns="0e656187-b300-4fb0-8bf4-3a50f872073c">2023-08-30T13:39:08Z</Date_x0020_de_x0020_cr_x00e9_ation>
    <Modificateur xmlns="0e656187-b300-4fb0-8bf4-3a50f872073c">DELBAS01</Modificateur>
    <Date_x0020_de_x0020_Modification xmlns="0e656187-b300-4fb0-8bf4-3a50f872073c">2023-08-30T13:39:11Z</Date_x0020_de_x0020_Modification>
    <Description xmlns="0e656187-b300-4fb0-8bf4-3a50f872073c" xsi:nil="true"/>
    <Date_x0020_de_x0020_dernier_x0020_acc_x00e8_s xmlns="0e656187-b300-4fb0-8bf4-3a50f872073c" xsi:nil="true"/>
  </documentManagement>
</p:properties>
</file>

<file path=customXml/itemProps1.xml><?xml version="1.0" encoding="utf-8"?>
<ds:datastoreItem xmlns:ds="http://schemas.openxmlformats.org/officeDocument/2006/customXml" ds:itemID=" {BEF9D655-6DAB-4294-9728-317ECE650505}"/>
</file>

<file path=customXml/itemProps2.xml><?xml version="1.0" encoding="utf-8"?>
<ds:datastoreItem xmlns:ds="http://schemas.openxmlformats.org/officeDocument/2006/customXml" ds:itemID=" {032504F6-3063-47D8-A3EF-2F93DBF9AA00}"/>
</file>

<file path=customXml/itemProps3.xml><?xml version="1.0" encoding="utf-8"?>
<ds:datastoreItem xmlns:ds="http://schemas.openxmlformats.org/officeDocument/2006/customXml" ds:itemID=" {CACABB1C-8557-404A-94A3-76224CD69B16}"/>
</file>

<file path=docProps/app.xml><?xml version="1.0" encoding="utf-8"?>
<Properties xmlns="http://schemas.openxmlformats.org/officeDocument/2006/extended-properties" xmlns:vt="http://schemas.openxmlformats.org/officeDocument/2006/docPropsVTypes">
  <Template/>
  <TotalTime>17408</TotalTime>
  <Words>1160</Words>
  <Application>Microsoft Office PowerPoint</Application>
  <PresentationFormat>Affichage à l'écran (16:9)</PresentationFormat>
  <Paragraphs>94</Paragraphs>
  <Slides>10</Slides>
  <Notes>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10</vt:i4>
      </vt:variant>
    </vt:vector>
  </HeadingPairs>
  <TitlesOfParts>
    <vt:vector size="16" baseType="lpstr">
      <vt:lpstr>Roboto</vt:lpstr>
      <vt:lpstr>Arial</vt:lpstr>
      <vt:lpstr>Cambria</vt:lpstr>
      <vt:lpstr>Wingdings</vt:lpstr>
      <vt:lpstr>Symbol</vt:lpstr>
      <vt:lpstr>1_Thème Office</vt:lpstr>
      <vt:lpstr>Présentation PowerPoint</vt:lpstr>
      <vt:lpstr>Management des risques</vt:lpstr>
      <vt:lpstr>Limiter la prise de risques</vt:lpstr>
      <vt:lpstr>Gestion des risques pour les BRI</vt:lpstr>
      <vt:lpstr>Gestion de risques/de crise : qui ? </vt:lpstr>
      <vt:lpstr>Gestion des risques : scénarios et procédures</vt:lpstr>
      <vt:lpstr>Gestion des risques : scénarios et procédures</vt:lpstr>
      <vt:lpstr>Gestion de crises : bonnes pratiques</vt:lpstr>
      <vt:lpstr>Contexte actuel : Erasmus+ </vt:lpstr>
      <vt:lpstr>Présentation PowerPoint</vt:lpstr>
    </vt:vector>
  </TitlesOfParts>
  <LinksUpToDate>false</LinksUpToDate>
  <SharedDoc>false</SharedDoc>
  <HyperlinksChanged>false</HyperlinksChanged>
  <AppVersion>15.0000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creator>PARADELA GONCALVES Silvia</dc:creator>
  <lastModifiedBy>LUTZ Fanny</lastModifiedBy>
  <lastPrinted>2023-05-11T13:29:34Z</lastPrinted>
  <dcterms:modified xsi:type="dcterms:W3CDTF">2023-05-15T09:54:44Z</dcterms:modified>
  <revision>586</revision>
  <dc:title>THIS IS YOUR PRESENTATION (OR SLIDEDOC) TITLE</dc:title>
</coreProperties>
</file>