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60"/>
  </p:notesMasterIdLst>
  <p:handoutMasterIdLst>
    <p:handoutMasterId r:id="rId61"/>
  </p:handoutMasterIdLst>
  <p:sldIdLst>
    <p:sldId id="256" r:id="rId3"/>
    <p:sldId id="257" r:id="rId4"/>
    <p:sldId id="345" r:id="rId5"/>
    <p:sldId id="344" r:id="rId6"/>
    <p:sldId id="258" r:id="rId7"/>
    <p:sldId id="289" r:id="rId8"/>
    <p:sldId id="297" r:id="rId9"/>
    <p:sldId id="290" r:id="rId10"/>
    <p:sldId id="291" r:id="rId11"/>
    <p:sldId id="342" r:id="rId12"/>
    <p:sldId id="292"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3"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293" r:id="rId43"/>
    <p:sldId id="294" r:id="rId44"/>
    <p:sldId id="332" r:id="rId45"/>
    <p:sldId id="333" r:id="rId46"/>
    <p:sldId id="334" r:id="rId47"/>
    <p:sldId id="335" r:id="rId48"/>
    <p:sldId id="336" r:id="rId49"/>
    <p:sldId id="337" r:id="rId50"/>
    <p:sldId id="338" r:id="rId51"/>
    <p:sldId id="339" r:id="rId52"/>
    <p:sldId id="340" r:id="rId53"/>
    <p:sldId id="346" r:id="rId54"/>
    <p:sldId id="296" r:id="rId55"/>
    <p:sldId id="298" r:id="rId56"/>
    <p:sldId id="299" r:id="rId57"/>
    <p:sldId id="288" r:id="rId58"/>
    <p:sldId id="347" r:id="rId59"/>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94C8"/>
    <a:srgbClr val="6CB826"/>
    <a:srgbClr val="6AB525"/>
    <a:srgbClr val="59A931"/>
    <a:srgbClr val="00CC00"/>
    <a:srgbClr val="0099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171" autoAdjust="0"/>
  </p:normalViewPr>
  <p:slideViewPr>
    <p:cSldViewPr>
      <p:cViewPr varScale="1">
        <p:scale>
          <a:sx n="69" d="100"/>
          <a:sy n="69" d="100"/>
        </p:scale>
        <p:origin x="-142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A8D995DA-E26C-4E6E-9473-60957D9E035B}" type="datetimeFigureOut">
              <a:rPr lang="fr-BE" smtClean="0"/>
              <a:t>20/10/2016</a:t>
            </a:fld>
            <a:endParaRPr lang="fr-BE"/>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37A4502A-391E-4BAA-B27A-AA4D7BD56D7D}" type="slidenum">
              <a:rPr lang="fr-BE" smtClean="0"/>
              <a:t>‹N°›</a:t>
            </a:fld>
            <a:endParaRPr lang="fr-BE"/>
          </a:p>
        </p:txBody>
      </p:sp>
    </p:spTree>
    <p:extLst>
      <p:ext uri="{BB962C8B-B14F-4D97-AF65-F5344CB8AC3E}">
        <p14:creationId xmlns:p14="http://schemas.microsoft.com/office/powerpoint/2010/main" val="2869422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5FEFF41-0002-4CCF-98F1-B1FF3FA61297}" type="datetimeFigureOut">
              <a:rPr lang="fr-BE"/>
              <a:pPr>
                <a:defRPr/>
              </a:pPr>
              <a:t>20/10/2016</a:t>
            </a:fld>
            <a:endParaRPr lang="fr-BE"/>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fr-BE" noProof="0" smtClean="0"/>
          </a:p>
        </p:txBody>
      </p:sp>
      <p:sp>
        <p:nvSpPr>
          <p:cNvPr id="5" name="Espace réservé des commentaires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Espace réservé du numéro de diapositive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87FADCA-90F8-4EA8-B387-37A6F39906A6}" type="slidenum">
              <a:rPr lang="fr-BE"/>
              <a:pPr>
                <a:defRPr/>
              </a:pPr>
              <a:t>‹N°›</a:t>
            </a:fld>
            <a:endParaRPr lang="fr-BE"/>
          </a:p>
        </p:txBody>
      </p:sp>
    </p:spTree>
    <p:extLst>
      <p:ext uri="{BB962C8B-B14F-4D97-AF65-F5344CB8AC3E}">
        <p14:creationId xmlns:p14="http://schemas.microsoft.com/office/powerpoint/2010/main" val="2362564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922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F42CBF-99B7-4F3A-9521-C3463D11E784}" type="slidenum">
              <a:rPr lang="fr-BE" altLang="fr-FR" smtClean="0"/>
              <a:pPr fontAlgn="base">
                <a:spcBef>
                  <a:spcPct val="0"/>
                </a:spcBef>
                <a:spcAft>
                  <a:spcPct val="0"/>
                </a:spcAft>
                <a:defRPr/>
              </a:pPr>
              <a:t>1</a:t>
            </a:fld>
            <a:endParaRPr lang="fr-BE"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D82BE6-D84C-41AC-87CC-51587744125F}" type="slidenum">
              <a:rPr lang="fr-BE" altLang="fr-FR" smtClean="0"/>
              <a:pPr fontAlgn="base">
                <a:spcBef>
                  <a:spcPct val="0"/>
                </a:spcBef>
                <a:spcAft>
                  <a:spcPct val="0"/>
                </a:spcAft>
                <a:defRPr/>
              </a:pPr>
              <a:t>11</a:t>
            </a:fld>
            <a:endParaRPr lang="fr-BE"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81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C4A132B-692A-480E-99D4-3F86480736BF}" type="slidenum">
              <a:rPr lang="fr-FR" smtClean="0"/>
              <a:pPr>
                <a:defRPr/>
              </a:pPr>
              <a:t>12</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81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5C2A73-88A0-4DA7-BE7B-496707DBCF16}" type="slidenum">
              <a:rPr lang="fr-FR" smtClean="0"/>
              <a:pPr>
                <a:defRPr/>
              </a:pPr>
              <a:t>13</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endParaRPr lang="fr-FR" smtClean="0"/>
          </a:p>
        </p:txBody>
      </p:sp>
      <p:sp>
        <p:nvSpPr>
          <p:cNvPr id="73732" name="Espace réservé du numéro de diapositive 3"/>
          <p:cNvSpPr txBox="1">
            <a:spLocks noGrp="1"/>
          </p:cNvSpPr>
          <p:nvPr/>
        </p:nvSpPr>
        <p:spPr bwMode="auto">
          <a:xfrm>
            <a:off x="3854939" y="9440646"/>
            <a:ext cx="29490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5741113-EB36-4FF1-AC69-960807ED8AC5}" type="slidenum">
              <a:rPr lang="fr-FR" sz="1200"/>
              <a:pPr algn="r" eaLnBrk="1" hangingPunct="1"/>
              <a:t>14</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236533-DAB3-45B5-9D07-83B53B5FC19C}" type="slidenum">
              <a:rPr lang="fr-FR" smtClean="0"/>
              <a:pPr>
                <a:defRPr/>
              </a:pPr>
              <a:t>16</a:t>
            </a:fld>
            <a:endParaRPr lang="fr-FR" smtClean="0"/>
          </a:p>
        </p:txBody>
      </p:sp>
      <p:sp>
        <p:nvSpPr>
          <p:cNvPr id="74755"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76ACB6-92A5-4268-899D-21BA5AE8EDF6}" type="slidenum">
              <a:rPr lang="fr-FR" smtClean="0"/>
              <a:pPr>
                <a:defRPr/>
              </a:pPr>
              <a:t>17</a:t>
            </a:fld>
            <a:endParaRPr lang="fr-FR" smtClean="0"/>
          </a:p>
        </p:txBody>
      </p:sp>
      <p:sp>
        <p:nvSpPr>
          <p:cNvPr id="75779"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2AFAF9-30B9-497E-808F-0A12537C2E23}" type="slidenum">
              <a:rPr lang="fr-FR" smtClean="0"/>
              <a:pPr>
                <a:defRPr/>
              </a:pPr>
              <a:t>18</a:t>
            </a:fld>
            <a:endParaRPr lang="fr-FR" smtClean="0"/>
          </a:p>
        </p:txBody>
      </p:sp>
      <p:sp>
        <p:nvSpPr>
          <p:cNvPr id="76803"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54939" y="9440646"/>
            <a:ext cx="29490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FCEB486-39E1-4736-9DD1-7240FF28BD8E}" type="slidenum">
              <a:rPr lang="fr-FR" sz="1200">
                <a:latin typeface="Times New Roman" pitchFamily="18" charset="0"/>
              </a:rPr>
              <a:pPr algn="r" eaLnBrk="1" hangingPunct="1"/>
              <a:t>19</a:t>
            </a:fld>
            <a:endParaRPr lang="fr-FR" sz="1200">
              <a:latin typeface="Times New Roman" pitchFamily="18" charset="0"/>
            </a:endParaRPr>
          </a:p>
        </p:txBody>
      </p:sp>
      <p:sp>
        <p:nvSpPr>
          <p:cNvPr id="77827"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24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F27ECA8-76E6-47A1-A4EF-BC0EC3136F17}" type="slidenum">
              <a:rPr lang="fr-FR" smtClean="0"/>
              <a:pPr>
                <a:defRPr/>
              </a:pPr>
              <a:t>21</a:t>
            </a:fld>
            <a:endParaRPr lang="fr-FR" smtClean="0"/>
          </a:p>
        </p:txBody>
      </p:sp>
      <p:sp>
        <p:nvSpPr>
          <p:cNvPr id="78851"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680562" y="4812642"/>
            <a:ext cx="5579973" cy="43812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fr-FR" sz="1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D6F6F9-9D47-4934-87DD-C0C70506D0BD}" type="slidenum">
              <a:rPr lang="fr-FR" smtClean="0"/>
              <a:pPr>
                <a:defRPr/>
              </a:pPr>
              <a:t>23</a:t>
            </a:fld>
            <a:endParaRPr lang="fr-FR" smtClean="0"/>
          </a:p>
        </p:txBody>
      </p:sp>
      <p:sp>
        <p:nvSpPr>
          <p:cNvPr id="79875"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680562" y="4812642"/>
            <a:ext cx="5444490" cy="43812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ct val="30000"/>
              </a:spcAft>
            </a:pPr>
            <a:r>
              <a:rPr lang="fr-BE" sz="1800" smtClean="0">
                <a:sym typeface="Wingdings 3" pitchFamily="18" charset="2"/>
              </a:rPr>
              <a:t>Il est facultatif - élèves inscrits par leurs parents</a:t>
            </a:r>
          </a:p>
          <a:p>
            <a:pPr>
              <a:spcAft>
                <a:spcPct val="30000"/>
              </a:spcAft>
            </a:pPr>
            <a:r>
              <a:rPr lang="fr-BE" sz="1800" smtClean="0">
                <a:sym typeface="Wingdings 3" pitchFamily="18" charset="2"/>
              </a:rPr>
              <a:t>Il se donne en dehors des heures de cours</a:t>
            </a:r>
          </a:p>
          <a:p>
            <a:pPr>
              <a:spcAft>
                <a:spcPct val="30000"/>
              </a:spcAft>
            </a:pPr>
            <a:r>
              <a:rPr lang="fr-BE" sz="1800" smtClean="0">
                <a:sym typeface="Wingdings 3" pitchFamily="18" charset="2"/>
              </a:rPr>
              <a:t>L’enseignant LCO est seul responsable du cours et des élèves</a:t>
            </a:r>
          </a:p>
          <a:p>
            <a:pPr>
              <a:spcAft>
                <a:spcPct val="30000"/>
              </a:spcAft>
            </a:pPr>
            <a:r>
              <a:rPr lang="fr-BE" sz="1800" smtClean="0">
                <a:sym typeface="Wingdings 3" pitchFamily="18" charset="2"/>
              </a:rPr>
              <a:t>Il est sous l’autorité pédagogique de l’attaché d’ambassade (ou du consulat)</a:t>
            </a:r>
          </a:p>
          <a:p>
            <a:pPr>
              <a:spcAft>
                <a:spcPct val="30000"/>
              </a:spcAft>
            </a:pPr>
            <a:r>
              <a:rPr lang="fr-BE" sz="1800" smtClean="0">
                <a:sym typeface="Wingdings 3" pitchFamily="18" charset="2"/>
              </a:rPr>
              <a:t>Ce cours comprend au moins 2 périodes hebdomadaires</a:t>
            </a:r>
          </a:p>
          <a:p>
            <a:r>
              <a:rPr lang="fr-BE" sz="1600" smtClean="0"/>
              <a:t>Certaines écoles intègrent ces cours dans la plage horaire scolaire afin que cela ne représente pas un facteur de stigmatisation de ces familles.</a:t>
            </a:r>
            <a:endParaRPr lang="fr-FR" sz="16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024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45E57F-77D3-426F-B679-290BB6FE73E7}" type="slidenum">
              <a:rPr lang="fr-BE" altLang="fr-FR" smtClean="0"/>
              <a:pPr fontAlgn="base">
                <a:spcBef>
                  <a:spcPct val="0"/>
                </a:spcBef>
                <a:spcAft>
                  <a:spcPct val="0"/>
                </a:spcAft>
                <a:defRPr/>
              </a:pPr>
              <a:t>2</a:t>
            </a:fld>
            <a:endParaRPr lang="fr-BE"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854939" y="9440646"/>
            <a:ext cx="2949099" cy="496967"/>
          </a:xfrm>
          <a:prstGeom prst="rect">
            <a:avLst/>
          </a:prstGeom>
          <a:noFill/>
          <a:ln>
            <a:miter lim="800000"/>
            <a:headEnd/>
            <a:tailEnd/>
          </a:ln>
        </p:spPr>
        <p:txBody>
          <a:bodyPr anchor="b"/>
          <a:lstStyle/>
          <a:p>
            <a:pPr algn="r">
              <a:defRPr/>
            </a:pPr>
            <a:fld id="{AA649294-83CE-48E4-9495-90223F93E57C}" type="slidenum">
              <a:rPr lang="fr-FR" sz="1200">
                <a:latin typeface="+mn-lt"/>
              </a:rPr>
              <a:pPr algn="r">
                <a:defRPr/>
              </a:pPr>
              <a:t>27</a:t>
            </a:fld>
            <a:endParaRPr lang="fr-FR" sz="1200">
              <a:latin typeface="+mn-lt"/>
            </a:endParaRPr>
          </a:p>
        </p:txBody>
      </p:sp>
      <p:sp>
        <p:nvSpPr>
          <p:cNvPr id="81923"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smtClean="0"/>
              <a:t>Si, à tout moment, l’enseignant est amené à communiquer, discuter, dialoguer… avec ses élèves, il est aussi amené à rencontrer leurs parents ou les personnes responsables des élèves tant qu’ils sont mineurs.</a:t>
            </a:r>
          </a:p>
          <a:p>
            <a:pPr>
              <a:spcBef>
                <a:spcPct val="0"/>
              </a:spcBef>
            </a:pPr>
            <a:endParaRPr lang="fr-BE" smtClean="0"/>
          </a:p>
          <a:p>
            <a:pPr>
              <a:spcBef>
                <a:spcPct val="0"/>
              </a:spcBef>
            </a:pPr>
            <a:r>
              <a:rPr lang="fr-FR" smtClean="0"/>
              <a:t>C’est l’occasion d’aborder différents aspects du parcours scolaire de l’élève : ses apprentissages, son attitude face au travail, son comportement psycho-social , ses aspirations, son orientation… Il est essentiel de s’appuyer sur des faits concrets et d’établir des liens avec les prescrits légaux (programmes, R.O.I., …).</a:t>
            </a:r>
          </a:p>
          <a:p>
            <a:pPr>
              <a:spcBef>
                <a:spcPct val="0"/>
              </a:spcBef>
            </a:pPr>
            <a:endParaRPr lang="fr-FR" smtClean="0"/>
          </a:p>
          <a:p>
            <a:pPr>
              <a:spcBef>
                <a:spcPct val="0"/>
              </a:spcBef>
            </a:pPr>
            <a:r>
              <a:rPr lang="fr-FR" smtClean="0"/>
              <a:t>Ces rencontres permettent de mieux cerner l’élève et le contexte dans lequel il est amené à travailler.</a:t>
            </a:r>
          </a:p>
          <a:p>
            <a:pPr>
              <a:spcBef>
                <a:spcPct val="0"/>
              </a:spcBef>
            </a:pPr>
            <a:endParaRPr lang="fr-FR" smtClean="0"/>
          </a:p>
          <a:p>
            <a:pPr>
              <a:spcBef>
                <a:spcPct val="0"/>
              </a:spcBef>
            </a:pPr>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r>
              <a:rPr lang="fr-FR" b="1" smtClean="0">
                <a:latin typeface="Times New Roman" pitchFamily="18" charset="0"/>
                <a:cs typeface="Arial" charset="0"/>
              </a:rPr>
              <a:t>Quelques exemples </a:t>
            </a:r>
            <a:endParaRPr lang="fr-BE" smtClean="0">
              <a:latin typeface="Times New Roman" pitchFamily="18" charset="0"/>
              <a:cs typeface="Arial" charset="0"/>
            </a:endParaRPr>
          </a:p>
          <a:p>
            <a:r>
              <a:rPr lang="fr-FR" b="1" smtClean="0">
                <a:latin typeface="Times New Roman" pitchFamily="18" charset="0"/>
                <a:cs typeface="Arial" charset="0"/>
              </a:rPr>
              <a:t> </a:t>
            </a:r>
            <a:endParaRPr lang="fr-BE" smtClean="0">
              <a:latin typeface="Times New Roman" pitchFamily="18" charset="0"/>
              <a:cs typeface="Arial" charset="0"/>
            </a:endParaRPr>
          </a:p>
          <a:p>
            <a:r>
              <a:rPr lang="fr-BE" smtClean="0">
                <a:latin typeface="Times New Roman" pitchFamily="18" charset="0"/>
                <a:cs typeface="Arial" charset="0"/>
              </a:rPr>
              <a:t>«Comptines en voyage»</a:t>
            </a:r>
          </a:p>
          <a:p>
            <a:r>
              <a:rPr lang="fr-BE" smtClean="0">
                <a:latin typeface="Times New Roman" pitchFamily="18" charset="0"/>
                <a:cs typeface="Arial" charset="0"/>
              </a:rPr>
              <a:t> Pendant un an, l’année dernière, les 32 enfants des deux classes de 3e maternelle de l’Athénée royal Victor Horta à St-Gilles, ont parcouru le monde avec Trotino, ce petit train imaginaire à bord duquel ils ont embarqué chaque mercredi pour découvrir en chansons d’autres langues, d’autres cultures. Quatorze en tout. Soit autant de pays (Maroc, Tunisie, Portugal, Haïti, Pologne, …) dont sont originaires les petits élèves. </a:t>
            </a:r>
          </a:p>
          <a:p>
            <a:r>
              <a:rPr lang="fr-BE" smtClean="0">
                <a:latin typeface="Times New Roman" pitchFamily="18" charset="0"/>
                <a:cs typeface="Arial" charset="0"/>
              </a:rPr>
              <a:t> </a:t>
            </a:r>
          </a:p>
          <a:p>
            <a:r>
              <a:rPr lang="fr-BE" smtClean="0">
                <a:latin typeface="Times New Roman" pitchFamily="18" charset="0"/>
                <a:cs typeface="Arial" charset="0"/>
              </a:rPr>
              <a:t>CONTEXTE école en discrimination positive </a:t>
            </a:r>
          </a:p>
          <a:p>
            <a:r>
              <a:rPr lang="fr-BE" smtClean="0">
                <a:latin typeface="Times New Roman" pitchFamily="18" charset="0"/>
                <a:cs typeface="Arial" charset="0"/>
              </a:rPr>
              <a:t>quarantaine d’origines différentes, vivant dans des conditions socioéconomiques et socioculturelles très défavorisées</a:t>
            </a:r>
          </a:p>
          <a:p>
            <a:r>
              <a:rPr lang="fr-BE" smtClean="0">
                <a:latin typeface="Times New Roman" pitchFamily="18" charset="0"/>
                <a:cs typeface="Arial" charset="0"/>
              </a:rPr>
              <a:t>LE PROJET Le projet se déroule dans le cadre des activités proposées au sein de la bibliothèque de l’école. Il est à la fois un voyage au cœur de sa propre histoire et une ouverture à la culture de l’autre par la découverte et le partage de chansons et de comptines « du monde », en différentes langues, issues des répertoires traditionnels enfantins des pays dont sont originaires les enfants des deux classes participantes. Pourquoi la chanson ? La chanson joue un rôle essentiel dans le développement de l’enfant : sur le plan de la psychomotricité, de l’oreille et de la voix, de l’élocution et du langage, de l’éveil à la poésie et à la musique, de la mémoire et de l’imagination, de l’affirmation personnelle et de la socialisation. La chanson engendre plaisir et émotion, elle est une forme musicale universelle. Les comptines existent dans toutes les cultures, habillées de «musiques de langues» particulières. Elles disent tant de la culture la plus intime et d’un rapport affectif à la langue. </a:t>
            </a:r>
          </a:p>
          <a:p>
            <a:r>
              <a:rPr lang="fr-BE" smtClean="0">
                <a:latin typeface="Times New Roman" pitchFamily="18" charset="0"/>
                <a:cs typeface="Arial" charset="0"/>
              </a:rPr>
              <a:t>LES OBJECTIFS • Permettre aux enfants de grandir enracinés et reconnus dans leur histoire familiale, leur culture et d’y puiser l’estime de soi indispensable pour avoir envie d’apprendre. • Aider les enfants à s’ouvrir au monde, à accueillir l’autre, à apprendre de l’autre, de son environnement, de ses racines. • Permettre aux enfants d’éprouver le plaisir d’écouter et de s’approprier collectivement un répertoire commun de chansons et de comptines en différentes langues. • Permettre aux enfants de réagir à l’écoute de langues différentes, de jouer avec les mots, les sons des mots, de s’approprier des ambiances musicales ainsi que des mots «clés» présents dans chaque répertoire et porteurs de valeurs universelles. • Permettre aux enfants de découvrir des rythmes, des instruments et des sons différents. • Permettre aux enfants de découvrir ce qu’est un enregistrement, un micro. • Permettre aux enfants d’exprimer verbalement, corporellement, graphiquement et plastiquement des sensations, des émotions suscitées, réveillées par l’écoute d’une chanson dans leur langue d’origine et dans celles de leurs camarades. • Permettre aux parents d’acquérir plus confiance en eux-mêmes et dans les éléments de culture dont ils sont porteurs pour accompagner de la façon la plus juste possible le développement, la socialisation et la scolarisation de leurs enfants. </a:t>
            </a:r>
          </a:p>
          <a:p>
            <a:r>
              <a:rPr lang="fr-BE" smtClean="0">
                <a:latin typeface="Times New Roman" pitchFamily="18" charset="0"/>
                <a:cs typeface="Arial" charset="0"/>
              </a:rPr>
              <a:t>DÉCOUVERTE DES COMPTINES 20 ateliers de 30 minutes/classe animés par Catarina et Odete, enregistrés par Céline, en présence des titulaires. Nous partons des parents et du témoignage privilégié de l’enseignante LCO pour ce qui est de la culture portugaise. Ceux-ci sont invités à venir chanter une chanson de chez eux, de leur enfance et à la partager avec toute la classe. Cette démarche nous permet de privilégier l’aspect affectif, humain et vivant. </a:t>
            </a:r>
          </a:p>
          <a:p>
            <a:r>
              <a:rPr lang="fr-BE" smtClean="0">
                <a:latin typeface="Times New Roman" pitchFamily="18" charset="0"/>
                <a:cs typeface="Arial" charset="0"/>
              </a:rPr>
              <a:t> </a:t>
            </a:r>
          </a:p>
          <a:p>
            <a:r>
              <a:rPr lang="fr-BE" smtClean="0">
                <a:latin typeface="Times New Roman" pitchFamily="18" charset="0"/>
                <a:cs typeface="Arial" charset="0"/>
              </a:rPr>
              <a:t>Nous invitons l’ensemble du groupe (enfants, parents, titulaires) à participer à un voyage à bord d’un train, « Trotino, le train des chansons ». Lors de chaque atelier, Trotino emmène ses voyageurs dans un pays nouveau, correspondant au pays d’origine du parent invité (voir le déroulement de quelques ateliers en annexe 1). La préparation au départ, l’aventure itinérante et le retour à Bruxelles, ainsi scénarisés et ritualisés, comportent un tas d’exercices sous forme de jeux vocaux, corporels, respiratoires et poétiques qui ont pour but de regrouper, canaliser, désinhiber, relaxer et accueillir ce qui va être amené par le parent dans un contexte théâtralisé, imaginaire. Nous localisons sur une carte géante notre destination (notion géographique de pays/continent) et nous arrivons enfin à bon port après avoir traversé forêts, mers et océans. Là, nous cédons la parole ‘chantée’ aux parents. Le groupe écoute, sourit, reproduit une gestuelle traditionnelle, danse en rythme, apprend petit à petit quelques refrains, quelques mots, des mélodies se font jour, se partagent et s’inscrivent peu à peu dans nos têtes. Après l’écoute, nous échangeons avec le parent invité. Le groupe pose des questions : est-ce que c’est une chouette chanson ? Comment chacun la ressent ? De quoi parle-t-elle ? Les enfants issus du même pays d’origine la (re)connaissent-elle ? Reconnaissons-nous la langue ? Certains mots ? Est-ce qu’on aime bien entendre une chanson de son pays d’origine ? Ou, au contraire, est-on gênés ? Nous traduisons les paroles. Le parent invité parle de son pays d’origine et répond aux questions des enfants. Nous laissons ceux-ci faire des liens avec leurs propres vécus, leurs familles, leur histoire à chacun. Durant cette étape, les ateliers sont enregistrés. Les titulaires participent au même titre que les enfants. </a:t>
            </a:r>
          </a:p>
          <a:p>
            <a:r>
              <a:rPr lang="fr-BE" smtClean="0">
                <a:latin typeface="Times New Roman" pitchFamily="18" charset="0"/>
                <a:cs typeface="Arial" charset="0"/>
              </a:rPr>
              <a:t>3 ÈME ÉTAPE : INTERVIEWS INDIVIDUELLES DES ENFANTS ET DES PARENTS Animés par Céline En parallèle des ateliers de découverte des comptines, les enfants et les mamans prennent le micro pour parler individuellement de leurs liens avec leur culture d’origine et témoigner de leur implication dans le projet. </a:t>
            </a:r>
          </a:p>
          <a:p>
            <a:r>
              <a:rPr lang="fr-BE" smtClean="0">
                <a:latin typeface="Times New Roman" pitchFamily="18" charset="0"/>
                <a:cs typeface="Arial" charset="0"/>
              </a:rPr>
              <a:t>5 ÈME ÉTAPE : ELABORATION D’UN CARNET DE VOYAGE Par Odete, Catarina, les enfants et les titulaires. 6 Il s’agit de regrouper toutes les chansons, toutes les photos dans un carnet qui sera illustré par les créations plastiques des enfants. Ce carnet retracera l’ensemble du projet. 7 PILOTAGE DU PROJET Chaque mercredi, après les ateliers, nous nous réunissons pour échanger nos impressions, évaluer le déroulement des ateliers, affiner la démarche mise en œuvre, se distribuer les tâches et les rôles, envisager des prolongements en classe.</a:t>
            </a:r>
          </a:p>
          <a:p>
            <a:r>
              <a:rPr lang="fr-BE" smtClean="0">
                <a:latin typeface="Times New Roman" pitchFamily="18" charset="0"/>
                <a:cs typeface="Arial" charset="0"/>
              </a:rPr>
              <a:t>. APPRENTISSAGES RÉALISÉS • L’estime de soi • La valorisation de la culture d’origine • L’ouverture à l’autre, à sa culture, à ses racines • L’éducation à la tolérance • Vivre ensemble, agir et s’exprimer en découvrant les différentes cultures • Susciter un développement harmonieux à travers nos différences • Développer une harmonie relationnelle par une ouverture sur le monde permettant la connaissance de soi et des autres. • Coopérer avec la famille • Développer une liberté émotionnelle • Développer une sensibilité musicale • Travailler en équipe 8 </a:t>
            </a:r>
          </a:p>
          <a:p>
            <a:r>
              <a:rPr lang="fr-BE" smtClean="0">
                <a:latin typeface="Times New Roman" pitchFamily="18" charset="0"/>
                <a:cs typeface="Arial" charset="0"/>
              </a:rPr>
              <a:t> </a:t>
            </a:r>
          </a:p>
        </p:txBody>
      </p:sp>
      <p:sp>
        <p:nvSpPr>
          <p:cNvPr id="82948" name="Espace réservé du numéro de diapositive 3"/>
          <p:cNvSpPr txBox="1">
            <a:spLocks noGrp="1"/>
          </p:cNvSpPr>
          <p:nvPr/>
        </p:nvSpPr>
        <p:spPr bwMode="auto">
          <a:xfrm>
            <a:off x="3854939" y="9440646"/>
            <a:ext cx="29490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B085A98-C6CA-40C6-9E72-BA813D530D01}" type="slidenum">
              <a:rPr lang="fr-FR" sz="1200"/>
              <a:pPr algn="r" eaLnBrk="1" hangingPunct="1"/>
              <a:t>35</a:t>
            </a:fld>
            <a:endParaRPr 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r>
              <a:rPr lang="fr-FR" b="1" smtClean="0">
                <a:latin typeface="Times New Roman" pitchFamily="18" charset="0"/>
                <a:cs typeface="Arial" charset="0"/>
              </a:rPr>
              <a:t>Quelques exemples </a:t>
            </a:r>
            <a:endParaRPr lang="fr-BE" smtClean="0">
              <a:latin typeface="Times New Roman" pitchFamily="18" charset="0"/>
              <a:cs typeface="Arial" charset="0"/>
            </a:endParaRPr>
          </a:p>
          <a:p>
            <a:r>
              <a:rPr lang="fr-FR" b="1" smtClean="0">
                <a:latin typeface="Times New Roman" pitchFamily="18" charset="0"/>
                <a:cs typeface="Arial" charset="0"/>
              </a:rPr>
              <a:t> </a:t>
            </a:r>
            <a:endParaRPr lang="fr-BE" smtClean="0">
              <a:latin typeface="Times New Roman" pitchFamily="18" charset="0"/>
              <a:cs typeface="Arial" charset="0"/>
            </a:endParaRPr>
          </a:p>
          <a:p>
            <a:r>
              <a:rPr lang="fr-BE" smtClean="0">
                <a:latin typeface="Times New Roman" pitchFamily="18" charset="0"/>
                <a:cs typeface="Arial" charset="0"/>
              </a:rPr>
              <a:t>«Comptines en voyage»</a:t>
            </a:r>
          </a:p>
          <a:p>
            <a:r>
              <a:rPr lang="fr-BE" smtClean="0">
                <a:latin typeface="Times New Roman" pitchFamily="18" charset="0"/>
                <a:cs typeface="Arial" charset="0"/>
              </a:rPr>
              <a:t> Pendant un an, l’année dernière, les 32 enfants des deux classes de 3e maternelle de l’Athénée royal Victor Horta à St-Gilles, ont parcouru le monde avec Trotino, ce petit train imaginaire à bord duquel ils ont embarqué chaque mercredi pour découvrir en chansons d’autres langues, d’autres cultures. Quatorze en tout. Soit autant de pays (Maroc, Tunisie, Portugal, Haïti, Pologne, …) dont sont originaires les petits élèves. </a:t>
            </a:r>
          </a:p>
          <a:p>
            <a:r>
              <a:rPr lang="fr-BE" smtClean="0">
                <a:latin typeface="Times New Roman" pitchFamily="18" charset="0"/>
                <a:cs typeface="Arial" charset="0"/>
              </a:rPr>
              <a:t> </a:t>
            </a:r>
          </a:p>
          <a:p>
            <a:r>
              <a:rPr lang="fr-BE" smtClean="0">
                <a:latin typeface="Times New Roman" pitchFamily="18" charset="0"/>
                <a:cs typeface="Arial" charset="0"/>
              </a:rPr>
              <a:t>CONTEXTE école en discrimination positive </a:t>
            </a:r>
          </a:p>
          <a:p>
            <a:r>
              <a:rPr lang="fr-BE" smtClean="0">
                <a:latin typeface="Times New Roman" pitchFamily="18" charset="0"/>
                <a:cs typeface="Arial" charset="0"/>
              </a:rPr>
              <a:t>quarantaine d’origines différentes, vivant dans des conditions socioéconomiques et socioculturelles très défavorisées</a:t>
            </a:r>
          </a:p>
          <a:p>
            <a:r>
              <a:rPr lang="fr-BE" smtClean="0">
                <a:latin typeface="Times New Roman" pitchFamily="18" charset="0"/>
                <a:cs typeface="Arial" charset="0"/>
              </a:rPr>
              <a:t>LE PROJET Le projet se déroule dans le cadre des activités proposées au sein de la bibliothèque de l’école. Il est à la fois un voyage au cœur de sa propre histoire et une ouverture à la culture de l’autre par la découverte et le partage de chansons et de comptines « du monde », en différentes langues, issues des répertoires traditionnels enfantins des pays dont sont originaires les enfants des deux classes participantes. Pourquoi la chanson ? La chanson joue un rôle essentiel dans le développement de l’enfant : sur le plan de la psychomotricité, de l’oreille et de la voix, de l’élocution et du langage, de l’éveil à la poésie et à la musique, de la mémoire et de l’imagination, de l’affirmation personnelle et de la socialisation. La chanson engendre plaisir et émotion, elle est une forme musicale universelle. Les comptines existent dans toutes les cultures, habillées de «musiques de langues» particulières. Elles disent tant de la culture la plus intime et d’un rapport affectif à la langue. </a:t>
            </a:r>
          </a:p>
          <a:p>
            <a:r>
              <a:rPr lang="fr-BE" smtClean="0">
                <a:latin typeface="Times New Roman" pitchFamily="18" charset="0"/>
                <a:cs typeface="Arial" charset="0"/>
              </a:rPr>
              <a:t>LES OBJECTIFS • Permettre aux enfants de grandir enracinés et reconnus dans leur histoire familiale, leur culture et d’y puiser l’estime de soi indispensable pour avoir envie d’apprendre. • Aider les enfants à s’ouvrir au monde, à accueillir l’autre, à apprendre de l’autre, de son environnement, de ses racines. • Permettre aux enfants d’éprouver le plaisir d’écouter et de s’approprier collectivement un répertoire commun de chansons et de comptines en différentes langues. • Permettre aux enfants de réagir à l’écoute de langues différentes, de jouer avec les mots, les sons des mots, de s’approprier des ambiances musicales ainsi que des mots «clés» présents dans chaque répertoire et porteurs de valeurs universelles. • Permettre aux enfants de découvrir des rythmes, des instruments et des sons différents. • Permettre aux enfants de découvrir ce qu’est un enregistrement, un micro. • Permettre aux enfants d’exprimer verbalement, corporellement, graphiquement et plastiquement des sensations, des émotions suscitées, réveillées par l’écoute d’une chanson dans leur langue d’origine et dans celles de leurs camarades. • Permettre aux parents d’acquérir plus confiance en eux-mêmes et dans les éléments de culture dont ils sont porteurs pour accompagner de la façon la plus juste possible le développement, la socialisation et la scolarisation de leurs enfants. </a:t>
            </a:r>
          </a:p>
          <a:p>
            <a:r>
              <a:rPr lang="fr-BE" smtClean="0">
                <a:latin typeface="Times New Roman" pitchFamily="18" charset="0"/>
                <a:cs typeface="Arial" charset="0"/>
              </a:rPr>
              <a:t>DÉCOUVERTE DES COMPTINES 20 ateliers de 30 minutes/classe animés par Catarina et Odete, enregistrés par Céline, en présence des titulaires. Nous partons des parents et du témoignage privilégié de l’enseignante LCO pour ce qui est de la culture portugaise. Ceux-ci sont invités à venir chanter une chanson de chez eux, de leur enfance et à la partager avec toute la classe. Cette démarche nous permet de privilégier l’aspect affectif, humain et vivant. </a:t>
            </a:r>
          </a:p>
          <a:p>
            <a:r>
              <a:rPr lang="fr-BE" smtClean="0">
                <a:latin typeface="Times New Roman" pitchFamily="18" charset="0"/>
                <a:cs typeface="Arial" charset="0"/>
              </a:rPr>
              <a:t> </a:t>
            </a:r>
          </a:p>
          <a:p>
            <a:r>
              <a:rPr lang="fr-BE" smtClean="0">
                <a:latin typeface="Times New Roman" pitchFamily="18" charset="0"/>
                <a:cs typeface="Arial" charset="0"/>
              </a:rPr>
              <a:t>Nous invitons l’ensemble du groupe (enfants, parents, titulaires) à participer à un voyage à bord d’un train, « Trotino, le train des chansons ». Lors de chaque atelier, Trotino emmène ses voyageurs dans un pays nouveau, correspondant au pays d’origine du parent invité (voir le déroulement de quelques ateliers en annexe 1). La préparation au départ, l’aventure itinérante et le retour à Bruxelles, ainsi scénarisés et ritualisés, comportent un tas d’exercices sous forme de jeux vocaux, corporels, respiratoires et poétiques qui ont pour but de regrouper, canaliser, désinhiber, relaxer et accueillir ce qui va être amené par le parent dans un contexte théâtralisé, imaginaire. Nous localisons sur une carte géante notre destination (notion géographique de pays/continent) et nous arrivons enfin à bon port après avoir traversé forêts, mers et océans. Là, nous cédons la parole ‘chantée’ aux parents. Le groupe écoute, sourit, reproduit une gestuelle traditionnelle, danse en rythme, apprend petit à petit quelques refrains, quelques mots, des mélodies se font jour, se partagent et s’inscrivent peu à peu dans nos têtes. Après l’écoute, nous échangeons avec le parent invité. Le groupe pose des questions : est-ce que c’est une chouette chanson ? Comment chacun la ressent ? De quoi parle-t-elle ? Les enfants issus du même pays d’origine la (re)connaissent-elle ? Reconnaissons-nous la langue ? Certains mots ? Est-ce qu’on aime bien entendre une chanson de son pays d’origine ? Ou, au contraire, est-on gênés ? Nous traduisons les paroles. Le parent invité parle de son pays d’origine et répond aux questions des enfants. Nous laissons ceux-ci faire des liens avec leurs propres vécus, leurs familles, leur histoire à chacun. Durant cette étape, les ateliers sont enregistrés. Les titulaires participent au même titre que les enfants. </a:t>
            </a:r>
          </a:p>
          <a:p>
            <a:r>
              <a:rPr lang="fr-BE" smtClean="0">
                <a:latin typeface="Times New Roman" pitchFamily="18" charset="0"/>
                <a:cs typeface="Arial" charset="0"/>
              </a:rPr>
              <a:t>3 ÈME ÉTAPE : INTERVIEWS INDIVIDUELLES DES ENFANTS ET DES PARENTS Animés par Céline En parallèle des ateliers de découverte des comptines, les enfants et les mamans prennent le micro pour parler individuellement de leurs liens avec leur culture d’origine et témoigner de leur implication dans le projet. </a:t>
            </a:r>
          </a:p>
          <a:p>
            <a:r>
              <a:rPr lang="fr-BE" smtClean="0">
                <a:latin typeface="Times New Roman" pitchFamily="18" charset="0"/>
                <a:cs typeface="Arial" charset="0"/>
              </a:rPr>
              <a:t>5 ÈME ÉTAPE : ELABORATION D’UN CARNET DE VOYAGE Par Odete, Catarina, les enfants et les titulaires. 6 Il s’agit de regrouper toutes les chansons, toutes les photos dans un carnet qui sera illustré par les créations plastiques des enfants. Ce carnet retracera l’ensemble du projet. 7 PILOTAGE DU PROJET Chaque mercredi, après les ateliers, nous nous réunissons pour échanger nos impressions, évaluer le déroulement des ateliers, affiner la démarche mise en œuvre, se distribuer les tâches et les rôles, envisager des prolongements en classe.</a:t>
            </a:r>
          </a:p>
          <a:p>
            <a:r>
              <a:rPr lang="fr-BE" smtClean="0">
                <a:latin typeface="Times New Roman" pitchFamily="18" charset="0"/>
                <a:cs typeface="Arial" charset="0"/>
              </a:rPr>
              <a:t>. APPRENTISSAGES RÉALISÉS • L’estime de soi • La valorisation de la culture d’origine • L’ouverture à l’autre, à sa culture, à ses racines • L’éducation à la tolérance • Vivre ensemble, agir et s’exprimer en découvrant les différentes cultures • Susciter un développement harmonieux à travers nos différences • Développer une harmonie relationnelle par une ouverture sur le monde permettant la connaissance de soi et des autres. • Coopérer avec la famille • Développer une liberté émotionnelle • Développer une sensibilité musicale • Travailler en équipe 8 </a:t>
            </a:r>
          </a:p>
          <a:p>
            <a:r>
              <a:rPr lang="fr-BE" smtClean="0">
                <a:latin typeface="Times New Roman" pitchFamily="18" charset="0"/>
                <a:cs typeface="Arial" charset="0"/>
              </a:rPr>
              <a:t> </a:t>
            </a:r>
          </a:p>
        </p:txBody>
      </p:sp>
      <p:sp>
        <p:nvSpPr>
          <p:cNvPr id="83972" name="Espace réservé du numéro de diapositive 3"/>
          <p:cNvSpPr txBox="1">
            <a:spLocks noGrp="1"/>
          </p:cNvSpPr>
          <p:nvPr/>
        </p:nvSpPr>
        <p:spPr bwMode="auto">
          <a:xfrm>
            <a:off x="3854939" y="9440646"/>
            <a:ext cx="29490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984E814-E1E1-4260-8AB5-FCF96012B760}" type="slidenum">
              <a:rPr lang="fr-FR" sz="1200"/>
              <a:pPr algn="r" eaLnBrk="1" hangingPunct="1"/>
              <a:t>36</a:t>
            </a:fld>
            <a:endParaRPr 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a:ln/>
        </p:spPr>
        <p:txBody>
          <a:bodyPr lIns="91431" tIns="45716" rIns="91431" bIns="45716"/>
          <a:lstStyle/>
          <a:p>
            <a:pPr>
              <a:defRPr/>
            </a:pPr>
            <a:r>
              <a:rPr lang="fr-BE" b="1" dirty="0" smtClean="0">
                <a:latin typeface="Times New Roman" pitchFamily="18" charset="0"/>
                <a:cs typeface="Arial" charset="0"/>
              </a:rPr>
              <a:t>« Le pays de rêve »</a:t>
            </a:r>
            <a:r>
              <a:rPr lang="fr-BE" dirty="0" smtClean="0">
                <a:latin typeface="Times New Roman" pitchFamily="18" charset="0"/>
                <a:cs typeface="Arial" charset="0"/>
              </a:rPr>
              <a:t> </a:t>
            </a:r>
            <a:r>
              <a:rPr lang="fr-BE" b="1" dirty="0" smtClean="0">
                <a:latin typeface="Times New Roman" pitchFamily="18" charset="0"/>
                <a:cs typeface="Arial" charset="0"/>
              </a:rPr>
              <a:t>https://vimeo.com/137235648</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Regards d’enfants sur le parcours des demandeurs d’asile…</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 </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ATHENEE ROYAL DE FLORENNES</a:t>
            </a:r>
            <a:endParaRPr lang="fr-BE" dirty="0" smtClean="0">
              <a:latin typeface="Times New Roman" pitchFamily="18" charset="0"/>
              <a:cs typeface="Arial" charset="0"/>
            </a:endParaRPr>
          </a:p>
          <a:p>
            <a:pPr>
              <a:defRPr/>
            </a:pPr>
            <a:r>
              <a:rPr lang="fr-BE" b="1" cap="all" dirty="0" smtClean="0">
                <a:latin typeface="Times New Roman" pitchFamily="18" charset="0"/>
                <a:cs typeface="Arial" charset="0"/>
              </a:rPr>
              <a:t> </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Autres partenaires associés au projet :</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 - Centre </a:t>
            </a:r>
            <a:r>
              <a:rPr lang="fr-BE" b="1" dirty="0" err="1" smtClean="0">
                <a:latin typeface="Times New Roman" pitchFamily="18" charset="0"/>
                <a:cs typeface="Arial" charset="0"/>
              </a:rPr>
              <a:t>Fédasil</a:t>
            </a:r>
            <a:r>
              <a:rPr lang="fr-BE" b="1" dirty="0" smtClean="0">
                <a:latin typeface="Times New Roman" pitchFamily="18" charset="0"/>
                <a:cs typeface="Arial" charset="0"/>
              </a:rPr>
              <a:t>, rue de Rohan Chabot, 120- 5620 Florennes</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 </a:t>
            </a:r>
            <a:r>
              <a:rPr lang="fr-BE" b="1" dirty="0" err="1" smtClean="0">
                <a:latin typeface="Times New Roman" pitchFamily="18" charset="0"/>
                <a:cs typeface="Arial" charset="0"/>
              </a:rPr>
              <a:t>Médianimation</a:t>
            </a:r>
            <a:r>
              <a:rPr lang="fr-BE" b="1" dirty="0" smtClean="0">
                <a:latin typeface="Times New Roman" pitchFamily="18" charset="0"/>
                <a:cs typeface="Arial" charset="0"/>
              </a:rPr>
              <a:t> Bruxelles</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 </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 </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Réaliser un montage photo et vidéo intégrant des éléments sortis de l’imaginaire des enfants par rapport à la présence du Centre </a:t>
            </a:r>
            <a:r>
              <a:rPr lang="fr-BE" b="1" dirty="0" err="1" smtClean="0">
                <a:latin typeface="Times New Roman" pitchFamily="18" charset="0"/>
                <a:cs typeface="Arial" charset="0"/>
              </a:rPr>
              <a:t>Fédasil</a:t>
            </a:r>
            <a:r>
              <a:rPr lang="fr-BE" b="1" dirty="0" smtClean="0">
                <a:latin typeface="Times New Roman" pitchFamily="18" charset="0"/>
                <a:cs typeface="Arial" charset="0"/>
              </a:rPr>
              <a:t> de Florennes. Grâce au partage et à l’échange, les enfants ‘d’ici et d’ailleurs’ pourront apporter des éléments spécifiques à leur pays : fables, contes, croyances,… </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 </a:t>
            </a:r>
            <a:endParaRPr lang="fr-BE" dirty="0" smtClean="0">
              <a:latin typeface="Times New Roman" pitchFamily="18" charset="0"/>
              <a:cs typeface="Arial" charset="0"/>
            </a:endParaRPr>
          </a:p>
          <a:p>
            <a:pPr>
              <a:defRPr/>
            </a:pPr>
            <a:r>
              <a:rPr lang="fr-BE" b="1" dirty="0" smtClean="0">
                <a:latin typeface="Times New Roman" pitchFamily="18" charset="0"/>
                <a:cs typeface="Arial" charset="0"/>
              </a:rPr>
              <a:t>Ce projet prend ancrage dans la réalité de l’école qui accueille des enfants du Centre </a:t>
            </a:r>
            <a:r>
              <a:rPr lang="fr-BE" b="1" dirty="0" err="1" smtClean="0">
                <a:latin typeface="Times New Roman" pitchFamily="18" charset="0"/>
                <a:cs typeface="Arial" charset="0"/>
              </a:rPr>
              <a:t>Fédasil</a:t>
            </a:r>
            <a:r>
              <a:rPr lang="fr-BE" b="1" dirty="0" smtClean="0">
                <a:latin typeface="Times New Roman" pitchFamily="18" charset="0"/>
                <a:cs typeface="Arial" charset="0"/>
              </a:rPr>
              <a:t> d’origines et de cultures diverses. Les enfants ont souvent du mal à s’intégrer et cela surtout à cause de la différence de culture. Il est important d’apprendre à se connaître, se découvrir et se comprendre. </a:t>
            </a:r>
            <a:endParaRPr lang="fr-BE" dirty="0" smtClean="0">
              <a:latin typeface="Times New Roman" pitchFamily="18" charset="0"/>
              <a:cs typeface="Arial" charset="0"/>
            </a:endParaRPr>
          </a:p>
          <a:p>
            <a:pPr>
              <a:defRPr/>
            </a:pPr>
            <a:r>
              <a:rPr lang="fr-BE" dirty="0" smtClean="0">
                <a:latin typeface="Times New Roman" pitchFamily="18" charset="0"/>
                <a:cs typeface="Arial" charset="0"/>
              </a:rPr>
              <a:t> </a:t>
            </a:r>
          </a:p>
        </p:txBody>
      </p:sp>
      <p:sp>
        <p:nvSpPr>
          <p:cNvPr id="84996" name="Espace réservé du numéro de diapositive 3"/>
          <p:cNvSpPr txBox="1">
            <a:spLocks noGrp="1"/>
          </p:cNvSpPr>
          <p:nvPr/>
        </p:nvSpPr>
        <p:spPr bwMode="auto">
          <a:xfrm>
            <a:off x="3854939" y="9440646"/>
            <a:ext cx="29490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DB7A8E2-B3BB-4C20-B982-D9F1A4814DA8}" type="slidenum">
              <a:rPr lang="fr-FR" sz="1200"/>
              <a:pPr algn="r" eaLnBrk="1" hangingPunct="1"/>
              <a:t>37</a:t>
            </a:fld>
            <a:endParaRPr lang="fr-F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r>
              <a:rPr lang="fr-BE" b="1" u="sng" smtClean="0">
                <a:latin typeface="Times New Roman" pitchFamily="18" charset="0"/>
                <a:cs typeface="Arial" charset="0"/>
              </a:rPr>
              <a:t>Elaboration de votre projet </a:t>
            </a:r>
            <a:endParaRPr lang="fr-BE" smtClean="0">
              <a:latin typeface="Times New Roman" pitchFamily="18" charset="0"/>
              <a:cs typeface="Arial" charset="0"/>
            </a:endParaRPr>
          </a:p>
          <a:p>
            <a:r>
              <a:rPr lang="fr-BE" b="1" u="sng" smtClean="0">
                <a:latin typeface="Times New Roman" pitchFamily="18" charset="0"/>
                <a:cs typeface="Arial" charset="0"/>
              </a:rPr>
              <a:t>Projet vidéo</a:t>
            </a:r>
            <a:r>
              <a:rPr lang="fr-BE" b="1" smtClean="0">
                <a:latin typeface="Times New Roman" pitchFamily="18" charset="0"/>
                <a:cs typeface="Arial" charset="0"/>
              </a:rPr>
              <a:t> : réalisation d’un film d’animation muet au centre Fédasil, à la manière de « Minuscule »</a:t>
            </a:r>
            <a:endParaRPr lang="fr-BE" smtClean="0">
              <a:latin typeface="Times New Roman" pitchFamily="18" charset="0"/>
              <a:cs typeface="Arial" charset="0"/>
            </a:endParaRPr>
          </a:p>
          <a:p>
            <a:r>
              <a:rPr lang="fr-BE" b="1" smtClean="0">
                <a:latin typeface="Times New Roman" pitchFamily="18" charset="0"/>
                <a:cs typeface="Arial" charset="0"/>
              </a:rPr>
              <a:t>Un film vidéo ainsi que son making-off seront réalisés par les enfants de la classe et leur enseignante, un papa d’élève du Centre et des animateurs audio-visuels.</a:t>
            </a:r>
            <a:endParaRPr lang="fr-BE" smtClean="0">
              <a:latin typeface="Times New Roman" pitchFamily="18" charset="0"/>
              <a:cs typeface="Arial" charset="0"/>
            </a:endParaRPr>
          </a:p>
          <a:p>
            <a:r>
              <a:rPr lang="fr-BE" b="1" smtClean="0">
                <a:latin typeface="Times New Roman" pitchFamily="18" charset="0"/>
                <a:cs typeface="Arial" charset="0"/>
              </a:rPr>
              <a:t> </a:t>
            </a:r>
            <a:endParaRPr lang="fr-BE" smtClean="0">
              <a:latin typeface="Times New Roman" pitchFamily="18" charset="0"/>
              <a:cs typeface="Arial" charset="0"/>
            </a:endParaRPr>
          </a:p>
          <a:p>
            <a:r>
              <a:rPr lang="fr-BE" b="1" smtClean="0">
                <a:latin typeface="Times New Roman" pitchFamily="18" charset="0"/>
                <a:cs typeface="Arial" charset="0"/>
              </a:rPr>
              <a:t>Création des maquettes, des dessins, du texte, des dialogues, des personnages, des décors…</a:t>
            </a:r>
            <a:endParaRPr lang="fr-BE" smtClean="0">
              <a:latin typeface="Times New Roman" pitchFamily="18" charset="0"/>
              <a:cs typeface="Arial" charset="0"/>
            </a:endParaRPr>
          </a:p>
          <a:p>
            <a:r>
              <a:rPr lang="fr-BE" b="1" smtClean="0">
                <a:latin typeface="Times New Roman" pitchFamily="18" charset="0"/>
                <a:cs typeface="Arial" charset="0"/>
              </a:rPr>
              <a:t> </a:t>
            </a:r>
            <a:endParaRPr lang="fr-BE" smtClean="0">
              <a:latin typeface="Times New Roman" pitchFamily="18" charset="0"/>
              <a:cs typeface="Arial" charset="0"/>
            </a:endParaRPr>
          </a:p>
          <a:p>
            <a:r>
              <a:rPr lang="fr-BE" b="1" smtClean="0">
                <a:latin typeface="Times New Roman" pitchFamily="18" charset="0"/>
                <a:cs typeface="Arial" charset="0"/>
              </a:rPr>
              <a:t>Interprétation de la musique, des chants…</a:t>
            </a:r>
            <a:endParaRPr lang="fr-BE" smtClean="0">
              <a:latin typeface="Times New Roman" pitchFamily="18" charset="0"/>
              <a:cs typeface="Arial" charset="0"/>
            </a:endParaRPr>
          </a:p>
          <a:p>
            <a:r>
              <a:rPr lang="fr-BE" b="1" smtClean="0">
                <a:latin typeface="Times New Roman" pitchFamily="18" charset="0"/>
                <a:cs typeface="Arial" charset="0"/>
              </a:rPr>
              <a:t>Travail collaboratif </a:t>
            </a:r>
            <a:endParaRPr lang="fr-BE" smtClean="0">
              <a:latin typeface="Times New Roman" pitchFamily="18" charset="0"/>
              <a:cs typeface="Arial" charset="0"/>
            </a:endParaRPr>
          </a:p>
          <a:p>
            <a:r>
              <a:rPr lang="fr-BE" b="1" u="sng" smtClean="0">
                <a:latin typeface="Times New Roman" pitchFamily="18" charset="0"/>
                <a:cs typeface="Arial" charset="0"/>
              </a:rPr>
              <a:t>Résultats </a:t>
            </a:r>
            <a:endParaRPr lang="fr-BE" smtClean="0">
              <a:latin typeface="Times New Roman" pitchFamily="18" charset="0"/>
              <a:cs typeface="Arial" charset="0"/>
            </a:endParaRPr>
          </a:p>
          <a:p>
            <a:r>
              <a:rPr lang="fr-BE" b="1" smtClean="0">
                <a:latin typeface="Times New Roman" pitchFamily="18" charset="0"/>
                <a:cs typeface="Arial" charset="0"/>
              </a:rPr>
              <a:t>respect de l’autre</a:t>
            </a:r>
            <a:endParaRPr lang="fr-BE" smtClean="0">
              <a:latin typeface="Times New Roman" pitchFamily="18" charset="0"/>
              <a:cs typeface="Arial" charset="0"/>
            </a:endParaRPr>
          </a:p>
          <a:p>
            <a:r>
              <a:rPr lang="fr-BE" b="1" smtClean="0">
                <a:latin typeface="Times New Roman" pitchFamily="18" charset="0"/>
                <a:cs typeface="Arial" charset="0"/>
              </a:rPr>
              <a:t>ouverture d’esprit</a:t>
            </a:r>
            <a:endParaRPr lang="fr-BE" smtClean="0">
              <a:latin typeface="Times New Roman" pitchFamily="18" charset="0"/>
              <a:cs typeface="Arial" charset="0"/>
            </a:endParaRPr>
          </a:p>
          <a:p>
            <a:r>
              <a:rPr lang="fr-BE" b="1" smtClean="0">
                <a:latin typeface="Times New Roman" pitchFamily="18" charset="0"/>
                <a:cs typeface="Arial" charset="0"/>
              </a:rPr>
              <a:t>connaissance de soi et de l’autre. </a:t>
            </a:r>
            <a:endParaRPr lang="fr-BE" smtClean="0">
              <a:latin typeface="Times New Roman" pitchFamily="18" charset="0"/>
              <a:cs typeface="Arial" charset="0"/>
            </a:endParaRPr>
          </a:p>
          <a:p>
            <a:r>
              <a:rPr lang="fr-BE" b="1" smtClean="0">
                <a:latin typeface="Times New Roman" pitchFamily="18" charset="0"/>
                <a:cs typeface="Arial" charset="0"/>
              </a:rPr>
              <a:t>échanges culturels et sociaux avec les habitants du Centre </a:t>
            </a:r>
            <a:endParaRPr lang="fr-BE" smtClean="0">
              <a:latin typeface="Times New Roman" pitchFamily="18" charset="0"/>
              <a:cs typeface="Arial" charset="0"/>
            </a:endParaRPr>
          </a:p>
          <a:p>
            <a:r>
              <a:rPr lang="fr-BE" b="1" smtClean="0">
                <a:latin typeface="Times New Roman" pitchFamily="18" charset="0"/>
                <a:cs typeface="Arial" charset="0"/>
              </a:rPr>
              <a:t>gommage des préjugés liés aux différences et renforcement de l’intégration</a:t>
            </a:r>
            <a:endParaRPr lang="fr-BE" smtClean="0">
              <a:latin typeface="Times New Roman" pitchFamily="18" charset="0"/>
              <a:cs typeface="Arial" charset="0"/>
            </a:endParaRPr>
          </a:p>
          <a:p>
            <a:r>
              <a:rPr lang="fr-BE" b="1" smtClean="0">
                <a:latin typeface="Times New Roman" pitchFamily="18" charset="0"/>
                <a:cs typeface="Arial" charset="0"/>
              </a:rPr>
              <a:t> </a:t>
            </a:r>
            <a:endParaRPr lang="fr-BE" smtClean="0">
              <a:latin typeface="Times New Roman" pitchFamily="18" charset="0"/>
              <a:cs typeface="Arial" charset="0"/>
            </a:endParaRPr>
          </a:p>
          <a:p>
            <a:r>
              <a:rPr lang="fr-BE" b="1" smtClean="0">
                <a:latin typeface="Times New Roman" pitchFamily="18" charset="0"/>
                <a:cs typeface="Arial" charset="0"/>
              </a:rPr>
              <a:t> </a:t>
            </a:r>
            <a:endParaRPr lang="fr-BE" smtClean="0">
              <a:latin typeface="Times New Roman" pitchFamily="18" charset="0"/>
              <a:cs typeface="Arial" charset="0"/>
            </a:endParaRPr>
          </a:p>
          <a:p>
            <a:r>
              <a:rPr lang="fr-BE" b="1" smtClean="0">
                <a:latin typeface="Times New Roman" pitchFamily="18" charset="0"/>
                <a:cs typeface="Arial" charset="0"/>
              </a:rPr>
              <a:t> </a:t>
            </a:r>
            <a:endParaRPr lang="fr-BE" smtClean="0">
              <a:latin typeface="Times New Roman" pitchFamily="18" charset="0"/>
              <a:cs typeface="Arial" charset="0"/>
            </a:endParaRPr>
          </a:p>
          <a:p>
            <a:r>
              <a:rPr lang="fr-BE" smtClean="0">
                <a:latin typeface="Times New Roman" pitchFamily="18" charset="0"/>
                <a:cs typeface="Arial" charset="0"/>
              </a:rPr>
              <a:t> </a:t>
            </a:r>
          </a:p>
          <a:p>
            <a:r>
              <a:rPr lang="fr-BE" smtClean="0">
                <a:latin typeface="Times New Roman" pitchFamily="18" charset="0"/>
                <a:cs typeface="Arial" charset="0"/>
              </a:rPr>
              <a:t> </a:t>
            </a:r>
          </a:p>
          <a:p>
            <a:r>
              <a:rPr lang="fr-BE" smtClean="0">
                <a:latin typeface="Times New Roman" pitchFamily="18" charset="0"/>
                <a:cs typeface="Arial" charset="0"/>
              </a:rPr>
              <a:t> </a:t>
            </a:r>
          </a:p>
          <a:p>
            <a:endParaRPr lang="fr-BE" smtClean="0">
              <a:latin typeface="Times New Roman" pitchFamily="18" charset="0"/>
              <a:cs typeface="Arial" charset="0"/>
            </a:endParaRPr>
          </a:p>
          <a:p>
            <a:r>
              <a:rPr lang="fr-BE" smtClean="0">
                <a:latin typeface="Times New Roman" pitchFamily="18" charset="0"/>
                <a:cs typeface="Arial" charset="0"/>
              </a:rPr>
              <a:t> </a:t>
            </a:r>
          </a:p>
          <a:p>
            <a:endParaRPr lang="fr-BE" smtClean="0">
              <a:latin typeface="Times New Roman" pitchFamily="18" charset="0"/>
              <a:cs typeface="Arial" charset="0"/>
            </a:endParaRPr>
          </a:p>
        </p:txBody>
      </p:sp>
      <p:sp>
        <p:nvSpPr>
          <p:cNvPr id="86020" name="Espace réservé du numéro de diapositive 3"/>
          <p:cNvSpPr txBox="1">
            <a:spLocks noGrp="1"/>
          </p:cNvSpPr>
          <p:nvPr/>
        </p:nvSpPr>
        <p:spPr bwMode="auto">
          <a:xfrm>
            <a:off x="3854939" y="9440646"/>
            <a:ext cx="29490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723C658-3D95-43F1-968C-216FF38F983D}" type="slidenum">
              <a:rPr lang="fr-FR" sz="1200"/>
              <a:pPr algn="r" eaLnBrk="1" hangingPunct="1"/>
              <a:t>38</a:t>
            </a:fld>
            <a:endParaRPr lang="fr-F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endParaRPr lang="fr-BE" smtClean="0">
              <a:latin typeface="Times New Roman" pitchFamily="18" charset="0"/>
              <a:cs typeface="Arial" charset="0"/>
            </a:endParaRPr>
          </a:p>
        </p:txBody>
      </p:sp>
      <p:sp>
        <p:nvSpPr>
          <p:cNvPr id="87044" name="Espace réservé du numéro de diapositive 3"/>
          <p:cNvSpPr txBox="1">
            <a:spLocks noGrp="1"/>
          </p:cNvSpPr>
          <p:nvPr/>
        </p:nvSpPr>
        <p:spPr bwMode="auto">
          <a:xfrm>
            <a:off x="3854939" y="9440646"/>
            <a:ext cx="29490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9769A60-31D7-405C-9591-9A9271BA7D72}" type="slidenum">
              <a:rPr lang="fr-FR" sz="1200"/>
              <a:pPr algn="r" eaLnBrk="1" hangingPunct="1"/>
              <a:t>39</a:t>
            </a:fld>
            <a:endParaRPr lang="fr-F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028447-FFEF-42A4-A933-5F80CCB028F1}" type="slidenum">
              <a:rPr lang="fr-BE" altLang="fr-FR" smtClean="0"/>
              <a:pPr fontAlgn="base">
                <a:spcBef>
                  <a:spcPct val="0"/>
                </a:spcBef>
                <a:spcAft>
                  <a:spcPct val="0"/>
                </a:spcAft>
                <a:defRPr/>
              </a:pPr>
              <a:t>41</a:t>
            </a:fld>
            <a:endParaRPr lang="fr-BE" alt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EE04A9-59CB-4B8C-AB90-8636E7F6E07F}" type="slidenum">
              <a:rPr lang="fr-BE" altLang="fr-FR" smtClean="0"/>
              <a:pPr fontAlgn="base">
                <a:spcBef>
                  <a:spcPct val="0"/>
                </a:spcBef>
                <a:spcAft>
                  <a:spcPct val="0"/>
                </a:spcAft>
                <a:defRPr/>
              </a:pPr>
              <a:t>42</a:t>
            </a:fld>
            <a:endParaRPr lang="fr-BE" alt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62D5D4-D2A5-4F42-9746-69DE08B284D3}" type="slidenum">
              <a:rPr lang="fr-BE" altLang="fr-FR" smtClean="0"/>
              <a:pPr fontAlgn="base">
                <a:spcBef>
                  <a:spcPct val="0"/>
                </a:spcBef>
                <a:spcAft>
                  <a:spcPct val="0"/>
                </a:spcAft>
                <a:defRPr/>
              </a:pPr>
              <a:t>52</a:t>
            </a:fld>
            <a:endParaRPr lang="fr-BE" alt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4C087B-80C8-4DC4-8CC5-01A0B0C51A87}" type="slidenum">
              <a:rPr lang="fr-BE" altLang="fr-FR" smtClean="0"/>
              <a:pPr fontAlgn="base">
                <a:spcBef>
                  <a:spcPct val="0"/>
                </a:spcBef>
                <a:spcAft>
                  <a:spcPct val="0"/>
                </a:spcAft>
                <a:defRPr/>
              </a:pPr>
              <a:t>53</a:t>
            </a:fld>
            <a:endParaRPr lang="fr-BE"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024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45E57F-77D3-426F-B679-290BB6FE73E7}" type="slidenum">
              <a:rPr lang="fr-BE" altLang="fr-FR" smtClean="0"/>
              <a:pPr fontAlgn="base">
                <a:spcBef>
                  <a:spcPct val="0"/>
                </a:spcBef>
                <a:spcAft>
                  <a:spcPct val="0"/>
                </a:spcAft>
                <a:defRPr/>
              </a:pPr>
              <a:t>3</a:t>
            </a:fld>
            <a:endParaRPr lang="fr-BE" alt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047055-19E9-4C81-B790-B2C2BB7FE4AB}" type="slidenum">
              <a:rPr lang="fr-BE" altLang="fr-FR" smtClean="0"/>
              <a:pPr fontAlgn="base">
                <a:spcBef>
                  <a:spcPct val="0"/>
                </a:spcBef>
                <a:spcAft>
                  <a:spcPct val="0"/>
                </a:spcAft>
                <a:defRPr/>
              </a:pPr>
              <a:t>54</a:t>
            </a:fld>
            <a:endParaRPr lang="fr-BE" alt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4A0A99-0C20-430C-A831-8B9B15D96FEE}" type="slidenum">
              <a:rPr lang="fr-BE" altLang="fr-FR" smtClean="0"/>
              <a:pPr fontAlgn="base">
                <a:spcBef>
                  <a:spcPct val="0"/>
                </a:spcBef>
                <a:spcAft>
                  <a:spcPct val="0"/>
                </a:spcAft>
                <a:defRPr/>
              </a:pPr>
              <a:t>55</a:t>
            </a:fld>
            <a:endParaRPr lang="fr-BE" alt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434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856359-FD76-4CE7-91AD-44F8CADD651C}" type="slidenum">
              <a:rPr lang="fr-BE" altLang="fr-FR" smtClean="0"/>
              <a:pPr fontAlgn="base">
                <a:spcBef>
                  <a:spcPct val="0"/>
                </a:spcBef>
                <a:spcAft>
                  <a:spcPct val="0"/>
                </a:spcAft>
                <a:defRPr/>
              </a:pPr>
              <a:t>56</a:t>
            </a:fld>
            <a:endParaRPr lang="fr-BE" alt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2962D5D4-D2A5-4F42-9746-69DE08B284D3}" type="slidenum">
              <a:rPr lang="fr-BE" altLang="fr-FR" smtClean="0">
                <a:solidFill>
                  <a:prstClr val="black"/>
                </a:solidFill>
              </a:rPr>
              <a:pPr>
                <a:defRPr/>
              </a:pPr>
              <a:t>57</a:t>
            </a:fld>
            <a:endParaRPr lang="fr-BE" altLang="fr-FR"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024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45E57F-77D3-426F-B679-290BB6FE73E7}" type="slidenum">
              <a:rPr lang="fr-BE" altLang="fr-FR" smtClean="0"/>
              <a:pPr fontAlgn="base">
                <a:spcBef>
                  <a:spcPct val="0"/>
                </a:spcBef>
                <a:spcAft>
                  <a:spcPct val="0"/>
                </a:spcAft>
                <a:defRPr/>
              </a:pPr>
              <a:t>4</a:t>
            </a:fld>
            <a:endParaRPr lang="fr-BE"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61A313-8EE6-444D-9E64-6089F0103F68}" type="slidenum">
              <a:rPr lang="fr-BE" altLang="fr-FR" smtClean="0"/>
              <a:pPr fontAlgn="base">
                <a:spcBef>
                  <a:spcPct val="0"/>
                </a:spcBef>
                <a:spcAft>
                  <a:spcPct val="0"/>
                </a:spcAft>
                <a:defRPr/>
              </a:pPr>
              <a:t>5</a:t>
            </a:fld>
            <a:endParaRPr lang="fr-BE"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5A74AE3-3D87-46D9-83FE-FCD585D3FB91}" type="slidenum">
              <a:rPr lang="fr-BE" altLang="fr-FR" smtClean="0"/>
              <a:pPr fontAlgn="base">
                <a:spcBef>
                  <a:spcPct val="0"/>
                </a:spcBef>
                <a:spcAft>
                  <a:spcPct val="0"/>
                </a:spcAft>
                <a:defRPr/>
              </a:pPr>
              <a:t>6</a:t>
            </a:fld>
            <a:endParaRPr lang="fr-BE"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7A14EE-153C-4265-ADBA-1613C50E4B9F}" type="slidenum">
              <a:rPr lang="fr-BE" altLang="fr-FR" smtClean="0"/>
              <a:pPr fontAlgn="base">
                <a:spcBef>
                  <a:spcPct val="0"/>
                </a:spcBef>
                <a:spcAft>
                  <a:spcPct val="0"/>
                </a:spcAft>
                <a:defRPr/>
              </a:pPr>
              <a:t>7</a:t>
            </a:fld>
            <a:endParaRPr lang="fr-BE"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BAC987-D294-4312-A83D-EF1E27EB4378}" type="slidenum">
              <a:rPr lang="fr-BE" altLang="fr-FR" smtClean="0"/>
              <a:pPr fontAlgn="base">
                <a:spcBef>
                  <a:spcPct val="0"/>
                </a:spcBef>
                <a:spcAft>
                  <a:spcPct val="0"/>
                </a:spcAft>
                <a:defRPr/>
              </a:pPr>
              <a:t>8</a:t>
            </a:fld>
            <a:endParaRPr lang="fr-BE"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112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EA77A8-EB82-494B-9845-74CACC466E89}" type="slidenum">
              <a:rPr lang="fr-BE" altLang="fr-FR" smtClean="0"/>
              <a:pPr fontAlgn="base">
                <a:spcBef>
                  <a:spcPct val="0"/>
                </a:spcBef>
                <a:spcAft>
                  <a:spcPct val="0"/>
                </a:spcAft>
                <a:defRPr/>
              </a:pPr>
              <a:t>9</a:t>
            </a:fld>
            <a:endParaRPr lang="fr-BE"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BC8D14F8-7DDB-4E1F-819C-63C9A1FADBB4}" type="datetimeFigureOut">
              <a:rPr lang="fr-BE"/>
              <a:pPr>
                <a:defRPr/>
              </a:pPr>
              <a:t>20/10/2016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104EBD73-A8E2-4309-8C36-FD1811B99429}" type="slidenum">
              <a:rPr lang="fr-BE"/>
              <a:pPr>
                <a:defRPr/>
              </a:pPr>
              <a:t>‹N°›</a:t>
            </a:fld>
            <a:endParaRPr lang="fr-BE"/>
          </a:p>
        </p:txBody>
      </p:sp>
    </p:spTree>
    <p:extLst>
      <p:ext uri="{BB962C8B-B14F-4D97-AF65-F5344CB8AC3E}">
        <p14:creationId xmlns:p14="http://schemas.microsoft.com/office/powerpoint/2010/main" val="239663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0A995ABC-2B67-4CF4-9F23-D65911BB2259}" type="datetimeFigureOut">
              <a:rPr lang="fr-BE"/>
              <a:pPr>
                <a:defRPr/>
              </a:pPr>
              <a:t>20/10/2016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01DE739-D818-44FD-AF5D-A3BF704348AB}" type="slidenum">
              <a:rPr lang="fr-BE"/>
              <a:pPr>
                <a:defRPr/>
              </a:pPr>
              <a:t>‹N°›</a:t>
            </a:fld>
            <a:endParaRPr lang="fr-BE"/>
          </a:p>
        </p:txBody>
      </p:sp>
    </p:spTree>
    <p:extLst>
      <p:ext uri="{BB962C8B-B14F-4D97-AF65-F5344CB8AC3E}">
        <p14:creationId xmlns:p14="http://schemas.microsoft.com/office/powerpoint/2010/main" val="67026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E6ED2D6A-4A17-479C-91D6-B3A1E0A81F43}" type="datetimeFigureOut">
              <a:rPr lang="fr-BE"/>
              <a:pPr>
                <a:defRPr/>
              </a:pPr>
              <a:t>20/10/2016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668D3C4-E233-497F-BE18-137EBAA06C61}" type="slidenum">
              <a:rPr lang="fr-BE"/>
              <a:pPr>
                <a:defRPr/>
              </a:pPr>
              <a:t>‹N°›</a:t>
            </a:fld>
            <a:endParaRPr lang="fr-BE"/>
          </a:p>
        </p:txBody>
      </p:sp>
    </p:spTree>
    <p:extLst>
      <p:ext uri="{BB962C8B-B14F-4D97-AF65-F5344CB8AC3E}">
        <p14:creationId xmlns:p14="http://schemas.microsoft.com/office/powerpoint/2010/main" val="40224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texte 2"/>
          <p:cNvSpPr>
            <a:spLocks noGrp="1"/>
          </p:cNvSpPr>
          <p:nvPr>
            <p:ph type="body" sz="half" idx="1"/>
          </p:nvPr>
        </p:nvSpPr>
        <p:spPr>
          <a:xfrm>
            <a:off x="457200" y="1600202"/>
            <a:ext cx="4038600" cy="4708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2"/>
            <a:ext cx="4038600" cy="4708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457200" y="6416677"/>
            <a:ext cx="2133600" cy="365125"/>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24200" y="6416677"/>
            <a:ext cx="2895600" cy="365125"/>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7924800" y="6416677"/>
            <a:ext cx="762000" cy="365125"/>
          </a:xfrm>
        </p:spPr>
        <p:txBody>
          <a:bodyPr/>
          <a:lstStyle>
            <a:lvl1pPr>
              <a:defRPr/>
            </a:lvl1pPr>
          </a:lstStyle>
          <a:p>
            <a:pPr>
              <a:defRPr/>
            </a:pPr>
            <a:fld id="{A7C7A80C-FEC8-49E1-B2BE-6374C5C6A237}" type="slidenum">
              <a:rPr lang="fr-FR"/>
              <a:pPr>
                <a:defRPr/>
              </a:pPr>
              <a:t>‹N°›</a:t>
            </a:fld>
            <a:endParaRPr lang="fr-FR"/>
          </a:p>
        </p:txBody>
      </p:sp>
    </p:spTree>
    <p:extLst>
      <p:ext uri="{BB962C8B-B14F-4D97-AF65-F5344CB8AC3E}">
        <p14:creationId xmlns:p14="http://schemas.microsoft.com/office/powerpoint/2010/main" val="5463480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texte 2"/>
          <p:cNvSpPr>
            <a:spLocks noGrp="1"/>
          </p:cNvSpPr>
          <p:nvPr>
            <p:ph type="body" sz="half" idx="1"/>
          </p:nvPr>
        </p:nvSpPr>
        <p:spPr>
          <a:xfrm>
            <a:off x="457200" y="1600202"/>
            <a:ext cx="4038600" cy="4708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image de la bibliothèque 3"/>
          <p:cNvSpPr>
            <a:spLocks noGrp="1"/>
          </p:cNvSpPr>
          <p:nvPr>
            <p:ph type="clipArt" sz="half" idx="2"/>
          </p:nvPr>
        </p:nvSpPr>
        <p:spPr>
          <a:xfrm>
            <a:off x="4648200" y="1600202"/>
            <a:ext cx="4038600" cy="4708525"/>
          </a:xfrm>
          <a:prstGeom prst="rect">
            <a:avLst/>
          </a:prstGeom>
        </p:spPr>
        <p:txBody>
          <a:bodyPr/>
          <a:lstStyle/>
          <a:p>
            <a:pPr lvl="0"/>
            <a:endParaRPr lang="fr-BE" noProof="0"/>
          </a:p>
        </p:txBody>
      </p:sp>
      <p:sp>
        <p:nvSpPr>
          <p:cNvPr id="5" name="Espace réservé de la date 4"/>
          <p:cNvSpPr>
            <a:spLocks noGrp="1"/>
          </p:cNvSpPr>
          <p:nvPr>
            <p:ph type="dt" sz="half" idx="10"/>
          </p:nvPr>
        </p:nvSpPr>
        <p:spPr>
          <a:xfrm>
            <a:off x="457200" y="6416677"/>
            <a:ext cx="2133600" cy="365125"/>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24200" y="6416677"/>
            <a:ext cx="2895600" cy="365125"/>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7924800" y="6416677"/>
            <a:ext cx="762000" cy="365125"/>
          </a:xfrm>
        </p:spPr>
        <p:txBody>
          <a:bodyPr/>
          <a:lstStyle>
            <a:lvl1pPr>
              <a:defRPr/>
            </a:lvl1pPr>
          </a:lstStyle>
          <a:p>
            <a:pPr>
              <a:defRPr/>
            </a:pPr>
            <a:fld id="{89D5B8FB-CDDA-45A6-BF8C-D460FA07AFD0}" type="slidenum">
              <a:rPr lang="fr-FR"/>
              <a:pPr>
                <a:defRPr/>
              </a:pPr>
              <a:t>‹N°›</a:t>
            </a:fld>
            <a:endParaRPr lang="fr-FR"/>
          </a:p>
        </p:txBody>
      </p:sp>
    </p:spTree>
    <p:extLst>
      <p:ext uri="{BB962C8B-B14F-4D97-AF65-F5344CB8AC3E}">
        <p14:creationId xmlns:p14="http://schemas.microsoft.com/office/powerpoint/2010/main" val="5511117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2"/>
            <a:ext cx="4038600" cy="4708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648200" y="1600202"/>
            <a:ext cx="4038600" cy="4708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457200" y="6416677"/>
            <a:ext cx="2133600" cy="365125"/>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24200" y="6416677"/>
            <a:ext cx="2895600" cy="365125"/>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7924800" y="6416677"/>
            <a:ext cx="762000" cy="365125"/>
          </a:xfrm>
        </p:spPr>
        <p:txBody>
          <a:bodyPr/>
          <a:lstStyle>
            <a:lvl1pPr>
              <a:defRPr/>
            </a:lvl1pPr>
          </a:lstStyle>
          <a:p>
            <a:pPr>
              <a:defRPr/>
            </a:pPr>
            <a:fld id="{49FBEF40-8C4F-4F69-8DD1-6229799A056A}" type="slidenum">
              <a:rPr lang="fr-FR"/>
              <a:pPr>
                <a:defRPr/>
              </a:pPr>
              <a:t>‹N°›</a:t>
            </a:fld>
            <a:endParaRPr lang="fr-FR"/>
          </a:p>
        </p:txBody>
      </p:sp>
    </p:spTree>
    <p:extLst>
      <p:ext uri="{BB962C8B-B14F-4D97-AF65-F5344CB8AC3E}">
        <p14:creationId xmlns:p14="http://schemas.microsoft.com/office/powerpoint/2010/main" val="5948434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texte 2"/>
          <p:cNvSpPr>
            <a:spLocks noGrp="1"/>
          </p:cNvSpPr>
          <p:nvPr>
            <p:ph type="body" sz="half" idx="1"/>
          </p:nvPr>
        </p:nvSpPr>
        <p:spPr>
          <a:xfrm>
            <a:off x="457200" y="1600202"/>
            <a:ext cx="8229600" cy="22780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57200" y="4030663"/>
            <a:ext cx="8229600" cy="227806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457200" y="6416677"/>
            <a:ext cx="2133600" cy="365125"/>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24200" y="6416677"/>
            <a:ext cx="2895600" cy="365125"/>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7924800" y="6416677"/>
            <a:ext cx="762000" cy="365125"/>
          </a:xfrm>
        </p:spPr>
        <p:txBody>
          <a:bodyPr/>
          <a:lstStyle>
            <a:lvl1pPr>
              <a:defRPr/>
            </a:lvl1pPr>
          </a:lstStyle>
          <a:p>
            <a:pPr>
              <a:defRPr/>
            </a:pPr>
            <a:fld id="{A2443918-AA7A-48DA-A526-06DBA850F218}" type="slidenum">
              <a:rPr lang="fr-FR"/>
              <a:pPr>
                <a:defRPr/>
              </a:pPr>
              <a:t>‹N°›</a:t>
            </a:fld>
            <a:endParaRPr lang="fr-FR"/>
          </a:p>
        </p:txBody>
      </p:sp>
    </p:spTree>
    <p:extLst>
      <p:ext uri="{BB962C8B-B14F-4D97-AF65-F5344CB8AC3E}">
        <p14:creationId xmlns:p14="http://schemas.microsoft.com/office/powerpoint/2010/main" val="35737288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2" name="Titre 1"/>
          <p:cNvSpPr txBox="1">
            <a:spLocks noGrp="1"/>
          </p:cNvSpPr>
          <p:nvPr>
            <p:ph type="title"/>
          </p:nvPr>
        </p:nvSpPr>
        <p:spPr>
          <a:xfrm>
            <a:off x="685800" y="2130423"/>
            <a:ext cx="7772400" cy="1470026"/>
          </a:xfrm>
        </p:spPr>
        <p:txBody>
          <a:bodyPr/>
          <a:lstStyle>
            <a:lvl1pPr>
              <a:defRPr b="1"/>
            </a:lvl1pPr>
          </a:lstStyle>
          <a:p>
            <a:pPr lvl="0"/>
            <a:r>
              <a:rPr lang="fr-FR"/>
              <a:t>Modifiez le style du titre</a:t>
            </a:r>
            <a:endParaRPr lang="fr-BE"/>
          </a:p>
        </p:txBody>
      </p:sp>
      <p:sp>
        <p:nvSpPr>
          <p:cNvPr id="3" name="Sous-titre 2"/>
          <p:cNvSpPr txBox="1">
            <a:spLocks noGrp="1"/>
          </p:cNvSpPr>
          <p:nvPr>
            <p:ph type="subTitle" idx="4294967295"/>
          </p:nvPr>
        </p:nvSpPr>
        <p:spPr>
          <a:xfrm>
            <a:off x="1371600" y="3886202"/>
            <a:ext cx="6400800" cy="1752603"/>
          </a:xfrm>
        </p:spPr>
        <p:txBody>
          <a:bodyPr anchorCtr="1"/>
          <a:lstStyle>
            <a:lvl1pPr marL="0" indent="0" algn="ctr">
              <a:spcBef>
                <a:spcPts val="700"/>
              </a:spcBef>
              <a:buNone/>
              <a:defRPr sz="2800" b="1">
                <a:solidFill>
                  <a:srgbClr val="35CA00"/>
                </a:solidFill>
              </a:defRPr>
            </a:lvl1pPr>
          </a:lstStyle>
          <a:p>
            <a:pPr lvl="0"/>
            <a:r>
              <a:rPr lang="fr-FR"/>
              <a:t>Modifiez le style des sous-titres du masque</a:t>
            </a:r>
            <a:endParaRPr lang="fr-BE"/>
          </a:p>
        </p:txBody>
      </p:sp>
      <p:sp>
        <p:nvSpPr>
          <p:cNvPr id="4" name="Espace réservé de la date 3"/>
          <p:cNvSpPr txBox="1">
            <a:spLocks noGrp="1"/>
          </p:cNvSpPr>
          <p:nvPr>
            <p:ph type="dt" sz="half" idx="10"/>
          </p:nvPr>
        </p:nvSpPr>
        <p:spPr/>
        <p:txBody>
          <a:bodyPr/>
          <a:lstStyle>
            <a:lvl1pPr>
              <a:defRPr/>
            </a:lvl1pPr>
          </a:lstStyle>
          <a:p>
            <a:pPr>
              <a:defRPr/>
            </a:pPr>
            <a:fld id="{01C3D62E-BE84-4935-9348-686565D38555}" type="datetime1">
              <a:rPr/>
              <a:pPr>
                <a:defRPr/>
              </a:pPr>
              <a:t>*</a:t>
            </a:fld>
            <a:endParaRPr/>
          </a:p>
        </p:txBody>
      </p:sp>
      <p:sp>
        <p:nvSpPr>
          <p:cNvPr id="5" name="Espace réservé du pied de page 4"/>
          <p:cNvSpPr txBox="1">
            <a:spLocks noGrp="1"/>
          </p:cNvSpPr>
          <p:nvPr>
            <p:ph type="ftr" sz="quarter" idx="11"/>
          </p:nvPr>
        </p:nvSpPr>
        <p:spPr/>
        <p:txBody>
          <a:bodyPr/>
          <a:lstStyle>
            <a:lvl1pPr>
              <a:defRPr/>
            </a:lvl1pPr>
          </a:lstStyle>
          <a:p>
            <a:pPr>
              <a:defRPr/>
            </a:pPr>
            <a:endParaRPr/>
          </a:p>
        </p:txBody>
      </p:sp>
      <p:sp>
        <p:nvSpPr>
          <p:cNvPr id="6" name="Espace réservé du numéro de diapositive 5"/>
          <p:cNvSpPr txBox="1">
            <a:spLocks noGrp="1"/>
          </p:cNvSpPr>
          <p:nvPr>
            <p:ph type="sldNum" sz="quarter" idx="12"/>
          </p:nvPr>
        </p:nvSpPr>
        <p:spPr/>
        <p:txBody>
          <a:bodyPr/>
          <a:lstStyle>
            <a:lvl1pPr>
              <a:defRPr/>
            </a:lvl1pPr>
          </a:lstStyle>
          <a:p>
            <a:pPr>
              <a:defRPr/>
            </a:pPr>
            <a:fld id="{F52A5370-4AFC-4313-A373-5A68BBD45B1B}" type="slidenum">
              <a:rPr/>
              <a:pPr>
                <a:defRPr/>
              </a:pPr>
              <a:t>‹N°›</a:t>
            </a:fld>
            <a:endParaRPr/>
          </a:p>
        </p:txBody>
      </p:sp>
    </p:spTree>
    <p:extLst>
      <p:ext uri="{BB962C8B-B14F-4D97-AF65-F5344CB8AC3E}">
        <p14:creationId xmlns:p14="http://schemas.microsoft.com/office/powerpoint/2010/main" val="1657607947"/>
      </p:ext>
    </p:extLst>
  </p:cSld>
  <p:clrMapOvr>
    <a:masterClrMapping/>
  </p:clrMapOvr>
  <p:transition spd="slow"/>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381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6642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2676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356E5F6-F968-4C82-800E-FA954A9E9995}" type="datetimeFigureOut">
              <a:rPr lang="fr-BE"/>
              <a:pPr>
                <a:defRPr/>
              </a:pPr>
              <a:t>20/10/2016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5A20819-2E01-4ED2-A8DA-E32435281E89}" type="slidenum">
              <a:rPr lang="fr-BE"/>
              <a:pPr>
                <a:defRPr/>
              </a:pPr>
              <a:t>‹N°›</a:t>
            </a:fld>
            <a:endParaRPr lang="fr-BE"/>
          </a:p>
        </p:txBody>
      </p:sp>
    </p:spTree>
    <p:extLst>
      <p:ext uri="{BB962C8B-B14F-4D97-AF65-F5344CB8AC3E}">
        <p14:creationId xmlns:p14="http://schemas.microsoft.com/office/powerpoint/2010/main" val="1905189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01630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38784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3155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28861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88576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14745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7731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65D2E9C-AAC2-4165-9F96-690F80D410DF}" type="datetimeFigureOut">
              <a:rPr lang="fr-BE" smtClean="0">
                <a:solidFill>
                  <a:prstClr val="black">
                    <a:tint val="75000"/>
                  </a:prstClr>
                </a:solidFill>
              </a:rPr>
              <a:pPr/>
              <a:t>20/10/2016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69EDC4A-D2BC-42A7-8291-D1522A2BC076}"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117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E24B14F-2ACC-4C2C-8AF3-49CE57611E20}" type="datetimeFigureOut">
              <a:rPr lang="fr-BE"/>
              <a:pPr>
                <a:defRPr/>
              </a:pPr>
              <a:t>20/10/2016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47C7802-C3AD-4A60-87EC-958C9B6013D1}" type="slidenum">
              <a:rPr lang="fr-BE"/>
              <a:pPr>
                <a:defRPr/>
              </a:pPr>
              <a:t>‹N°›</a:t>
            </a:fld>
            <a:endParaRPr lang="fr-BE"/>
          </a:p>
        </p:txBody>
      </p:sp>
    </p:spTree>
    <p:extLst>
      <p:ext uri="{BB962C8B-B14F-4D97-AF65-F5344CB8AC3E}">
        <p14:creationId xmlns:p14="http://schemas.microsoft.com/office/powerpoint/2010/main" val="232494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1807E7DC-806D-4FA4-B096-CA0749B12EBC}" type="datetimeFigureOut">
              <a:rPr lang="fr-BE"/>
              <a:pPr>
                <a:defRPr/>
              </a:pPr>
              <a:t>20/10/2016</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AAEA1FE3-F1B6-40F1-B16A-A61808C07AF0}" type="slidenum">
              <a:rPr lang="fr-BE"/>
              <a:pPr>
                <a:defRPr/>
              </a:pPr>
              <a:t>‹N°›</a:t>
            </a:fld>
            <a:endParaRPr lang="fr-BE"/>
          </a:p>
        </p:txBody>
      </p:sp>
    </p:spTree>
    <p:extLst>
      <p:ext uri="{BB962C8B-B14F-4D97-AF65-F5344CB8AC3E}">
        <p14:creationId xmlns:p14="http://schemas.microsoft.com/office/powerpoint/2010/main" val="13143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943CF688-DA1F-46F7-B863-7025943512A2}" type="datetimeFigureOut">
              <a:rPr lang="fr-BE"/>
              <a:pPr>
                <a:defRPr/>
              </a:pPr>
              <a:t>20/10/2016</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0E29348D-B640-4382-9498-47B5EE5A7DD3}" type="slidenum">
              <a:rPr lang="fr-BE"/>
              <a:pPr>
                <a:defRPr/>
              </a:pPr>
              <a:t>‹N°›</a:t>
            </a:fld>
            <a:endParaRPr lang="fr-BE"/>
          </a:p>
        </p:txBody>
      </p:sp>
    </p:spTree>
    <p:extLst>
      <p:ext uri="{BB962C8B-B14F-4D97-AF65-F5344CB8AC3E}">
        <p14:creationId xmlns:p14="http://schemas.microsoft.com/office/powerpoint/2010/main" val="261935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CA3F5FF0-8591-4284-AFCE-A77A6D1EB863}" type="datetimeFigureOut">
              <a:rPr lang="fr-BE"/>
              <a:pPr>
                <a:defRPr/>
              </a:pPr>
              <a:t>20/10/2016</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CFD42815-CF81-41DC-A4D3-3E5D42D18560}" type="slidenum">
              <a:rPr lang="fr-BE"/>
              <a:pPr>
                <a:defRPr/>
              </a:pPr>
              <a:t>‹N°›</a:t>
            </a:fld>
            <a:endParaRPr lang="fr-BE"/>
          </a:p>
        </p:txBody>
      </p:sp>
    </p:spTree>
    <p:extLst>
      <p:ext uri="{BB962C8B-B14F-4D97-AF65-F5344CB8AC3E}">
        <p14:creationId xmlns:p14="http://schemas.microsoft.com/office/powerpoint/2010/main" val="164181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2814669-91B2-4A6A-8D91-6CC688B70963}" type="datetimeFigureOut">
              <a:rPr lang="fr-BE"/>
              <a:pPr>
                <a:defRPr/>
              </a:pPr>
              <a:t>20/10/2016</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57F5732D-E707-422A-9C09-537D4D4C623E}" type="slidenum">
              <a:rPr lang="fr-BE"/>
              <a:pPr>
                <a:defRPr/>
              </a:pPr>
              <a:t>‹N°›</a:t>
            </a:fld>
            <a:endParaRPr lang="fr-BE"/>
          </a:p>
        </p:txBody>
      </p:sp>
    </p:spTree>
    <p:extLst>
      <p:ext uri="{BB962C8B-B14F-4D97-AF65-F5344CB8AC3E}">
        <p14:creationId xmlns:p14="http://schemas.microsoft.com/office/powerpoint/2010/main" val="58769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235A286-EB6E-4D27-91C3-44ECCFEEA666}" type="datetimeFigureOut">
              <a:rPr lang="fr-BE"/>
              <a:pPr>
                <a:defRPr/>
              </a:pPr>
              <a:t>20/10/2016</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D8442A8-0CB9-4D2E-A261-52ADCB12EDFE}" type="slidenum">
              <a:rPr lang="fr-BE"/>
              <a:pPr>
                <a:defRPr/>
              </a:pPr>
              <a:t>‹N°›</a:t>
            </a:fld>
            <a:endParaRPr lang="fr-BE"/>
          </a:p>
        </p:txBody>
      </p:sp>
    </p:spTree>
    <p:extLst>
      <p:ext uri="{BB962C8B-B14F-4D97-AF65-F5344CB8AC3E}">
        <p14:creationId xmlns:p14="http://schemas.microsoft.com/office/powerpoint/2010/main" val="152707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3E5C6F2-DC21-423B-9F61-BCF75CBB97A2}" type="datetimeFigureOut">
              <a:rPr lang="fr-BE"/>
              <a:pPr>
                <a:defRPr/>
              </a:pPr>
              <a:t>20/10/2016</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594CBBF3-86C7-4E16-99C7-755753EB5B8E}" type="slidenum">
              <a:rPr lang="fr-BE"/>
              <a:pPr>
                <a:defRPr/>
              </a:pPr>
              <a:t>‹N°›</a:t>
            </a:fld>
            <a:endParaRPr lang="fr-BE"/>
          </a:p>
        </p:txBody>
      </p:sp>
    </p:spTree>
    <p:extLst>
      <p:ext uri="{BB962C8B-B14F-4D97-AF65-F5344CB8AC3E}">
        <p14:creationId xmlns:p14="http://schemas.microsoft.com/office/powerpoint/2010/main" val="204152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fr-BE" altLang="fr-FR" smtClean="0"/>
          </a:p>
        </p:txBody>
      </p:sp>
      <p:sp>
        <p:nvSpPr>
          <p:cNvPr id="1027" name="Espace réservé du texte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BE" altLang="fr-FR" smtClean="0"/>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6B782A-9F82-457A-B2AF-2CD350A155E7}" type="datetimeFigureOut">
              <a:rPr lang="fr-BE"/>
              <a:pPr>
                <a:defRPr/>
              </a:pPr>
              <a:t>20/10/2016</a:t>
            </a:fld>
            <a:endParaRPr lang="fr-BE"/>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B146C5-7DD9-4513-8561-B8512F14F26E}"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65D2E9C-AAC2-4165-9F96-690F80D410DF}" type="datetimeFigureOut">
              <a:rPr lang="fr-BE" smtClean="0">
                <a:solidFill>
                  <a:prstClr val="black">
                    <a:tint val="75000"/>
                  </a:prstClr>
                </a:solidFill>
                <a:latin typeface="Calibri"/>
                <a:cs typeface="+mn-cs"/>
              </a:rPr>
              <a:pPr fontAlgn="auto">
                <a:spcBef>
                  <a:spcPts val="0"/>
                </a:spcBef>
                <a:spcAft>
                  <a:spcPts val="0"/>
                </a:spcAft>
              </a:pPr>
              <a:t>20/10/2016</a:t>
            </a:fld>
            <a:endParaRPr lang="fr-BE">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BE">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9EDC4A-D2BC-42A7-8291-D1522A2BC076}" type="slidenum">
              <a:rPr lang="fr-BE" smtClean="0">
                <a:solidFill>
                  <a:prstClr val="black">
                    <a:tint val="75000"/>
                  </a:prstClr>
                </a:solidFill>
                <a:latin typeface="Calibri"/>
                <a:cs typeface="+mn-cs"/>
              </a:rPr>
              <a:pPr fontAlgn="auto">
                <a:spcBef>
                  <a:spcPts val="0"/>
                </a:spcBef>
                <a:spcAft>
                  <a:spcPts val="0"/>
                </a:spcAft>
              </a:pPr>
              <a:t>‹N°›</a:t>
            </a:fld>
            <a:endParaRPr lang="fr-BE">
              <a:solidFill>
                <a:prstClr val="black">
                  <a:tint val="75000"/>
                </a:prstClr>
              </a:solidFill>
              <a:latin typeface="Calibri"/>
              <a:cs typeface="+mn-cs"/>
            </a:endParaRPr>
          </a:p>
        </p:txBody>
      </p:sp>
    </p:spTree>
    <p:extLst>
      <p:ext uri="{BB962C8B-B14F-4D97-AF65-F5344CB8AC3E}">
        <p14:creationId xmlns:p14="http://schemas.microsoft.com/office/powerpoint/2010/main" val="337476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eachforbelgium.org/" TargetMode="External"/><Relationship Id="rId1" Type="http://schemas.openxmlformats.org/officeDocument/2006/relationships/slideLayout" Target="../slideLayouts/slideLayout17.xml"/><Relationship Id="rId5" Type="http://schemas.openxmlformats.org/officeDocument/2006/relationships/hyperlink" Target="https://www.youtube.com/watch?v=b0i9sNnp7t8"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europedirect.brussels/" TargetMode="Externa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vimeo.com/137235648"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file:///\\scfwb12\AEF_Europe\EPlus2016\LABEL%20EUROPEEN%20DES%20LANGUES\Vid&#233;o%20Commission\BBC%20Multilingual%20V6.mp4" TargetMode="Externa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1450"/>
            <a:ext cx="73533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ZoneTexte 7"/>
          <p:cNvSpPr txBox="1">
            <a:spLocks noChangeArrowheads="1"/>
          </p:cNvSpPr>
          <p:nvPr/>
        </p:nvSpPr>
        <p:spPr bwMode="auto">
          <a:xfrm>
            <a:off x="361950" y="1989140"/>
            <a:ext cx="84899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4400" b="1">
                <a:solidFill>
                  <a:srgbClr val="6CB826"/>
                </a:solidFill>
                <a:latin typeface="Constantia" pitchFamily="18" charset="0"/>
                <a:cs typeface="Andalus" pitchFamily="18" charset="-78"/>
              </a:rPr>
              <a:t>Label européen des langues </a:t>
            </a:r>
            <a:r>
              <a:rPr lang="fr-BE" altLang="fr-FR" sz="3600">
                <a:solidFill>
                  <a:srgbClr val="6CB826"/>
                </a:solidFill>
                <a:latin typeface="Constantia" pitchFamily="18" charset="0"/>
                <a:cs typeface="Andalus" pitchFamily="18" charset="-78"/>
              </a:rPr>
              <a:t>2016</a:t>
            </a:r>
          </a:p>
          <a:p>
            <a:pPr algn="ctr" eaLnBrk="1" hangingPunct="1"/>
            <a:r>
              <a:rPr lang="fr-BE" altLang="fr-FR" sz="3600">
                <a:solidFill>
                  <a:srgbClr val="6CB826"/>
                </a:solidFill>
                <a:latin typeface="Constantia" pitchFamily="18" charset="0"/>
                <a:cs typeface="Andalus" pitchFamily="18" charset="-78"/>
              </a:rPr>
              <a:t>en Fédération Wallonie-Bruxelles</a:t>
            </a:r>
          </a:p>
        </p:txBody>
      </p:sp>
      <p:sp>
        <p:nvSpPr>
          <p:cNvPr id="7172" name="ZoneTexte 10"/>
          <p:cNvSpPr txBox="1">
            <a:spLocks noChangeArrowheads="1"/>
          </p:cNvSpPr>
          <p:nvPr/>
        </p:nvSpPr>
        <p:spPr bwMode="auto">
          <a:xfrm>
            <a:off x="960439" y="3716340"/>
            <a:ext cx="72929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dirty="0">
                <a:solidFill>
                  <a:srgbClr val="FF3399"/>
                </a:solidFill>
                <a:latin typeface="Constantia" pitchFamily="18" charset="0"/>
              </a:rPr>
              <a:t>L’apprentissage des langues en classe multiculturelle et </a:t>
            </a:r>
            <a:r>
              <a:rPr lang="fr-BE" altLang="fr-FR" sz="3600" dirty="0" smtClean="0">
                <a:solidFill>
                  <a:srgbClr val="FF3399"/>
                </a:solidFill>
                <a:latin typeface="Constantia" pitchFamily="18" charset="0"/>
              </a:rPr>
              <a:t>multilingue</a:t>
            </a:r>
          </a:p>
          <a:p>
            <a:pPr algn="ctr" eaLnBrk="1" hangingPunct="1"/>
            <a:endParaRPr lang="fr-BE" altLang="fr-FR" sz="3600" dirty="0" smtClean="0">
              <a:solidFill>
                <a:srgbClr val="FF3399"/>
              </a:solidFill>
              <a:latin typeface="Constantia" pitchFamily="18" charset="0"/>
            </a:endParaRPr>
          </a:p>
          <a:p>
            <a:pPr algn="ctr" eaLnBrk="1" hangingPunct="1"/>
            <a:r>
              <a:rPr lang="fr-BE" altLang="fr-FR" sz="2400" dirty="0" smtClean="0">
                <a:solidFill>
                  <a:srgbClr val="FF3399"/>
                </a:solidFill>
                <a:latin typeface="Constantia" pitchFamily="18" charset="0"/>
              </a:rPr>
              <a:t>5 octobre 2016</a:t>
            </a:r>
            <a:endParaRPr lang="fr-BE" altLang="fr-FR" sz="2400" dirty="0">
              <a:solidFill>
                <a:srgbClr val="FF3399"/>
              </a:solidFill>
              <a:latin typeface="Constantia" pitchFamily="18" charset="0"/>
            </a:endParaRPr>
          </a:p>
        </p:txBody>
      </p:sp>
      <p:pic>
        <p:nvPicPr>
          <p:cNvPr id="7173"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44816"/>
          </a:xfrm>
          <a:prstGeom prst="rect">
            <a:avLst/>
          </a:prstGeom>
          <a:solidFill>
            <a:srgbClr val="003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BE" sz="2800" dirty="0">
                <a:solidFill>
                  <a:prstClr val="white"/>
                </a:solidFill>
                <a:latin typeface="League Gothic" panose="00000500000000000000" pitchFamily="50" charset="0"/>
              </a:rPr>
              <a:t>A LA RECHERCHE D’UN MÉTIER AVEC IMPACT ?</a:t>
            </a:r>
          </a:p>
        </p:txBody>
      </p:sp>
      <p:sp>
        <p:nvSpPr>
          <p:cNvPr id="6" name="Rectangle 5"/>
          <p:cNvSpPr/>
          <p:nvPr/>
        </p:nvSpPr>
        <p:spPr>
          <a:xfrm>
            <a:off x="0" y="6153566"/>
            <a:ext cx="9144000" cy="704434"/>
          </a:xfrm>
          <a:prstGeom prst="rect">
            <a:avLst/>
          </a:prstGeom>
          <a:solidFill>
            <a:srgbClr val="8A1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BE" sz="2800" dirty="0">
                <a:solidFill>
                  <a:prstClr val="white"/>
                </a:solidFill>
                <a:latin typeface="League Gothic" panose="00000500000000000000" pitchFamily="50" charset="0"/>
              </a:rPr>
              <a:t>POSTULE AVANT LE 27 NOVEMBRE !</a:t>
            </a:r>
          </a:p>
        </p:txBody>
      </p:sp>
      <p:sp>
        <p:nvSpPr>
          <p:cNvPr id="7" name="Rectangle 6"/>
          <p:cNvSpPr/>
          <p:nvPr/>
        </p:nvSpPr>
        <p:spPr>
          <a:xfrm>
            <a:off x="4283968" y="2132856"/>
            <a:ext cx="4802883" cy="3125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fr-BE" sz="2000" dirty="0">
                <a:solidFill>
                  <a:prstClr val="black"/>
                </a:solidFill>
                <a:latin typeface="League Gothic" panose="00000500000000000000" pitchFamily="50" charset="0"/>
              </a:rPr>
              <a:t>Devenir un enseignant inspirant et un acteur du changement afin de réduire les iniquités scolaires ? Découvre le programme </a:t>
            </a:r>
            <a:r>
              <a:rPr lang="fr-BE" sz="2000" dirty="0" err="1">
                <a:solidFill>
                  <a:srgbClr val="8A132F"/>
                </a:solidFill>
                <a:latin typeface="League Gothic" panose="00000500000000000000" pitchFamily="50" charset="0"/>
              </a:rPr>
              <a:t>Teach</a:t>
            </a:r>
            <a:r>
              <a:rPr lang="fr-BE" sz="2000" dirty="0">
                <a:solidFill>
                  <a:srgbClr val="8A132F"/>
                </a:solidFill>
                <a:latin typeface="League Gothic" panose="00000500000000000000" pitchFamily="50" charset="0"/>
              </a:rPr>
              <a:t> for </a:t>
            </a:r>
            <a:r>
              <a:rPr lang="fr-BE" sz="2000" dirty="0" err="1">
                <a:solidFill>
                  <a:srgbClr val="8A132F"/>
                </a:solidFill>
                <a:latin typeface="League Gothic" panose="00000500000000000000" pitchFamily="50" charset="0"/>
              </a:rPr>
              <a:t>Belgium</a:t>
            </a:r>
            <a:r>
              <a:rPr lang="fr-BE" sz="2000" dirty="0">
                <a:solidFill>
                  <a:srgbClr val="8A132F"/>
                </a:solidFill>
                <a:latin typeface="League Gothic" panose="00000500000000000000" pitchFamily="50" charset="0"/>
              </a:rPr>
              <a:t>.</a:t>
            </a:r>
            <a:endParaRPr lang="fr-BE" sz="2000" dirty="0">
              <a:solidFill>
                <a:prstClr val="black"/>
              </a:solidFill>
              <a:latin typeface="League Gothic" panose="00000500000000000000" pitchFamily="50" charset="0"/>
            </a:endParaRPr>
          </a:p>
          <a:p>
            <a:pPr fontAlgn="auto">
              <a:spcBef>
                <a:spcPts val="0"/>
              </a:spcBef>
              <a:spcAft>
                <a:spcPts val="0"/>
              </a:spcAft>
            </a:pPr>
            <a:endParaRPr lang="fr-BE" sz="2000" dirty="0">
              <a:solidFill>
                <a:prstClr val="black"/>
              </a:solidFill>
              <a:latin typeface="League Gothic" panose="00000500000000000000" pitchFamily="50" charset="0"/>
            </a:endParaRPr>
          </a:p>
          <a:p>
            <a:pPr fontAlgn="auto">
              <a:spcBef>
                <a:spcPts val="0"/>
              </a:spcBef>
              <a:spcAft>
                <a:spcPts val="0"/>
              </a:spcAft>
            </a:pPr>
            <a:r>
              <a:rPr lang="fr-BE" sz="2000" dirty="0">
                <a:solidFill>
                  <a:prstClr val="black"/>
                </a:solidFill>
                <a:latin typeface="League Gothic" panose="00000500000000000000" pitchFamily="50" charset="0"/>
              </a:rPr>
              <a:t>Plus d’infos sur </a:t>
            </a:r>
            <a:r>
              <a:rPr lang="fr-BE" sz="2000" dirty="0">
                <a:solidFill>
                  <a:prstClr val="black"/>
                </a:solidFill>
                <a:latin typeface="League Gothic" panose="00000500000000000000" pitchFamily="50" charset="0"/>
                <a:hlinkClick r:id="rId2"/>
              </a:rPr>
              <a:t>www.teachforbelgium.org</a:t>
            </a:r>
            <a:r>
              <a:rPr lang="fr-BE" sz="2000" dirty="0">
                <a:solidFill>
                  <a:prstClr val="black"/>
                </a:solidFill>
                <a:latin typeface="League Gothic" panose="00000500000000000000" pitchFamily="50" charset="0"/>
              </a:rPr>
              <a:t>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783" y="5531012"/>
            <a:ext cx="1795410" cy="38532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54" y="2132856"/>
            <a:ext cx="4038931" cy="2872291"/>
          </a:xfrm>
          <a:prstGeom prst="rect">
            <a:avLst/>
          </a:prstGeom>
        </p:spPr>
      </p:pic>
      <p:sp>
        <p:nvSpPr>
          <p:cNvPr id="2" name="ZoneTexte 1"/>
          <p:cNvSpPr txBox="1"/>
          <p:nvPr/>
        </p:nvSpPr>
        <p:spPr>
          <a:xfrm>
            <a:off x="323528" y="5373216"/>
            <a:ext cx="2453172" cy="369332"/>
          </a:xfrm>
          <a:prstGeom prst="rect">
            <a:avLst/>
          </a:prstGeom>
          <a:noFill/>
        </p:spPr>
        <p:txBody>
          <a:bodyPr wrap="none" rtlCol="0">
            <a:spAutoFit/>
          </a:bodyPr>
          <a:lstStyle/>
          <a:p>
            <a:r>
              <a:rPr lang="fr-BE" dirty="0" smtClean="0">
                <a:hlinkClick r:id="rId5"/>
              </a:rPr>
              <a:t>Vidéo </a:t>
            </a:r>
            <a:r>
              <a:rPr lang="fr-BE" dirty="0" err="1" smtClean="0">
                <a:hlinkClick r:id="rId5"/>
              </a:rPr>
              <a:t>Teach</a:t>
            </a:r>
            <a:r>
              <a:rPr lang="fr-BE" dirty="0" smtClean="0">
                <a:hlinkClick r:id="rId5"/>
              </a:rPr>
              <a:t> for </a:t>
            </a:r>
            <a:r>
              <a:rPr lang="fr-BE" dirty="0" err="1" smtClean="0">
                <a:hlinkClick r:id="rId5"/>
              </a:rPr>
              <a:t>Belgium</a:t>
            </a:r>
            <a:endParaRPr lang="fr-BE" dirty="0"/>
          </a:p>
        </p:txBody>
      </p:sp>
    </p:spTree>
    <p:extLst>
      <p:ext uri="{BB962C8B-B14F-4D97-AF65-F5344CB8AC3E}">
        <p14:creationId xmlns:p14="http://schemas.microsoft.com/office/powerpoint/2010/main" val="222745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ZoneTexte 7"/>
          <p:cNvSpPr txBox="1">
            <a:spLocks noChangeArrowheads="1"/>
          </p:cNvSpPr>
          <p:nvPr/>
        </p:nvSpPr>
        <p:spPr bwMode="auto">
          <a:xfrm>
            <a:off x="361950" y="2178052"/>
            <a:ext cx="8489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Ouvrir son établissement aux langues et aux cultures étrangères via l’OLC de la Fédération Wallonie-Bruxelles</a:t>
            </a:r>
          </a:p>
        </p:txBody>
      </p:sp>
      <p:sp>
        <p:nvSpPr>
          <p:cNvPr id="14340" name="ZoneTexte 10"/>
          <p:cNvSpPr txBox="1">
            <a:spLocks noChangeArrowheads="1"/>
          </p:cNvSpPr>
          <p:nvPr/>
        </p:nvSpPr>
        <p:spPr bwMode="auto">
          <a:xfrm>
            <a:off x="684214" y="3933827"/>
            <a:ext cx="7951787"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a:solidFill>
                  <a:srgbClr val="FF3399"/>
                </a:solidFill>
                <a:latin typeface="Constantia" pitchFamily="18" charset="0"/>
              </a:rPr>
              <a:t>Isabelle Polain</a:t>
            </a:r>
          </a:p>
          <a:p>
            <a:pPr algn="ctr" eaLnBrk="1" hangingPunct="1"/>
            <a:r>
              <a:rPr lang="fr-BE" altLang="fr-FR" sz="2400">
                <a:solidFill>
                  <a:srgbClr val="FF3399"/>
                </a:solidFill>
                <a:latin typeface="Constantia" pitchFamily="18" charset="0"/>
              </a:rPr>
              <a:t>Responsable OLC</a:t>
            </a:r>
          </a:p>
          <a:p>
            <a:pPr algn="ctr" eaLnBrk="1" hangingPunct="1"/>
            <a:r>
              <a:rPr lang="fr-BE" altLang="fr-FR" sz="2400">
                <a:solidFill>
                  <a:srgbClr val="FF3399"/>
                </a:solidFill>
                <a:latin typeface="Constantia" pitchFamily="18" charset="0"/>
              </a:rPr>
              <a:t>Fédération Wallonie-Bruxelles </a:t>
            </a:r>
            <a:endParaRPr lang="fr-BE" altLang="fr-FR" sz="2400">
              <a:solidFill>
                <a:srgbClr val="0094C8"/>
              </a:solidFill>
              <a:latin typeface="Constantia" pitchFamily="18" charset="0"/>
            </a:endParaRPr>
          </a:p>
          <a:p>
            <a:pPr eaLnBrk="1" hangingPunct="1"/>
            <a:endParaRPr lang="fr-BE" altLang="fr-FR" sz="3200">
              <a:solidFill>
                <a:srgbClr val="FF3399"/>
              </a:solidFill>
              <a:latin typeface="Constantia" pitchFamily="18" charset="0"/>
            </a:endParaRPr>
          </a:p>
        </p:txBody>
      </p:sp>
      <p:pic>
        <p:nvPicPr>
          <p:cNvPr id="14341"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993775" y="260350"/>
            <a:ext cx="7308850" cy="2382838"/>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50000"/>
              </a:spcBef>
              <a:defRPr/>
            </a:pPr>
            <a:endParaRPr lang="fr-BE" sz="2400" b="1" dirty="0">
              <a:solidFill>
                <a:schemeClr val="accent2"/>
              </a:solidFill>
              <a:latin typeface="+mj-lt"/>
              <a:ea typeface="+mj-ea"/>
              <a:cs typeface="+mj-cs"/>
            </a:endParaRPr>
          </a:p>
          <a:p>
            <a:pPr algn="ctr">
              <a:spcBef>
                <a:spcPct val="50000"/>
              </a:spcBef>
              <a:defRPr/>
            </a:pPr>
            <a:r>
              <a:rPr lang="fr-BE" sz="3200" b="1" dirty="0">
                <a:solidFill>
                  <a:srgbClr val="0070C0"/>
                </a:solidFill>
                <a:latin typeface="+mj-lt"/>
                <a:ea typeface="+mj-ea"/>
                <a:cs typeface="+mj-cs"/>
              </a:rPr>
              <a:t>L’apprentissage des langues en classe multiculturelle et multilingue</a:t>
            </a:r>
          </a:p>
          <a:p>
            <a:pPr algn="ctr">
              <a:spcBef>
                <a:spcPct val="50000"/>
              </a:spcBef>
              <a:defRPr/>
            </a:pPr>
            <a:endParaRPr lang="fr-BE" sz="2000" b="1" dirty="0">
              <a:solidFill>
                <a:schemeClr val="accent2"/>
              </a:solidFill>
              <a:latin typeface="+mj-lt"/>
              <a:ea typeface="+mj-ea"/>
              <a:cs typeface="+mj-cs"/>
            </a:endParaRPr>
          </a:p>
        </p:txBody>
      </p:sp>
      <p:sp>
        <p:nvSpPr>
          <p:cNvPr id="15363" name="ZoneTexte 7"/>
          <p:cNvSpPr txBox="1">
            <a:spLocks noChangeArrowheads="1"/>
          </p:cNvSpPr>
          <p:nvPr/>
        </p:nvSpPr>
        <p:spPr bwMode="auto">
          <a:xfrm>
            <a:off x="838200" y="4114801"/>
            <a:ext cx="762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r>
              <a:rPr lang="fr-BE" sz="2800" i="1">
                <a:solidFill>
                  <a:srgbClr val="0070C0"/>
                </a:solidFill>
              </a:rPr>
              <a:t>Ouvrir son établissement aux langues et aux cultures étrangères via le dispositif OLC </a:t>
            </a:r>
          </a:p>
          <a:p>
            <a:pPr algn="ctr" eaLnBrk="1" hangingPunct="1">
              <a:lnSpc>
                <a:spcPct val="150000"/>
              </a:lnSpc>
            </a:pPr>
            <a:r>
              <a:rPr lang="fr-BE" sz="2800" i="1">
                <a:solidFill>
                  <a:srgbClr val="0070C0"/>
                </a:solidFill>
              </a:rPr>
              <a:t>de la Fédération Wallonie-Bruxelles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295400" y="260350"/>
            <a:ext cx="7308850" cy="1123950"/>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50000"/>
              </a:spcBef>
              <a:defRPr/>
            </a:pPr>
            <a:r>
              <a:rPr lang="fr-BE" sz="2400" b="1" dirty="0">
                <a:solidFill>
                  <a:schemeClr val="accent2"/>
                </a:solidFill>
                <a:latin typeface="+mj-lt"/>
                <a:ea typeface="+mj-ea"/>
                <a:cs typeface="+mj-cs"/>
              </a:rPr>
              <a:t>Le programme d’Ouverture aux Langues </a:t>
            </a:r>
          </a:p>
          <a:p>
            <a:pPr algn="ctr">
              <a:spcBef>
                <a:spcPct val="50000"/>
              </a:spcBef>
              <a:defRPr/>
            </a:pPr>
            <a:r>
              <a:rPr lang="fr-BE" sz="2400" b="1" dirty="0">
                <a:solidFill>
                  <a:schemeClr val="accent2"/>
                </a:solidFill>
                <a:latin typeface="+mj-lt"/>
                <a:ea typeface="+mj-ea"/>
                <a:cs typeface="+mj-cs"/>
              </a:rPr>
              <a:t>et aux Cultures</a:t>
            </a:r>
            <a:endParaRPr lang="fr-FR" sz="2400" b="1" dirty="0">
              <a:solidFill>
                <a:schemeClr val="accent2"/>
              </a:solidFill>
              <a:latin typeface="+mj-lt"/>
              <a:ea typeface="+mj-ea"/>
              <a:cs typeface="+mj-cs"/>
            </a:endParaRPr>
          </a:p>
        </p:txBody>
      </p:sp>
      <p:pic>
        <p:nvPicPr>
          <p:cNvPr id="16387" name="Picture 14"/>
          <p:cNvPicPr>
            <a:picLocks noChangeAspect="1" noChangeArrowheads="1"/>
          </p:cNvPicPr>
          <p:nvPr/>
        </p:nvPicPr>
        <p:blipFill>
          <a:blip r:embed="rId3">
            <a:extLst>
              <a:ext uri="{28A0092B-C50C-407E-A947-70E740481C1C}">
                <a14:useLocalDpi xmlns:a14="http://schemas.microsoft.com/office/drawing/2010/main" val="0"/>
              </a:ext>
            </a:extLst>
          </a:blip>
          <a:srcRect l="658" t="311"/>
          <a:stretch>
            <a:fillRect/>
          </a:stretch>
        </p:blipFill>
        <p:spPr bwMode="auto">
          <a:xfrm>
            <a:off x="539751" y="1773238"/>
            <a:ext cx="2116138"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8" name="Bulle ronde 12"/>
          <p:cNvSpPr>
            <a:spLocks noChangeArrowheads="1"/>
          </p:cNvSpPr>
          <p:nvPr/>
        </p:nvSpPr>
        <p:spPr bwMode="auto">
          <a:xfrm>
            <a:off x="4500564" y="1773240"/>
            <a:ext cx="2016125" cy="1038225"/>
          </a:xfrm>
          <a:prstGeom prst="wedgeEllipseCallout">
            <a:avLst>
              <a:gd name="adj1" fmla="val 12856"/>
              <a:gd name="adj2" fmla="val 117833"/>
            </a:avLst>
          </a:prstGeom>
          <a:solidFill>
            <a:srgbClr val="EB8241"/>
          </a:solidFill>
          <a:ln w="9525" algn="ctr">
            <a:solidFill>
              <a:schemeClr val="tx1"/>
            </a:solidFill>
            <a:round/>
            <a:headEnd/>
            <a:tailEnd/>
          </a:ln>
        </p:spPr>
        <p:txBody>
          <a:bodyPr>
            <a:spAutoFit/>
          </a:bodyPr>
          <a:lstStyle/>
          <a:p>
            <a:pPr algn="ctr" eaLnBrk="0" hangingPunct="0"/>
            <a:r>
              <a:rPr lang="fr-BE" sz="2400">
                <a:solidFill>
                  <a:srgbClr val="1216A6"/>
                </a:solidFill>
              </a:rPr>
              <a:t>Quoi?</a:t>
            </a:r>
          </a:p>
          <a:p>
            <a:pPr eaLnBrk="0" hangingPunct="0"/>
            <a:endParaRPr lang="fr-BE">
              <a:solidFill>
                <a:srgbClr val="1216A6"/>
              </a:solidFill>
            </a:endParaRPr>
          </a:p>
        </p:txBody>
      </p:sp>
      <p:sp>
        <p:nvSpPr>
          <p:cNvPr id="16389" name="Bulle ronde 13"/>
          <p:cNvSpPr>
            <a:spLocks noChangeArrowheads="1"/>
          </p:cNvSpPr>
          <p:nvPr/>
        </p:nvSpPr>
        <p:spPr bwMode="auto">
          <a:xfrm>
            <a:off x="5292725" y="4005265"/>
            <a:ext cx="2303463" cy="1038225"/>
          </a:xfrm>
          <a:prstGeom prst="wedgeEllipseCallout">
            <a:avLst>
              <a:gd name="adj1" fmla="val 14032"/>
              <a:gd name="adj2" fmla="val 91019"/>
            </a:avLst>
          </a:prstGeom>
          <a:solidFill>
            <a:srgbClr val="EB8241"/>
          </a:solidFill>
          <a:ln w="9525" algn="ctr">
            <a:solidFill>
              <a:schemeClr val="tx1"/>
            </a:solidFill>
            <a:round/>
            <a:headEnd/>
            <a:tailEnd/>
          </a:ln>
        </p:spPr>
        <p:txBody>
          <a:bodyPr>
            <a:spAutoFit/>
          </a:bodyPr>
          <a:lstStyle/>
          <a:p>
            <a:pPr eaLnBrk="0" hangingPunct="0"/>
            <a:r>
              <a:rPr lang="fr-BE" sz="2400" dirty="0">
                <a:solidFill>
                  <a:srgbClr val="1216A6"/>
                </a:solidFill>
              </a:rPr>
              <a:t>Pour qui?</a:t>
            </a:r>
          </a:p>
          <a:p>
            <a:pPr eaLnBrk="0" hangingPunct="0"/>
            <a:endParaRPr lang="fr-BE" dirty="0">
              <a:solidFill>
                <a:srgbClr val="1216A6"/>
              </a:solidFill>
            </a:endParaRPr>
          </a:p>
        </p:txBody>
      </p:sp>
      <p:sp>
        <p:nvSpPr>
          <p:cNvPr id="16390" name="Bulle ronde 14"/>
          <p:cNvSpPr>
            <a:spLocks noChangeArrowheads="1"/>
          </p:cNvSpPr>
          <p:nvPr/>
        </p:nvSpPr>
        <p:spPr bwMode="auto">
          <a:xfrm>
            <a:off x="3059114" y="3068638"/>
            <a:ext cx="2160587" cy="1428750"/>
          </a:xfrm>
          <a:prstGeom prst="wedgeEllipseCallout">
            <a:avLst>
              <a:gd name="adj1" fmla="val 31889"/>
              <a:gd name="adj2" fmla="val 130185"/>
            </a:avLst>
          </a:prstGeom>
          <a:solidFill>
            <a:srgbClr val="EB8241"/>
          </a:solidFill>
          <a:ln w="9525" algn="ctr">
            <a:solidFill>
              <a:schemeClr val="tx1"/>
            </a:solidFill>
            <a:round/>
            <a:headEnd/>
            <a:tailEnd/>
          </a:ln>
        </p:spPr>
        <p:txBody>
          <a:bodyPr>
            <a:spAutoFit/>
          </a:bodyPr>
          <a:lstStyle/>
          <a:p>
            <a:pPr algn="ctr" eaLnBrk="0" hangingPunct="0"/>
            <a:r>
              <a:rPr lang="fr-BE" sz="2400" dirty="0">
                <a:solidFill>
                  <a:srgbClr val="1216A6"/>
                </a:solidFill>
              </a:rPr>
              <a:t>Avec qui?</a:t>
            </a:r>
          </a:p>
          <a:p>
            <a:pPr eaLnBrk="0" hangingPunct="0"/>
            <a:endParaRPr lang="fr-BE" dirty="0">
              <a:solidFill>
                <a:srgbClr val="1216A6"/>
              </a:solidFill>
            </a:endParaRPr>
          </a:p>
          <a:p>
            <a:pPr eaLnBrk="0" hangingPunct="0"/>
            <a:endParaRPr lang="fr-BE" dirty="0">
              <a:solidFill>
                <a:srgbClr val="1216A6"/>
              </a:solidFill>
            </a:endParaRPr>
          </a:p>
        </p:txBody>
      </p:sp>
      <p:sp>
        <p:nvSpPr>
          <p:cNvPr id="16391" name="Bulle ronde 15"/>
          <p:cNvSpPr>
            <a:spLocks noChangeArrowheads="1"/>
          </p:cNvSpPr>
          <p:nvPr/>
        </p:nvSpPr>
        <p:spPr bwMode="auto">
          <a:xfrm>
            <a:off x="6300788" y="2565402"/>
            <a:ext cx="2592387" cy="1038225"/>
          </a:xfrm>
          <a:prstGeom prst="wedgeEllipseCallout">
            <a:avLst>
              <a:gd name="adj1" fmla="val 19662"/>
              <a:gd name="adj2" fmla="val 103889"/>
            </a:avLst>
          </a:prstGeom>
          <a:solidFill>
            <a:srgbClr val="EB8241"/>
          </a:solidFill>
          <a:ln w="9525" algn="ctr">
            <a:solidFill>
              <a:schemeClr val="tx1"/>
            </a:solidFill>
            <a:round/>
            <a:headEnd/>
            <a:tailEnd/>
          </a:ln>
        </p:spPr>
        <p:txBody>
          <a:bodyPr>
            <a:spAutoFit/>
          </a:bodyPr>
          <a:lstStyle/>
          <a:p>
            <a:pPr eaLnBrk="0" hangingPunct="0"/>
            <a:r>
              <a:rPr lang="fr-BE" sz="2400">
                <a:solidFill>
                  <a:srgbClr val="1216A6"/>
                </a:solidFill>
              </a:rPr>
              <a:t>Comment?</a:t>
            </a:r>
          </a:p>
          <a:p>
            <a:pPr eaLnBrk="0" hangingPunct="0"/>
            <a:endParaRPr lang="fr-BE">
              <a:solidFill>
                <a:srgbClr val="1216A6"/>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395288" y="2609850"/>
            <a:ext cx="8353425" cy="3556000"/>
          </a:xfrm>
        </p:spPr>
        <p:txBody>
          <a:bodyPr/>
          <a:lstStyle/>
          <a:p>
            <a:pPr marL="365125" indent="-365125">
              <a:spcBef>
                <a:spcPct val="0"/>
              </a:spcBef>
              <a:spcAft>
                <a:spcPct val="60000"/>
              </a:spcAft>
              <a:buClr>
                <a:schemeClr val="accent2"/>
              </a:buClr>
            </a:pPr>
            <a:r>
              <a:rPr lang="fr-BE" sz="2400" smtClean="0">
                <a:solidFill>
                  <a:srgbClr val="0070C0"/>
                </a:solidFill>
              </a:rPr>
              <a:t>Intégrer ces enfants dans le milieu scolaire                             		enseignement approprié (langue pays accueil) </a:t>
            </a:r>
          </a:p>
          <a:p>
            <a:pPr marL="365125" indent="-365125">
              <a:buClr>
                <a:schemeClr val="accent2"/>
              </a:buClr>
            </a:pPr>
            <a:r>
              <a:rPr lang="fr-BE" sz="2400" smtClean="0">
                <a:solidFill>
                  <a:srgbClr val="0070C0"/>
                </a:solidFill>
              </a:rPr>
              <a:t>Développer des accords bilatéraux de coopération entre les pays d’accueil et pays de l’immigration (promouvoir l’enseignement de la langue maternelle et culture du pays d’origine)</a:t>
            </a:r>
            <a:endParaRPr lang="fr-FR" sz="2400" smtClean="0">
              <a:solidFill>
                <a:srgbClr val="0070C0"/>
              </a:solidFill>
            </a:endParaRPr>
          </a:p>
        </p:txBody>
      </p:sp>
      <p:sp>
        <p:nvSpPr>
          <p:cNvPr id="347139" name="Rectangle 3"/>
          <p:cNvSpPr>
            <a:spLocks noChangeArrowheads="1"/>
          </p:cNvSpPr>
          <p:nvPr/>
        </p:nvSpPr>
        <p:spPr bwMode="auto">
          <a:xfrm>
            <a:off x="1447801" y="533402"/>
            <a:ext cx="6842125" cy="1655763"/>
          </a:xfrm>
          <a:prstGeom prst="rect">
            <a:avLst/>
          </a:prstGeom>
          <a:noFill/>
          <a:ln w="9525">
            <a:noFill/>
            <a:miter lim="800000"/>
            <a:headEnd/>
            <a:tailEnd/>
          </a:ln>
          <a:effectLst/>
        </p:spPr>
        <p:txBody>
          <a:bodyPr anchor="ctr"/>
          <a:lstStyle/>
          <a:p>
            <a:pPr algn="ctr">
              <a:lnSpc>
                <a:spcPct val="120000"/>
              </a:lnSpc>
              <a:defRPr/>
            </a:pPr>
            <a:r>
              <a:rPr lang="fr-BE" sz="2400" b="1" dirty="0">
                <a:solidFill>
                  <a:srgbClr val="0070C0"/>
                </a:solidFill>
                <a:latin typeface="+mj-lt"/>
                <a:ea typeface="+mj-ea"/>
                <a:cs typeface="+mj-cs"/>
              </a:rPr>
              <a:t>Directive 77/486/CEE - 25 juillet 1977 </a:t>
            </a:r>
            <a:br>
              <a:rPr lang="fr-BE" sz="2400" b="1" dirty="0">
                <a:solidFill>
                  <a:srgbClr val="0070C0"/>
                </a:solidFill>
                <a:latin typeface="+mj-lt"/>
                <a:ea typeface="+mj-ea"/>
                <a:cs typeface="+mj-cs"/>
              </a:rPr>
            </a:br>
            <a:r>
              <a:rPr lang="fr-BE" sz="2400" b="1" dirty="0">
                <a:solidFill>
                  <a:srgbClr val="0070C0"/>
                </a:solidFill>
                <a:latin typeface="+mj-lt"/>
                <a:ea typeface="+mj-ea"/>
                <a:cs typeface="+mj-cs"/>
              </a:rPr>
              <a:t>Scolarisation des enfants des travailleurs migrants</a:t>
            </a:r>
            <a:endParaRPr lang="fr-FR" sz="2400" b="1" dirty="0">
              <a:solidFill>
                <a:srgbClr val="0070C0"/>
              </a:solidFill>
              <a:latin typeface="+mj-lt"/>
              <a:ea typeface="+mj-ea"/>
              <a:cs typeface="+mj-cs"/>
            </a:endParaRPr>
          </a:p>
        </p:txBody>
      </p:sp>
      <p:pic>
        <p:nvPicPr>
          <p:cNvPr id="17412" name="Picture 2" descr="Logo de la Commission européen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410202"/>
            <a:ext cx="16383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Flèche droite 8"/>
          <p:cNvSpPr>
            <a:spLocks noChangeArrowheads="1"/>
          </p:cNvSpPr>
          <p:nvPr/>
        </p:nvSpPr>
        <p:spPr bwMode="auto">
          <a:xfrm>
            <a:off x="685801" y="3048002"/>
            <a:ext cx="635000" cy="214313"/>
          </a:xfrm>
          <a:prstGeom prst="rightArrow">
            <a:avLst>
              <a:gd name="adj1" fmla="val 50000"/>
              <a:gd name="adj2" fmla="val 49739"/>
            </a:avLst>
          </a:prstGeom>
          <a:solidFill>
            <a:srgbClr val="EB8241"/>
          </a:solidFill>
          <a:ln w="9525" algn="ctr">
            <a:solidFill>
              <a:schemeClr val="tx1"/>
            </a:solidFill>
            <a:round/>
            <a:headEnd/>
            <a:tailEnd/>
          </a:ln>
        </p:spPr>
        <p:txBody>
          <a:bodyPr>
            <a:spAutoFit/>
          </a:bodyPr>
          <a:lstStyle/>
          <a:p>
            <a:pPr eaLnBrk="0" hangingPunct="0"/>
            <a:endParaRPr lang="fr-BE" sz="1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71551" y="4214813"/>
            <a:ext cx="734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ct val="40000"/>
              </a:spcAft>
            </a:pPr>
            <a:r>
              <a:rPr lang="fr-BE" sz="3200">
                <a:solidFill>
                  <a:srgbClr val="0070C0"/>
                </a:solidFill>
              </a:rPr>
              <a:t>Accords bilatéraux de coopération</a:t>
            </a:r>
          </a:p>
        </p:txBody>
      </p:sp>
      <p:sp>
        <p:nvSpPr>
          <p:cNvPr id="2043909" name="Text Box 5"/>
          <p:cNvSpPr txBox="1">
            <a:spLocks noChangeArrowheads="1"/>
          </p:cNvSpPr>
          <p:nvPr/>
        </p:nvSpPr>
        <p:spPr bwMode="auto">
          <a:xfrm>
            <a:off x="4356101" y="3286125"/>
            <a:ext cx="576263" cy="579438"/>
          </a:xfrm>
          <a:prstGeom prst="rect">
            <a:avLst/>
          </a:prstGeom>
          <a:noFill/>
          <a:ln w="9525">
            <a:noFill/>
            <a:miter lim="800000"/>
            <a:headEnd/>
            <a:tailEnd/>
          </a:ln>
          <a:effectLst/>
        </p:spPr>
        <p:txBody>
          <a:bodyPr>
            <a:spAutoFit/>
          </a:bodyPr>
          <a:lstStyle/>
          <a:p>
            <a:pPr>
              <a:spcBef>
                <a:spcPct val="50000"/>
              </a:spcBef>
              <a:defRPr/>
            </a:pPr>
            <a:r>
              <a:rPr lang="fr-FR" sz="3200" b="1" dirty="0">
                <a:solidFill>
                  <a:schemeClr val="accent2"/>
                </a:solidFill>
                <a:effectLst>
                  <a:outerShdw blurRad="38100" dist="38100" dir="2700000" algn="tl">
                    <a:srgbClr val="C0C0C0"/>
                  </a:outerShdw>
                </a:effectLst>
                <a:sym typeface="Wingdings" pitchFamily="2" charset="2"/>
              </a:rPr>
              <a:t></a:t>
            </a:r>
          </a:p>
        </p:txBody>
      </p:sp>
      <p:sp>
        <p:nvSpPr>
          <p:cNvPr id="18436" name="Rectangle 6"/>
          <p:cNvSpPr>
            <a:spLocks noChangeArrowheads="1"/>
          </p:cNvSpPr>
          <p:nvPr/>
        </p:nvSpPr>
        <p:spPr bwMode="auto">
          <a:xfrm>
            <a:off x="468314" y="2287588"/>
            <a:ext cx="835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ct val="40000"/>
              </a:spcAft>
            </a:pPr>
            <a:r>
              <a:rPr lang="fr-BE" sz="3200">
                <a:solidFill>
                  <a:srgbClr val="0070C0"/>
                </a:solidFill>
              </a:rPr>
              <a:t>Partenariat entre pays</a:t>
            </a:r>
          </a:p>
        </p:txBody>
      </p:sp>
      <p:sp>
        <p:nvSpPr>
          <p:cNvPr id="18437" name="Text Box 3"/>
          <p:cNvSpPr>
            <a:spLocks noChangeArrowheads="1"/>
          </p:cNvSpPr>
          <p:nvPr/>
        </p:nvSpPr>
        <p:spPr bwMode="auto">
          <a:xfrm>
            <a:off x="1524000" y="476252"/>
            <a:ext cx="6248400" cy="6635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tIns="0">
            <a:spAutoFit/>
          </a:bodyPr>
          <a:lstStyle/>
          <a:p>
            <a:pPr algn="ctr">
              <a:spcBef>
                <a:spcPct val="5000"/>
              </a:spcBef>
            </a:pPr>
            <a:r>
              <a:rPr lang="fr-BE" sz="3600" b="1">
                <a:solidFill>
                  <a:srgbClr val="0070C0"/>
                </a:solidFill>
              </a:rPr>
              <a:t>Le programme OLC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0" descr="pays partenaire 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6" y="1628777"/>
            <a:ext cx="477837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ZoneTexte 15"/>
          <p:cNvSpPr txBox="1">
            <a:spLocks noChangeArrowheads="1"/>
          </p:cNvSpPr>
          <p:nvPr/>
        </p:nvSpPr>
        <p:spPr bwMode="auto">
          <a:xfrm>
            <a:off x="1476376" y="1628775"/>
            <a:ext cx="5286375" cy="457200"/>
          </a:xfrm>
          <a:prstGeom prst="rect">
            <a:avLst/>
          </a:prstGeom>
          <a:noFill/>
          <a:ln w="9525">
            <a:noFill/>
            <a:miter lim="800000"/>
            <a:headEnd/>
            <a:tailEnd/>
          </a:ln>
        </p:spPr>
        <p:txBody>
          <a:bodyPr>
            <a:spAutoFit/>
          </a:bodyPr>
          <a:lstStyle/>
          <a:p>
            <a:pPr algn="ctr">
              <a:defRPr/>
            </a:pPr>
            <a:r>
              <a:rPr lang="fr-BE" sz="2400" dirty="0">
                <a:solidFill>
                  <a:srgbClr val="CC6600"/>
                </a:solidFill>
                <a:latin typeface="+mn-lt"/>
              </a:rPr>
              <a:t>Depuis 1997</a:t>
            </a:r>
            <a:endParaRPr lang="fr-FR" sz="2400" dirty="0">
              <a:solidFill>
                <a:srgbClr val="CC6600"/>
              </a:solidFill>
              <a:latin typeface="+mn-lt"/>
            </a:endParaRPr>
          </a:p>
        </p:txBody>
      </p:sp>
      <p:sp>
        <p:nvSpPr>
          <p:cNvPr id="2033695" name="Rectangle 31"/>
          <p:cNvSpPr>
            <a:spLocks noChangeArrowheads="1"/>
          </p:cNvSpPr>
          <p:nvPr/>
        </p:nvSpPr>
        <p:spPr bwMode="auto">
          <a:xfrm>
            <a:off x="1447801" y="333377"/>
            <a:ext cx="6978650" cy="79216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lIns="91429" tIns="45714" rIns="91429" bIns="45714" anchor="ctr"/>
          <a:lstStyle/>
          <a:p>
            <a:pPr algn="ctr">
              <a:spcBef>
                <a:spcPct val="50000"/>
              </a:spcBef>
              <a:defRPr/>
            </a:pPr>
            <a:r>
              <a:rPr lang="fr-BE" sz="2800" b="1" dirty="0">
                <a:solidFill>
                  <a:srgbClr val="0070C0"/>
                </a:solidFill>
              </a:rPr>
              <a:t>OLC – Quels pays?</a:t>
            </a:r>
            <a:r>
              <a:rPr lang="fr-BE" sz="2800" b="1" dirty="0">
                <a:solidFill>
                  <a:srgbClr val="0070C0"/>
                </a:solidFill>
                <a:effectLst>
                  <a:outerShdw blurRad="38100" dist="38100" dir="2700000" algn="tl">
                    <a:srgbClr val="C0C0C0"/>
                  </a:outerShdw>
                </a:effectLst>
              </a:rPr>
              <a:t> </a:t>
            </a:r>
            <a:endParaRPr lang="fr-FR" sz="2800" b="1" dirty="0">
              <a:solidFill>
                <a:srgbClr val="0070C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3695" name="Rectangle 31"/>
          <p:cNvSpPr>
            <a:spLocks noChangeArrowheads="1"/>
          </p:cNvSpPr>
          <p:nvPr/>
        </p:nvSpPr>
        <p:spPr bwMode="auto">
          <a:xfrm>
            <a:off x="1905000" y="381002"/>
            <a:ext cx="5410200" cy="79216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lIns="91429" tIns="45714" rIns="91429" bIns="45714" anchor="ctr"/>
          <a:lstStyle/>
          <a:p>
            <a:pPr algn="ctr">
              <a:spcBef>
                <a:spcPct val="50000"/>
              </a:spcBef>
              <a:defRPr/>
            </a:pPr>
            <a:r>
              <a:rPr lang="fr-BE" sz="3200" b="1" dirty="0">
                <a:solidFill>
                  <a:srgbClr val="0070C0"/>
                </a:solidFill>
              </a:rPr>
              <a:t>OLC – Aujourd’hui</a:t>
            </a:r>
            <a:r>
              <a:rPr lang="fr-BE" sz="3200" b="1" dirty="0">
                <a:solidFill>
                  <a:srgbClr val="0070C0"/>
                </a:solidFill>
                <a:effectLst>
                  <a:outerShdw blurRad="38100" dist="38100" dir="2700000" algn="tl">
                    <a:srgbClr val="C0C0C0"/>
                  </a:outerShdw>
                </a:effectLst>
              </a:rPr>
              <a:t> </a:t>
            </a:r>
            <a:endParaRPr lang="fr-FR" sz="3200" b="1" dirty="0">
              <a:solidFill>
                <a:srgbClr val="0070C0"/>
              </a:solidFill>
              <a:effectLst>
                <a:outerShdw blurRad="38100" dist="38100" dir="2700000" algn="tl">
                  <a:srgbClr val="C0C0C0"/>
                </a:outerShdw>
              </a:effectLst>
            </a:endParaRPr>
          </a:p>
        </p:txBody>
      </p:sp>
      <p:sp>
        <p:nvSpPr>
          <p:cNvPr id="20483" name="Rectangle 12"/>
          <p:cNvSpPr>
            <a:spLocks noChangeArrowheads="1"/>
          </p:cNvSpPr>
          <p:nvPr/>
        </p:nvSpPr>
        <p:spPr bwMode="auto">
          <a:xfrm>
            <a:off x="1600200" y="1582738"/>
            <a:ext cx="5257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sz="2800">
                <a:solidFill>
                  <a:srgbClr val="0070C0"/>
                </a:solidFill>
              </a:rPr>
              <a:t>Accords bilatéraux de coopération</a:t>
            </a:r>
          </a:p>
          <a:p>
            <a:endParaRPr lang="fr-BE" sz="2800">
              <a:solidFill>
                <a:srgbClr val="0070C0"/>
              </a:solidFill>
            </a:endParaRPr>
          </a:p>
          <a:p>
            <a:pPr marL="1260475" lvl="2" indent="-346075">
              <a:buFont typeface="Arial" charset="0"/>
              <a:buChar char="•"/>
            </a:pPr>
            <a:r>
              <a:rPr lang="fr-BE" sz="2800">
                <a:solidFill>
                  <a:srgbClr val="0070C0"/>
                </a:solidFill>
              </a:rPr>
              <a:t>Chine</a:t>
            </a:r>
          </a:p>
          <a:p>
            <a:pPr marL="1260475" lvl="2" indent="-346075">
              <a:buFont typeface="Arial" charset="0"/>
              <a:buChar char="•"/>
            </a:pPr>
            <a:r>
              <a:rPr lang="fr-BE" sz="2800">
                <a:solidFill>
                  <a:srgbClr val="0070C0"/>
                </a:solidFill>
              </a:rPr>
              <a:t>Espagne</a:t>
            </a:r>
          </a:p>
          <a:p>
            <a:pPr marL="1260475" lvl="2" indent="-346075">
              <a:buFont typeface="Arial" charset="0"/>
              <a:buChar char="•"/>
            </a:pPr>
            <a:r>
              <a:rPr lang="fr-BE" sz="2800">
                <a:solidFill>
                  <a:srgbClr val="0070C0"/>
                </a:solidFill>
              </a:rPr>
              <a:t>Grèce</a:t>
            </a:r>
          </a:p>
          <a:p>
            <a:pPr marL="1260475" lvl="2" indent="-346075">
              <a:buFont typeface="Arial" charset="0"/>
              <a:buChar char="•"/>
            </a:pPr>
            <a:r>
              <a:rPr lang="fr-BE" sz="2800">
                <a:solidFill>
                  <a:srgbClr val="0070C0"/>
                </a:solidFill>
              </a:rPr>
              <a:t>Italie</a:t>
            </a:r>
          </a:p>
          <a:p>
            <a:pPr marL="1260475" lvl="2" indent="-346075">
              <a:buFont typeface="Arial" charset="0"/>
              <a:buChar char="•"/>
            </a:pPr>
            <a:r>
              <a:rPr lang="fr-BE" sz="2800">
                <a:solidFill>
                  <a:srgbClr val="0070C0"/>
                </a:solidFill>
              </a:rPr>
              <a:t>Maroc</a:t>
            </a:r>
          </a:p>
          <a:p>
            <a:pPr marL="1260475" lvl="2" indent="-346075">
              <a:buFont typeface="Arial" charset="0"/>
              <a:buChar char="•"/>
            </a:pPr>
            <a:r>
              <a:rPr lang="fr-BE" sz="2800">
                <a:solidFill>
                  <a:srgbClr val="0070C0"/>
                </a:solidFill>
              </a:rPr>
              <a:t>Portugal</a:t>
            </a:r>
          </a:p>
          <a:p>
            <a:pPr marL="1260475" lvl="2" indent="-346075">
              <a:buFont typeface="Arial" charset="0"/>
              <a:buChar char="•"/>
            </a:pPr>
            <a:r>
              <a:rPr lang="fr-BE" sz="2800">
                <a:solidFill>
                  <a:srgbClr val="0070C0"/>
                </a:solidFill>
              </a:rPr>
              <a:t>Roumanie</a:t>
            </a:r>
          </a:p>
          <a:p>
            <a:pPr marL="1260475" lvl="2" indent="-346075">
              <a:buFont typeface="Arial" charset="0"/>
              <a:buChar char="•"/>
            </a:pPr>
            <a:r>
              <a:rPr lang="fr-BE" sz="2800">
                <a:solidFill>
                  <a:srgbClr val="0070C0"/>
                </a:solidFill>
              </a:rPr>
              <a:t>Tunisie</a:t>
            </a:r>
          </a:p>
          <a:p>
            <a:pPr marL="1260475" lvl="2" indent="-346075">
              <a:buFont typeface="Arial" charset="0"/>
              <a:buChar char="•"/>
            </a:pPr>
            <a:r>
              <a:rPr lang="fr-BE" sz="2800">
                <a:solidFill>
                  <a:srgbClr val="0070C0"/>
                </a:solidFill>
              </a:rPr>
              <a:t>Turquie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684214" y="1557339"/>
            <a:ext cx="788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fr-BE" sz="2800" b="1">
                <a:solidFill>
                  <a:srgbClr val="0070C0"/>
                </a:solidFill>
              </a:rPr>
              <a:t>Charte de partenariat</a:t>
            </a:r>
            <a:endParaRPr lang="fr-FR" sz="2800" b="1">
              <a:solidFill>
                <a:srgbClr val="0070C0"/>
              </a:solidFill>
            </a:endParaRPr>
          </a:p>
        </p:txBody>
      </p:sp>
      <p:sp>
        <p:nvSpPr>
          <p:cNvPr id="15363" name="Rectangle 5"/>
          <p:cNvSpPr>
            <a:spLocks noChangeArrowheads="1"/>
          </p:cNvSpPr>
          <p:nvPr/>
        </p:nvSpPr>
        <p:spPr bwMode="auto">
          <a:xfrm>
            <a:off x="307975" y="2357440"/>
            <a:ext cx="8693150" cy="4231928"/>
          </a:xfrm>
          <a:prstGeom prst="rect">
            <a:avLst/>
          </a:prstGeom>
          <a:noFill/>
          <a:ln w="9525">
            <a:noFill/>
            <a:miter lim="800000"/>
            <a:headEnd/>
            <a:tailEnd/>
          </a:ln>
        </p:spPr>
        <p:txBody>
          <a:bodyPr>
            <a:spAutoFit/>
          </a:bodyPr>
          <a:lstStyle/>
          <a:p>
            <a:pPr marL="442913" indent="-442913">
              <a:spcAft>
                <a:spcPts val="1800"/>
              </a:spcAft>
              <a:buSzPct val="75000"/>
              <a:buFont typeface="Wingdings" pitchFamily="2" charset="2"/>
              <a:buNone/>
              <a:defRPr/>
            </a:pPr>
            <a:r>
              <a:rPr lang="fr-BE" sz="3200" u="sng" dirty="0">
                <a:solidFill>
                  <a:srgbClr val="0070C0"/>
                </a:solidFill>
              </a:rPr>
              <a:t>Cadre concerté</a:t>
            </a:r>
          </a:p>
          <a:p>
            <a:pPr marL="457200" indent="-457200">
              <a:spcAft>
                <a:spcPts val="1800"/>
              </a:spcAft>
              <a:buSzPct val="75000"/>
              <a:buFont typeface="Arial" pitchFamily="34" charset="0"/>
              <a:buChar char="•"/>
              <a:defRPr/>
            </a:pPr>
            <a:r>
              <a:rPr lang="fr-BE" sz="3200" dirty="0">
                <a:solidFill>
                  <a:srgbClr val="0070C0"/>
                </a:solidFill>
              </a:rPr>
              <a:t>Acte les accords pris par la Fédération Wallonie-Bruxelles et chacun des pays partenaires</a:t>
            </a:r>
          </a:p>
          <a:p>
            <a:pPr marL="457200" indent="-457200">
              <a:spcAft>
                <a:spcPts val="1800"/>
              </a:spcAft>
              <a:buSzPct val="75000"/>
              <a:buFont typeface="Arial" pitchFamily="34" charset="0"/>
              <a:buChar char="•"/>
              <a:defRPr/>
            </a:pPr>
            <a:r>
              <a:rPr lang="fr-BE" sz="3200" dirty="0">
                <a:solidFill>
                  <a:srgbClr val="0070C0"/>
                </a:solidFill>
              </a:rPr>
              <a:t>Fixe les objectifs et modalités concrètes des activités proposées</a:t>
            </a:r>
          </a:p>
          <a:p>
            <a:pPr marL="457200" indent="-457200">
              <a:spcAft>
                <a:spcPts val="300"/>
              </a:spcAft>
              <a:buSzPct val="75000"/>
              <a:buFont typeface="Arial" pitchFamily="34" charset="0"/>
              <a:buChar char="•"/>
              <a:defRPr/>
            </a:pPr>
            <a:r>
              <a:rPr lang="fr-BE" sz="3200" dirty="0">
                <a:solidFill>
                  <a:srgbClr val="0070C0"/>
                </a:solidFill>
              </a:rPr>
              <a:t>Assure une supervision conjointe des activités et des enseignants</a:t>
            </a:r>
          </a:p>
        </p:txBody>
      </p:sp>
      <p:sp>
        <p:nvSpPr>
          <p:cNvPr id="2033695" name="Rectangle 31"/>
          <p:cNvSpPr>
            <a:spLocks noChangeArrowheads="1"/>
          </p:cNvSpPr>
          <p:nvPr/>
        </p:nvSpPr>
        <p:spPr bwMode="auto">
          <a:xfrm>
            <a:off x="1524000" y="333377"/>
            <a:ext cx="6096000" cy="79216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lIns="91429" tIns="45714" rIns="91429" bIns="45714" anchor="ctr"/>
          <a:lstStyle/>
          <a:p>
            <a:pPr algn="ctr">
              <a:spcBef>
                <a:spcPct val="50000"/>
              </a:spcBef>
              <a:defRPr/>
            </a:pPr>
            <a:r>
              <a:rPr lang="fr-BE" sz="3200" b="1" dirty="0">
                <a:solidFill>
                  <a:srgbClr val="0070C0"/>
                </a:solidFill>
                <a:latin typeface="+mj-lt"/>
              </a:rPr>
              <a:t>OLC – Quoi? </a:t>
            </a:r>
            <a:endParaRPr lang="fr-FR" sz="3200" b="1" dirty="0">
              <a:solidFill>
                <a:srgbClr val="0070C0"/>
              </a:solidFill>
              <a:latin typeface="+mj-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928688" y="1428750"/>
            <a:ext cx="7820025" cy="4879975"/>
          </a:xfrm>
        </p:spPr>
        <p:txBody>
          <a:bodyPr/>
          <a:lstStyle/>
          <a:p>
            <a:pPr>
              <a:lnSpc>
                <a:spcPct val="90000"/>
              </a:lnSpc>
              <a:spcBef>
                <a:spcPct val="0"/>
              </a:spcBef>
              <a:spcAft>
                <a:spcPts val="1800"/>
              </a:spcAft>
              <a:buClr>
                <a:schemeClr val="tx1"/>
              </a:buClr>
              <a:buFontTx/>
              <a:buNone/>
            </a:pPr>
            <a:endParaRPr lang="fr-BE" b="1" smtClean="0">
              <a:solidFill>
                <a:srgbClr val="3333CC"/>
              </a:solidFill>
            </a:endParaRPr>
          </a:p>
          <a:p>
            <a:pPr>
              <a:lnSpc>
                <a:spcPct val="90000"/>
              </a:lnSpc>
              <a:spcBef>
                <a:spcPct val="0"/>
              </a:spcBef>
              <a:spcAft>
                <a:spcPts val="1800"/>
              </a:spcAft>
              <a:buClr>
                <a:schemeClr val="tx1"/>
              </a:buClr>
              <a:buFontTx/>
              <a:buNone/>
            </a:pPr>
            <a:r>
              <a:rPr lang="fr-BE" sz="2800" smtClean="0">
                <a:solidFill>
                  <a:srgbClr val="0070C0"/>
                </a:solidFill>
              </a:rPr>
              <a:t>Pour l’organisation</a:t>
            </a:r>
          </a:p>
          <a:p>
            <a:pPr>
              <a:lnSpc>
                <a:spcPct val="90000"/>
              </a:lnSpc>
              <a:spcBef>
                <a:spcPct val="0"/>
              </a:spcBef>
              <a:spcAft>
                <a:spcPts val="1800"/>
              </a:spcAft>
              <a:buClr>
                <a:schemeClr val="accent2"/>
              </a:buClr>
            </a:pPr>
            <a:r>
              <a:rPr lang="fr-BE" sz="2800" smtClean="0">
                <a:solidFill>
                  <a:srgbClr val="0070C0"/>
                </a:solidFill>
              </a:rPr>
              <a:t>Des représentants d’Ambassade </a:t>
            </a:r>
          </a:p>
          <a:p>
            <a:pPr>
              <a:lnSpc>
                <a:spcPct val="150000"/>
              </a:lnSpc>
              <a:spcBef>
                <a:spcPct val="0"/>
              </a:spcBef>
              <a:spcAft>
                <a:spcPts val="1800"/>
              </a:spcAft>
              <a:buClr>
                <a:schemeClr val="accent2"/>
              </a:buClr>
            </a:pPr>
            <a:r>
              <a:rPr lang="fr-FR" sz="2800" smtClean="0">
                <a:solidFill>
                  <a:srgbClr val="0070C0"/>
                </a:solidFill>
              </a:rPr>
              <a:t>Un chargé de mission de la Direction générale de l’Enseignement obligatoire </a:t>
            </a:r>
          </a:p>
        </p:txBody>
      </p:sp>
      <p:sp>
        <p:nvSpPr>
          <p:cNvPr id="2033695" name="Rectangle 31"/>
          <p:cNvSpPr>
            <a:spLocks noChangeArrowheads="1"/>
          </p:cNvSpPr>
          <p:nvPr/>
        </p:nvSpPr>
        <p:spPr bwMode="auto">
          <a:xfrm>
            <a:off x="1143000" y="381002"/>
            <a:ext cx="6553200" cy="79216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lIns="91429" tIns="45714" rIns="91429" bIns="45714" anchor="ctr"/>
          <a:lstStyle/>
          <a:p>
            <a:pPr algn="ctr">
              <a:spcBef>
                <a:spcPct val="50000"/>
              </a:spcBef>
              <a:defRPr/>
            </a:pPr>
            <a:r>
              <a:rPr lang="fr-BE" sz="3200" b="1" dirty="0">
                <a:solidFill>
                  <a:srgbClr val="0070C0"/>
                </a:solidFill>
              </a:rPr>
              <a:t>OLC – Qui? </a:t>
            </a:r>
            <a:endParaRPr lang="fr-FR" sz="3200" b="1" dirty="0">
              <a:solidFill>
                <a:srgbClr val="0070C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ZoneTexte 10"/>
          <p:cNvSpPr txBox="1">
            <a:spLocks noChangeArrowheads="1"/>
          </p:cNvSpPr>
          <p:nvPr/>
        </p:nvSpPr>
        <p:spPr bwMode="auto">
          <a:xfrm>
            <a:off x="742950" y="2492896"/>
            <a:ext cx="79533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dirty="0" smtClean="0">
                <a:solidFill>
                  <a:srgbClr val="FF3399"/>
                </a:solidFill>
                <a:latin typeface="Constantia" pitchFamily="18" charset="0"/>
              </a:rPr>
              <a:t>Animation par Patrick </a:t>
            </a:r>
            <a:r>
              <a:rPr lang="fr-BE" altLang="fr-FR" sz="3200" b="1" dirty="0" err="1" smtClean="0">
                <a:solidFill>
                  <a:srgbClr val="FF3399"/>
                </a:solidFill>
                <a:latin typeface="Constantia" pitchFamily="18" charset="0"/>
              </a:rPr>
              <a:t>Meuwissen</a:t>
            </a:r>
            <a:endParaRPr lang="fr-BE" altLang="fr-FR" sz="3200" b="1" dirty="0" smtClean="0">
              <a:solidFill>
                <a:srgbClr val="FF3399"/>
              </a:solidFill>
              <a:latin typeface="Constantia" pitchFamily="18" charset="0"/>
            </a:endParaRPr>
          </a:p>
          <a:p>
            <a:pPr algn="ctr" eaLnBrk="1" hangingPunct="1"/>
            <a:endParaRPr lang="fr-BE" altLang="fr-FR" sz="3200" b="1" dirty="0">
              <a:solidFill>
                <a:srgbClr val="FF3399"/>
              </a:solidFill>
              <a:latin typeface="Constantia" pitchFamily="18" charset="0"/>
            </a:endParaRPr>
          </a:p>
          <a:p>
            <a:pPr algn="ctr" eaLnBrk="1" hangingPunct="1"/>
            <a:r>
              <a:rPr lang="fr-BE" altLang="fr-FR" sz="3200" i="1" dirty="0" smtClean="0">
                <a:solidFill>
                  <a:srgbClr val="FF3399"/>
                </a:solidFill>
                <a:latin typeface="Constantia" pitchFamily="18" charset="0"/>
              </a:rPr>
              <a:t>Responsable EUROPASS</a:t>
            </a:r>
          </a:p>
          <a:p>
            <a:pPr algn="ctr" eaLnBrk="1" hangingPunct="1"/>
            <a:endParaRPr lang="fr-BE" altLang="fr-FR" sz="3200" i="1" dirty="0" smtClean="0">
              <a:solidFill>
                <a:srgbClr val="FF3399"/>
              </a:solidFill>
              <a:latin typeface="Constantia" pitchFamily="18" charset="0"/>
            </a:endParaRPr>
          </a:p>
        </p:txBody>
      </p:sp>
      <p:pic>
        <p:nvPicPr>
          <p:cNvPr id="8197"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088" y="1341440"/>
            <a:ext cx="7402512" cy="5354637"/>
          </a:xfrm>
          <a:prstGeom prst="rect">
            <a:avLst/>
          </a:prstGeom>
        </p:spPr>
        <p:txBody>
          <a:bodyPr>
            <a:spAutoFit/>
          </a:bodyPr>
          <a:lstStyle/>
          <a:p>
            <a:pPr>
              <a:lnSpc>
                <a:spcPct val="90000"/>
              </a:lnSpc>
              <a:spcAft>
                <a:spcPts val="1800"/>
              </a:spcAft>
              <a:buClr>
                <a:schemeClr val="tx1"/>
              </a:buClr>
              <a:defRPr/>
            </a:pPr>
            <a:r>
              <a:rPr lang="fr-BE" sz="2400" dirty="0">
                <a:solidFill>
                  <a:srgbClr val="0070C0"/>
                </a:solidFill>
              </a:rPr>
              <a:t>Sur le terrain…</a:t>
            </a:r>
          </a:p>
          <a:p>
            <a:pPr>
              <a:lnSpc>
                <a:spcPct val="90000"/>
              </a:lnSpc>
              <a:spcAft>
                <a:spcPts val="1800"/>
              </a:spcAft>
              <a:buClr>
                <a:schemeClr val="tx1"/>
              </a:buClr>
              <a:defRPr/>
            </a:pPr>
            <a:r>
              <a:rPr lang="fr-BE" sz="2200" dirty="0">
                <a:solidFill>
                  <a:srgbClr val="0070C0"/>
                </a:solidFill>
              </a:rPr>
              <a:t>des </a:t>
            </a:r>
            <a:r>
              <a:rPr lang="fr-BE" sz="2400" dirty="0">
                <a:solidFill>
                  <a:srgbClr val="0070C0"/>
                </a:solidFill>
              </a:rPr>
              <a:t>enseignants OLC</a:t>
            </a:r>
          </a:p>
          <a:p>
            <a:pPr marL="442913" indent="-442913">
              <a:buClr>
                <a:schemeClr val="accent6"/>
              </a:buClr>
              <a:buFont typeface="Arial" pitchFamily="34" charset="0"/>
              <a:buChar char="•"/>
              <a:defRPr/>
            </a:pPr>
            <a:r>
              <a:rPr lang="fr-BE" sz="2400" dirty="0">
                <a:solidFill>
                  <a:srgbClr val="0070C0"/>
                </a:solidFill>
              </a:rPr>
              <a:t>Recrutés et rémunérés par les pays partenaires</a:t>
            </a:r>
          </a:p>
          <a:p>
            <a:pPr marL="442913" indent="-442913">
              <a:buClr>
                <a:schemeClr val="accent6"/>
              </a:buClr>
              <a:buFont typeface="Arial" pitchFamily="34" charset="0"/>
              <a:buChar char="•"/>
              <a:defRPr/>
            </a:pPr>
            <a:r>
              <a:rPr lang="fr-BE" sz="2400" dirty="0">
                <a:solidFill>
                  <a:srgbClr val="0070C0"/>
                </a:solidFill>
              </a:rPr>
              <a:t>Formation d’enseignants </a:t>
            </a:r>
          </a:p>
          <a:p>
            <a:pPr marL="442913" indent="-442913">
              <a:buClr>
                <a:schemeClr val="accent6"/>
              </a:buClr>
              <a:buFont typeface="Arial" pitchFamily="34" charset="0"/>
              <a:buChar char="•"/>
              <a:defRPr/>
            </a:pPr>
            <a:r>
              <a:rPr lang="fr-FR" sz="2400" dirty="0">
                <a:solidFill>
                  <a:srgbClr val="0070C0"/>
                </a:solidFill>
              </a:rPr>
              <a:t>Spécialistes de l’apprentissage de leur  langue </a:t>
            </a:r>
          </a:p>
          <a:p>
            <a:pPr marL="442913" indent="-442913">
              <a:buClr>
                <a:schemeClr val="accent6"/>
              </a:buClr>
              <a:buFont typeface="Arial" pitchFamily="34" charset="0"/>
              <a:buChar char="•"/>
              <a:defRPr/>
            </a:pPr>
            <a:r>
              <a:rPr lang="fr-FR" sz="2400" dirty="0">
                <a:solidFill>
                  <a:srgbClr val="0070C0"/>
                </a:solidFill>
              </a:rPr>
              <a:t>Témoins privilégiés de leur culture</a:t>
            </a:r>
          </a:p>
          <a:p>
            <a:pPr marL="442913" indent="-442913">
              <a:buClr>
                <a:schemeClr val="accent6"/>
              </a:buClr>
              <a:buFont typeface="Arial" pitchFamily="34" charset="0"/>
              <a:buChar char="•"/>
              <a:defRPr/>
            </a:pPr>
            <a:r>
              <a:rPr lang="fr-FR" sz="2400" dirty="0">
                <a:solidFill>
                  <a:srgbClr val="0070C0"/>
                </a:solidFill>
              </a:rPr>
              <a:t>Personnes ressources pour les écoles et les familles</a:t>
            </a:r>
          </a:p>
          <a:p>
            <a:pPr marL="442913" indent="-442913">
              <a:buClr>
                <a:schemeClr val="accent6"/>
              </a:buClr>
              <a:buFont typeface="Arial" pitchFamily="34" charset="0"/>
              <a:buChar char="•"/>
              <a:defRPr/>
            </a:pPr>
            <a:r>
              <a:rPr lang="fr-BE" sz="2400" dirty="0">
                <a:solidFill>
                  <a:srgbClr val="0070C0"/>
                </a:solidFill>
              </a:rPr>
              <a:t>Maîtrise de la langue française</a:t>
            </a:r>
          </a:p>
          <a:p>
            <a:pPr marL="442913" indent="-442913">
              <a:buClr>
                <a:schemeClr val="accent6"/>
              </a:buClr>
              <a:buFont typeface="Arial" pitchFamily="34" charset="0"/>
              <a:buChar char="•"/>
              <a:defRPr/>
            </a:pPr>
            <a:r>
              <a:rPr lang="fr-BE" sz="2400" dirty="0">
                <a:solidFill>
                  <a:srgbClr val="0070C0"/>
                </a:solidFill>
              </a:rPr>
              <a:t>Mandats à durée déterminée</a:t>
            </a:r>
          </a:p>
          <a:p>
            <a:pPr marL="442913" indent="-442913">
              <a:lnSpc>
                <a:spcPct val="150000"/>
              </a:lnSpc>
              <a:buClr>
                <a:schemeClr val="tx1"/>
              </a:buClr>
              <a:defRPr/>
            </a:pPr>
            <a:endParaRPr lang="fr-BE" sz="2400" dirty="0">
              <a:solidFill>
                <a:srgbClr val="0070C0"/>
              </a:solidFill>
            </a:endParaRPr>
          </a:p>
          <a:p>
            <a:pPr marL="352425" indent="-352425">
              <a:lnSpc>
                <a:spcPct val="90000"/>
              </a:lnSpc>
              <a:buClr>
                <a:schemeClr val="tx1"/>
              </a:buClr>
              <a:defRPr/>
            </a:pPr>
            <a:r>
              <a:rPr lang="fr-BE" sz="2400" dirty="0">
                <a:solidFill>
                  <a:srgbClr val="0070C0"/>
                </a:solidFill>
              </a:rPr>
              <a:t>…et des enseignants de la Fédération  Wallonie-Bruxelles</a:t>
            </a:r>
          </a:p>
          <a:p>
            <a:pPr>
              <a:lnSpc>
                <a:spcPct val="90000"/>
              </a:lnSpc>
              <a:buClr>
                <a:schemeClr val="tx1"/>
              </a:buClr>
              <a:buFont typeface="Courier New" pitchFamily="49" charset="0"/>
              <a:buChar char="o"/>
              <a:defRPr/>
            </a:pPr>
            <a:endParaRPr lang="fr-BE" sz="2400" dirty="0">
              <a:solidFill>
                <a:srgbClr val="0070C0"/>
              </a:solidFill>
              <a:latin typeface="Arial" pitchFamily="34" charset="0"/>
              <a:cs typeface="Arial" pitchFamily="34" charset="0"/>
            </a:endParaRPr>
          </a:p>
          <a:p>
            <a:pPr>
              <a:lnSpc>
                <a:spcPct val="90000"/>
              </a:lnSpc>
              <a:buClr>
                <a:schemeClr val="tx1"/>
              </a:buClr>
              <a:buFont typeface="Courier New" pitchFamily="49" charset="0"/>
              <a:buChar char="o"/>
              <a:defRPr/>
            </a:pPr>
            <a:endParaRPr lang="fr-BE" sz="2400" dirty="0">
              <a:solidFill>
                <a:srgbClr val="0070C0"/>
              </a:solidFill>
              <a:latin typeface="Arial" pitchFamily="34" charset="0"/>
              <a:cs typeface="Arial" pitchFamily="34" charset="0"/>
            </a:endParaRPr>
          </a:p>
        </p:txBody>
      </p:sp>
      <p:sp>
        <p:nvSpPr>
          <p:cNvPr id="23555" name="Rectangle 3"/>
          <p:cNvSpPr>
            <a:spLocks noChangeArrowheads="1"/>
          </p:cNvSpPr>
          <p:nvPr/>
        </p:nvSpPr>
        <p:spPr bwMode="auto">
          <a:xfrm>
            <a:off x="3201169" y="533401"/>
            <a:ext cx="2125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fr-BE" sz="3200" b="1">
                <a:solidFill>
                  <a:srgbClr val="0070C0"/>
                </a:solidFill>
              </a:rPr>
              <a:t>OLC – Qui? </a:t>
            </a:r>
            <a:endParaRPr lang="fr-FR" sz="3200" b="1">
              <a:solidFill>
                <a:srgbClr val="0070C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140201" y="3625850"/>
            <a:ext cx="1081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sz="2400">
                <a:solidFill>
                  <a:schemeClr val="accent2"/>
                </a:solidFill>
              </a:rPr>
              <a:t>et /ou </a:t>
            </a:r>
            <a:endParaRPr lang="fr-FR" sz="2400">
              <a:solidFill>
                <a:schemeClr val="accent2"/>
              </a:solidFill>
            </a:endParaRPr>
          </a:p>
        </p:txBody>
      </p:sp>
      <p:sp>
        <p:nvSpPr>
          <p:cNvPr id="3" name="Ellipse 2"/>
          <p:cNvSpPr/>
          <p:nvPr/>
        </p:nvSpPr>
        <p:spPr>
          <a:xfrm>
            <a:off x="762001" y="1447800"/>
            <a:ext cx="4176713" cy="2178050"/>
          </a:xfrm>
          <a:prstGeom prst="ellipse">
            <a:avLst/>
          </a:prstGeom>
          <a:solidFill>
            <a:srgbClr val="FFCC6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fr-FR" sz="2800" dirty="0">
                <a:solidFill>
                  <a:srgbClr val="0070C0"/>
                </a:solidFill>
              </a:rPr>
              <a:t>Cours de langue </a:t>
            </a:r>
          </a:p>
        </p:txBody>
      </p:sp>
      <p:sp>
        <p:nvSpPr>
          <p:cNvPr id="4" name="Ellipse 3"/>
          <p:cNvSpPr/>
          <p:nvPr/>
        </p:nvSpPr>
        <p:spPr>
          <a:xfrm>
            <a:off x="4643438" y="4005265"/>
            <a:ext cx="4105275" cy="2155825"/>
          </a:xfrm>
          <a:prstGeom prst="ellipse">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fr-BE" sz="2800" dirty="0">
                <a:solidFill>
                  <a:srgbClr val="0070C0"/>
                </a:solidFill>
              </a:rPr>
              <a:t>Cours d’ouverture aux langues et aux cultures</a:t>
            </a:r>
          </a:p>
        </p:txBody>
      </p:sp>
      <p:sp>
        <p:nvSpPr>
          <p:cNvPr id="2033695" name="Rectangle 31"/>
          <p:cNvSpPr>
            <a:spLocks noChangeArrowheads="1"/>
          </p:cNvSpPr>
          <p:nvPr/>
        </p:nvSpPr>
        <p:spPr bwMode="auto">
          <a:xfrm>
            <a:off x="1143001" y="333377"/>
            <a:ext cx="7283450" cy="79216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lIns="91429" tIns="45714" rIns="91429" bIns="45714" anchor="ctr"/>
          <a:lstStyle/>
          <a:p>
            <a:pPr algn="ctr">
              <a:spcBef>
                <a:spcPct val="50000"/>
              </a:spcBef>
              <a:defRPr/>
            </a:pPr>
            <a:r>
              <a:rPr lang="fr-BE" sz="2800" b="1" dirty="0">
                <a:solidFill>
                  <a:srgbClr val="0070C0"/>
                </a:solidFill>
              </a:rPr>
              <a:t>OLC – 2 types d’activités </a:t>
            </a:r>
            <a:endParaRPr lang="fr-FR" sz="2800" b="1" dirty="0">
              <a:solidFill>
                <a:srgbClr val="0070C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395288" y="1052515"/>
            <a:ext cx="842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800"/>
              </a:spcAft>
            </a:pPr>
            <a:r>
              <a:rPr lang="fr-FR" sz="2800">
                <a:latin typeface="Times New Roman" pitchFamily="18" charset="0"/>
              </a:rPr>
              <a:t>   </a:t>
            </a:r>
            <a:r>
              <a:rPr lang="fr-FR" sz="2400">
                <a:latin typeface="Times New Roman" pitchFamily="18" charset="0"/>
              </a:rPr>
              <a:t>   </a:t>
            </a:r>
            <a:endParaRPr lang="fr-FR" sz="2400">
              <a:solidFill>
                <a:srgbClr val="3333CC"/>
              </a:solidFill>
            </a:endParaRPr>
          </a:p>
        </p:txBody>
      </p:sp>
      <p:sp>
        <p:nvSpPr>
          <p:cNvPr id="2033695" name="Rectangle 31"/>
          <p:cNvSpPr>
            <a:spLocks noChangeArrowheads="1"/>
          </p:cNvSpPr>
          <p:nvPr/>
        </p:nvSpPr>
        <p:spPr bwMode="auto">
          <a:xfrm>
            <a:off x="1092200" y="355602"/>
            <a:ext cx="7162800" cy="79216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lIns="91429" tIns="45714" rIns="91429" bIns="45714" anchor="ctr"/>
          <a:lstStyle/>
          <a:p>
            <a:pPr algn="ctr">
              <a:spcBef>
                <a:spcPct val="50000"/>
              </a:spcBef>
              <a:defRPr/>
            </a:pPr>
            <a:r>
              <a:rPr lang="fr-BE" sz="3200" b="1" dirty="0">
                <a:solidFill>
                  <a:srgbClr val="0070C0"/>
                </a:solidFill>
              </a:rPr>
              <a:t>OLC – Objectifs généraux</a:t>
            </a:r>
            <a:endParaRPr lang="fr-FR" sz="3200" b="1" dirty="0">
              <a:solidFill>
                <a:srgbClr val="0070C0"/>
              </a:solidFill>
            </a:endParaRPr>
          </a:p>
        </p:txBody>
      </p:sp>
      <p:sp>
        <p:nvSpPr>
          <p:cNvPr id="19460" name="ZoneTexte 5"/>
          <p:cNvSpPr txBox="1">
            <a:spLocks noChangeArrowheads="1"/>
          </p:cNvSpPr>
          <p:nvPr/>
        </p:nvSpPr>
        <p:spPr bwMode="auto">
          <a:xfrm>
            <a:off x="611189" y="1628776"/>
            <a:ext cx="7777162" cy="4524315"/>
          </a:xfrm>
          <a:prstGeom prst="rect">
            <a:avLst/>
          </a:prstGeom>
          <a:noFill/>
          <a:ln w="9525">
            <a:noFill/>
            <a:miter lim="800000"/>
            <a:headEnd/>
            <a:tailEnd/>
          </a:ln>
        </p:spPr>
        <p:txBody>
          <a:bodyPr>
            <a:spAutoFit/>
          </a:bodyPr>
          <a:lstStyle/>
          <a:p>
            <a:pPr marL="442913" indent="-442913">
              <a:lnSpc>
                <a:spcPct val="150000"/>
              </a:lnSpc>
              <a:buClr>
                <a:schemeClr val="accent6"/>
              </a:buClr>
              <a:buFont typeface="Arial" pitchFamily="34" charset="0"/>
              <a:buChar char="•"/>
              <a:defRPr/>
            </a:pPr>
            <a:r>
              <a:rPr lang="fr-BE" sz="2400" dirty="0">
                <a:solidFill>
                  <a:srgbClr val="0070C0"/>
                </a:solidFill>
              </a:rPr>
              <a:t>Meilleure connaissance des autres cultures </a:t>
            </a:r>
          </a:p>
          <a:p>
            <a:pPr marL="442913" indent="-442913">
              <a:lnSpc>
                <a:spcPct val="150000"/>
              </a:lnSpc>
              <a:buClr>
                <a:schemeClr val="accent6"/>
              </a:buClr>
              <a:buFont typeface="Arial" pitchFamily="34" charset="0"/>
              <a:buChar char="•"/>
              <a:defRPr/>
            </a:pPr>
            <a:r>
              <a:rPr lang="fr-BE" sz="2400" dirty="0">
                <a:solidFill>
                  <a:srgbClr val="0070C0"/>
                </a:solidFill>
              </a:rPr>
              <a:t> Découverte de langues étrangères</a:t>
            </a:r>
          </a:p>
          <a:p>
            <a:pPr marL="442913" indent="-442913">
              <a:lnSpc>
                <a:spcPct val="150000"/>
              </a:lnSpc>
              <a:buClr>
                <a:schemeClr val="accent6"/>
              </a:buClr>
              <a:buFont typeface="Arial" pitchFamily="34" charset="0"/>
              <a:buChar char="•"/>
              <a:defRPr/>
            </a:pPr>
            <a:r>
              <a:rPr lang="fr-BE" sz="2400" dirty="0">
                <a:solidFill>
                  <a:srgbClr val="0070C0"/>
                </a:solidFill>
              </a:rPr>
              <a:t> Reconnaissance mutuelle </a:t>
            </a:r>
          </a:p>
          <a:p>
            <a:pPr marL="442913" indent="-442913">
              <a:lnSpc>
                <a:spcPct val="150000"/>
              </a:lnSpc>
              <a:buClr>
                <a:schemeClr val="accent6"/>
              </a:buClr>
              <a:buFont typeface="Arial" pitchFamily="34" charset="0"/>
              <a:buChar char="•"/>
              <a:defRPr/>
            </a:pPr>
            <a:r>
              <a:rPr lang="fr-BE" sz="2400" dirty="0">
                <a:solidFill>
                  <a:srgbClr val="0070C0"/>
                </a:solidFill>
              </a:rPr>
              <a:t> Maintien ou restauration de la langue d’origine</a:t>
            </a:r>
          </a:p>
          <a:p>
            <a:pPr marL="442913" indent="-442913">
              <a:lnSpc>
                <a:spcPct val="150000"/>
              </a:lnSpc>
              <a:buClr>
                <a:schemeClr val="accent6"/>
              </a:buClr>
              <a:buFont typeface="Arial" pitchFamily="34" charset="0"/>
              <a:buChar char="•"/>
              <a:defRPr/>
            </a:pPr>
            <a:r>
              <a:rPr lang="fr-BE" sz="2400" dirty="0">
                <a:solidFill>
                  <a:srgbClr val="0070C0"/>
                </a:solidFill>
              </a:rPr>
              <a:t> Connaissance et compréhension de l’histoire  familiale, de l’héritage culturel  </a:t>
            </a:r>
          </a:p>
          <a:p>
            <a:pPr marL="442913" indent="-442913">
              <a:lnSpc>
                <a:spcPct val="150000"/>
              </a:lnSpc>
              <a:buClr>
                <a:schemeClr val="accent6"/>
              </a:buClr>
              <a:buFont typeface="Arial" pitchFamily="34" charset="0"/>
              <a:buChar char="•"/>
              <a:defRPr/>
            </a:pPr>
            <a:r>
              <a:rPr lang="fr-BE" sz="2400" dirty="0">
                <a:solidFill>
                  <a:srgbClr val="0070C0"/>
                </a:solidFill>
              </a:rPr>
              <a:t> Valorisation du patrimoine culturel</a:t>
            </a:r>
          </a:p>
          <a:p>
            <a:pPr marL="442913" indent="-442913">
              <a:lnSpc>
                <a:spcPct val="150000"/>
              </a:lnSpc>
              <a:buClr>
                <a:schemeClr val="accent6"/>
              </a:buClr>
              <a:buFont typeface="Arial" pitchFamily="34" charset="0"/>
              <a:buChar char="•"/>
              <a:defRPr/>
            </a:pPr>
            <a:r>
              <a:rPr lang="fr-BE" sz="2400" dirty="0">
                <a:solidFill>
                  <a:srgbClr val="0070C0"/>
                </a:solidFill>
              </a:rPr>
              <a:t>Lutte contre les stéréotypes, les préjugés et le racisme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0611" name="Rectangle 3"/>
          <p:cNvSpPr>
            <a:spLocks noGrp="1" noChangeArrowheads="1"/>
          </p:cNvSpPr>
          <p:nvPr>
            <p:ph idx="4294967295"/>
          </p:nvPr>
        </p:nvSpPr>
        <p:spPr>
          <a:xfrm>
            <a:off x="611188" y="1357313"/>
            <a:ext cx="7993062" cy="4735512"/>
          </a:xfrm>
        </p:spPr>
        <p:txBody>
          <a:bodyPr>
            <a:normAutofit fontScale="25000" lnSpcReduction="20000"/>
          </a:bodyPr>
          <a:lstStyle/>
          <a:p>
            <a:pPr>
              <a:lnSpc>
                <a:spcPct val="150000"/>
              </a:lnSpc>
              <a:spcAft>
                <a:spcPct val="40000"/>
              </a:spcAft>
              <a:buClr>
                <a:schemeClr val="accent2"/>
              </a:buClr>
              <a:buFont typeface="Arial" pitchFamily="34" charset="0"/>
              <a:buChar char="•"/>
              <a:defRPr/>
            </a:pPr>
            <a:r>
              <a:rPr lang="fr-BE" sz="8600" dirty="0" smtClean="0">
                <a:solidFill>
                  <a:srgbClr val="0070C0"/>
                </a:solidFill>
              </a:rPr>
              <a:t>Apprentissage </a:t>
            </a:r>
            <a:r>
              <a:rPr lang="fr-BE" sz="8600" dirty="0">
                <a:solidFill>
                  <a:srgbClr val="0070C0"/>
                </a:solidFill>
              </a:rPr>
              <a:t>de la langue d’origine ou d’une langue étrangère et </a:t>
            </a:r>
            <a:r>
              <a:rPr lang="fr-BE" sz="8600" dirty="0" smtClean="0">
                <a:solidFill>
                  <a:srgbClr val="0070C0"/>
                </a:solidFill>
              </a:rPr>
              <a:t>des </a:t>
            </a:r>
            <a:r>
              <a:rPr lang="fr-BE" sz="8600" dirty="0">
                <a:solidFill>
                  <a:srgbClr val="0070C0"/>
                </a:solidFill>
              </a:rPr>
              <a:t>dimensions culturelles associées. </a:t>
            </a:r>
          </a:p>
          <a:p>
            <a:pPr>
              <a:lnSpc>
                <a:spcPct val="150000"/>
              </a:lnSpc>
              <a:spcAft>
                <a:spcPct val="40000"/>
              </a:spcAft>
              <a:buClr>
                <a:schemeClr val="accent2"/>
              </a:buClr>
              <a:buFont typeface="Arial" pitchFamily="34" charset="0"/>
              <a:buChar char="•"/>
              <a:defRPr/>
            </a:pPr>
            <a:r>
              <a:rPr lang="fr-BE" sz="8600" dirty="0" smtClean="0">
                <a:solidFill>
                  <a:srgbClr val="0070C0"/>
                </a:solidFill>
              </a:rPr>
              <a:t>Possibilité de rassembler des </a:t>
            </a:r>
            <a:r>
              <a:rPr lang="fr-BE" sz="8600" dirty="0">
                <a:solidFill>
                  <a:srgbClr val="0070C0"/>
                </a:solidFill>
              </a:rPr>
              <a:t>élèves venant d’établissements scolaires différents.</a:t>
            </a:r>
          </a:p>
          <a:p>
            <a:pPr>
              <a:lnSpc>
                <a:spcPct val="150000"/>
              </a:lnSpc>
              <a:spcAft>
                <a:spcPct val="40000"/>
              </a:spcAft>
              <a:buClr>
                <a:schemeClr val="accent2"/>
              </a:buClr>
              <a:buFont typeface="Arial" pitchFamily="34" charset="0"/>
              <a:buChar char="•"/>
              <a:defRPr/>
            </a:pPr>
            <a:r>
              <a:rPr lang="fr-FR" sz="8600" dirty="0" smtClean="0">
                <a:solidFill>
                  <a:srgbClr val="0070C0"/>
                </a:solidFill>
              </a:rPr>
              <a:t>Sur demande des parents.</a:t>
            </a:r>
          </a:p>
          <a:p>
            <a:pPr>
              <a:lnSpc>
                <a:spcPct val="150000"/>
              </a:lnSpc>
              <a:spcAft>
                <a:spcPct val="40000"/>
              </a:spcAft>
              <a:buClr>
                <a:schemeClr val="accent2"/>
              </a:buClr>
              <a:buFont typeface="Arial" pitchFamily="34" charset="0"/>
              <a:buChar char="•"/>
              <a:defRPr/>
            </a:pPr>
            <a:r>
              <a:rPr lang="fr-BE" sz="8600" dirty="0" smtClean="0">
                <a:solidFill>
                  <a:srgbClr val="0070C0"/>
                </a:solidFill>
              </a:rPr>
              <a:t>Cours facultatifs, assurés </a:t>
            </a:r>
            <a:r>
              <a:rPr lang="fr-BE" sz="8600" dirty="0">
                <a:solidFill>
                  <a:srgbClr val="0070C0"/>
                </a:solidFill>
              </a:rPr>
              <a:t>par l’enseignant OLC seul.</a:t>
            </a:r>
          </a:p>
          <a:p>
            <a:pPr>
              <a:lnSpc>
                <a:spcPct val="150000"/>
              </a:lnSpc>
              <a:spcBef>
                <a:spcPct val="0"/>
              </a:spcBef>
              <a:spcAft>
                <a:spcPct val="40000"/>
              </a:spcAft>
              <a:buClr>
                <a:schemeClr val="accent2"/>
              </a:buClr>
              <a:buFont typeface="Arial" pitchFamily="34" charset="0"/>
              <a:buChar char="•"/>
              <a:defRPr/>
            </a:pPr>
            <a:r>
              <a:rPr lang="fr-FR" sz="8600" dirty="0">
                <a:solidFill>
                  <a:srgbClr val="0070C0"/>
                </a:solidFill>
              </a:rPr>
              <a:t>Cours qui comprend au moins deux périodes. </a:t>
            </a:r>
          </a:p>
          <a:p>
            <a:pPr>
              <a:lnSpc>
                <a:spcPct val="150000"/>
              </a:lnSpc>
              <a:spcBef>
                <a:spcPct val="0"/>
              </a:spcBef>
              <a:spcAft>
                <a:spcPct val="40000"/>
              </a:spcAft>
              <a:buClr>
                <a:schemeClr val="accent2"/>
              </a:buClr>
              <a:buFont typeface="Arial" pitchFamily="34" charset="0"/>
              <a:buChar char="•"/>
              <a:defRPr/>
            </a:pPr>
            <a:r>
              <a:rPr lang="fr-BE" sz="8600" dirty="0">
                <a:solidFill>
                  <a:srgbClr val="0070C0"/>
                </a:solidFill>
              </a:rPr>
              <a:t>Programme et méthodes sous la responsabilité des pays partenaires.</a:t>
            </a:r>
          </a:p>
          <a:p>
            <a:pPr>
              <a:lnSpc>
                <a:spcPct val="90000"/>
              </a:lnSpc>
              <a:spcBef>
                <a:spcPct val="0"/>
              </a:spcBef>
              <a:spcAft>
                <a:spcPct val="40000"/>
              </a:spcAft>
              <a:buClr>
                <a:schemeClr val="tx1"/>
              </a:buClr>
              <a:buFont typeface="Wingdings" pitchFamily="2" charset="2"/>
              <a:buChar char="§"/>
              <a:defRPr/>
            </a:pPr>
            <a:endParaRPr lang="fr-BE" sz="2400" dirty="0">
              <a:latin typeface="Arial Unicode MS" pitchFamily="34" charset="-128"/>
            </a:endParaRPr>
          </a:p>
        </p:txBody>
      </p:sp>
      <p:sp>
        <p:nvSpPr>
          <p:cNvPr id="1860613" name="Text Box 5"/>
          <p:cNvSpPr txBox="1">
            <a:spLocks noChangeArrowheads="1"/>
          </p:cNvSpPr>
          <p:nvPr/>
        </p:nvSpPr>
        <p:spPr bwMode="auto">
          <a:xfrm>
            <a:off x="900114" y="260350"/>
            <a:ext cx="7272337" cy="592138"/>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lvl="1" algn="ctr">
              <a:lnSpc>
                <a:spcPct val="90000"/>
              </a:lnSpc>
              <a:spcBef>
                <a:spcPct val="20000"/>
              </a:spcBef>
              <a:spcAft>
                <a:spcPct val="60000"/>
              </a:spcAft>
              <a:defRPr/>
            </a:pPr>
            <a:r>
              <a:rPr lang="fr-BE" sz="3200" b="1" dirty="0">
                <a:solidFill>
                  <a:srgbClr val="0070C0"/>
                </a:solidFill>
              </a:rPr>
              <a:t>Cours de langue: points-clés</a:t>
            </a:r>
            <a:endParaRPr lang="fr-FR" sz="3200" b="1" dirty="0">
              <a:solidFill>
                <a:srgbClr val="0070C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259632" y="404664"/>
            <a:ext cx="6821487" cy="985838"/>
          </a:xfrm>
          <a:prstGeom prst="roundRect">
            <a:avLst/>
          </a:prstGeom>
        </p:spPr>
        <p:style>
          <a:lnRef idx="2">
            <a:schemeClr val="accent3"/>
          </a:lnRef>
          <a:fillRef idx="1">
            <a:schemeClr val="lt1"/>
          </a:fillRef>
          <a:effectRef idx="0">
            <a:schemeClr val="accent3"/>
          </a:effectRef>
          <a:fontRef idx="minor">
            <a:schemeClr val="dk1"/>
          </a:fontRef>
        </p:style>
        <p:txBody>
          <a:bodyPr/>
          <a:lstStyle/>
          <a:p>
            <a:pPr>
              <a:defRPr/>
            </a:pPr>
            <a:r>
              <a:rPr lang="fr-BE" sz="3200" b="1" dirty="0">
                <a:solidFill>
                  <a:srgbClr val="0070C0"/>
                </a:solidFill>
              </a:rPr>
              <a:t>Difficultés propres au cours de langue</a:t>
            </a:r>
            <a:endParaRPr lang="fr-FR" sz="3200" b="1" dirty="0">
              <a:solidFill>
                <a:srgbClr val="0070C0"/>
              </a:solidFill>
            </a:endParaRPr>
          </a:p>
        </p:txBody>
      </p:sp>
      <p:sp>
        <p:nvSpPr>
          <p:cNvPr id="28675" name="Rectangle 3"/>
          <p:cNvSpPr>
            <a:spLocks noGrp="1" noChangeArrowheads="1"/>
          </p:cNvSpPr>
          <p:nvPr>
            <p:ph type="body" idx="4294967295"/>
          </p:nvPr>
        </p:nvSpPr>
        <p:spPr>
          <a:xfrm>
            <a:off x="457200" y="1628777"/>
            <a:ext cx="8229600" cy="4708525"/>
          </a:xfrm>
        </p:spPr>
        <p:txBody>
          <a:bodyPr/>
          <a:lstStyle/>
          <a:p>
            <a:pPr>
              <a:buClr>
                <a:schemeClr val="accent2"/>
              </a:buClr>
            </a:pPr>
            <a:r>
              <a:rPr lang="fr-BE" sz="2400" smtClean="0">
                <a:solidFill>
                  <a:srgbClr val="0070C0"/>
                </a:solidFill>
              </a:rPr>
              <a:t>Hors du cursus – manque de reconnaissance</a:t>
            </a:r>
          </a:p>
          <a:p>
            <a:pPr>
              <a:buClr>
                <a:schemeClr val="accent2"/>
              </a:buClr>
            </a:pPr>
            <a:endParaRPr lang="fr-BE" sz="2400" smtClean="0">
              <a:solidFill>
                <a:srgbClr val="0070C0"/>
              </a:solidFill>
            </a:endParaRPr>
          </a:p>
          <a:p>
            <a:pPr>
              <a:buClr>
                <a:schemeClr val="accent2"/>
              </a:buClr>
            </a:pPr>
            <a:r>
              <a:rPr lang="fr-BE" sz="2400" smtClean="0">
                <a:solidFill>
                  <a:srgbClr val="0070C0"/>
                </a:solidFill>
              </a:rPr>
              <a:t>Manque de motivation ou de régularité des élèves</a:t>
            </a:r>
          </a:p>
          <a:p>
            <a:pPr>
              <a:buClr>
                <a:schemeClr val="accent2"/>
              </a:buClr>
            </a:pPr>
            <a:endParaRPr lang="fr-BE" sz="2400" smtClean="0">
              <a:solidFill>
                <a:srgbClr val="0070C0"/>
              </a:solidFill>
            </a:endParaRPr>
          </a:p>
          <a:p>
            <a:pPr>
              <a:buClr>
                <a:schemeClr val="accent2"/>
              </a:buClr>
            </a:pPr>
            <a:r>
              <a:rPr lang="fr-BE" sz="2400" smtClean="0">
                <a:solidFill>
                  <a:srgbClr val="0070C0"/>
                </a:solidFill>
              </a:rPr>
              <a:t>Des heures de cours en plus</a:t>
            </a:r>
          </a:p>
          <a:p>
            <a:pPr>
              <a:buClr>
                <a:schemeClr val="accent2"/>
              </a:buClr>
            </a:pPr>
            <a:endParaRPr lang="fr-BE" sz="2400" smtClean="0">
              <a:solidFill>
                <a:srgbClr val="0070C0"/>
              </a:solidFill>
            </a:endParaRPr>
          </a:p>
          <a:p>
            <a:pPr>
              <a:buClr>
                <a:schemeClr val="accent2"/>
              </a:buClr>
            </a:pPr>
            <a:r>
              <a:rPr lang="fr-BE" sz="2400" smtClean="0">
                <a:solidFill>
                  <a:srgbClr val="0070C0"/>
                </a:solidFill>
              </a:rPr>
              <a:t>Manque de moyens didactiques</a:t>
            </a:r>
          </a:p>
          <a:p>
            <a:pPr>
              <a:buClr>
                <a:schemeClr val="accent2"/>
              </a:buClr>
            </a:pPr>
            <a:endParaRPr lang="fr-BE" sz="2400" smtClean="0">
              <a:solidFill>
                <a:srgbClr val="0070C0"/>
              </a:solidFill>
            </a:endParaRPr>
          </a:p>
          <a:p>
            <a:pPr>
              <a:buClr>
                <a:schemeClr val="accent2"/>
              </a:buClr>
            </a:pPr>
            <a:r>
              <a:rPr lang="fr-BE" sz="2400" smtClean="0">
                <a:solidFill>
                  <a:srgbClr val="0070C0"/>
                </a:solidFill>
              </a:rPr>
              <a:t>Manque d’intégration de l’enseignant dans l’école</a:t>
            </a:r>
          </a:p>
          <a:p>
            <a:pPr>
              <a:buFont typeface="Wingdings 2" pitchFamily="18" charset="2"/>
              <a:buNone/>
            </a:pPr>
            <a:endParaRPr lang="fr-FR" sz="2800" smtClean="0">
              <a:solidFill>
                <a:srgbClr val="0070C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259632" y="260648"/>
            <a:ext cx="7115175" cy="1498600"/>
          </a:xfrm>
          <a:prstGeom prst="roundRect">
            <a:avLst/>
          </a:prstGeom>
        </p:spPr>
        <p:style>
          <a:lnRef idx="2">
            <a:schemeClr val="accent3"/>
          </a:lnRef>
          <a:fillRef idx="1">
            <a:schemeClr val="lt1"/>
          </a:fillRef>
          <a:effectRef idx="0">
            <a:schemeClr val="accent3"/>
          </a:effectRef>
          <a:fontRef idx="minor">
            <a:schemeClr val="dk1"/>
          </a:fontRef>
        </p:style>
        <p:txBody>
          <a:bodyPr/>
          <a:lstStyle/>
          <a:p>
            <a:pPr>
              <a:defRPr/>
            </a:pPr>
            <a:r>
              <a:rPr lang="fr-BE" sz="3200" b="1" dirty="0">
                <a:solidFill>
                  <a:srgbClr val="0070C0"/>
                </a:solidFill>
              </a:rPr>
              <a:t>Difficultés propres au cours d’ouverture aux langues et aux cultures</a:t>
            </a:r>
            <a:endParaRPr lang="fr-FR" sz="3200" b="1" dirty="0">
              <a:solidFill>
                <a:srgbClr val="0070C0"/>
              </a:solidFill>
            </a:endParaRPr>
          </a:p>
        </p:txBody>
      </p:sp>
      <p:sp>
        <p:nvSpPr>
          <p:cNvPr id="29699" name="Rectangle 3"/>
          <p:cNvSpPr>
            <a:spLocks noGrp="1" noChangeArrowheads="1"/>
          </p:cNvSpPr>
          <p:nvPr>
            <p:ph type="body" idx="4294967295"/>
          </p:nvPr>
        </p:nvSpPr>
        <p:spPr>
          <a:xfrm>
            <a:off x="652463" y="1916113"/>
            <a:ext cx="7772400" cy="4338637"/>
          </a:xfrm>
        </p:spPr>
        <p:txBody>
          <a:bodyPr/>
          <a:lstStyle/>
          <a:p>
            <a:pPr>
              <a:lnSpc>
                <a:spcPct val="150000"/>
              </a:lnSpc>
              <a:buClr>
                <a:schemeClr val="accent2"/>
              </a:buClr>
            </a:pPr>
            <a:r>
              <a:rPr lang="fr-BE" sz="2400" smtClean="0">
                <a:solidFill>
                  <a:srgbClr val="0070C0"/>
                </a:solidFill>
              </a:rPr>
              <a:t>Activités occupationnelles</a:t>
            </a:r>
          </a:p>
          <a:p>
            <a:pPr>
              <a:lnSpc>
                <a:spcPct val="150000"/>
              </a:lnSpc>
              <a:buClr>
                <a:schemeClr val="accent2"/>
              </a:buClr>
            </a:pPr>
            <a:r>
              <a:rPr lang="fr-BE" sz="2400" smtClean="0">
                <a:solidFill>
                  <a:srgbClr val="0070C0"/>
                </a:solidFill>
              </a:rPr>
              <a:t>Investissement – Importance accordée</a:t>
            </a:r>
          </a:p>
          <a:p>
            <a:pPr>
              <a:lnSpc>
                <a:spcPct val="150000"/>
              </a:lnSpc>
              <a:buClr>
                <a:schemeClr val="accent2"/>
              </a:buClr>
            </a:pPr>
            <a:r>
              <a:rPr lang="fr-BE" sz="2400" smtClean="0">
                <a:solidFill>
                  <a:srgbClr val="0070C0"/>
                </a:solidFill>
              </a:rPr>
              <a:t>Collaboration</a:t>
            </a:r>
          </a:p>
          <a:p>
            <a:pPr>
              <a:lnSpc>
                <a:spcPct val="150000"/>
              </a:lnSpc>
              <a:buClr>
                <a:schemeClr val="accent2"/>
              </a:buClr>
            </a:pPr>
            <a:r>
              <a:rPr lang="fr-BE" sz="2400" smtClean="0">
                <a:solidFill>
                  <a:srgbClr val="0070C0"/>
                </a:solidFill>
              </a:rPr>
              <a:t>Concertation</a:t>
            </a:r>
          </a:p>
          <a:p>
            <a:pPr>
              <a:lnSpc>
                <a:spcPct val="150000"/>
              </a:lnSpc>
              <a:buClr>
                <a:schemeClr val="accent2"/>
              </a:buClr>
            </a:pPr>
            <a:r>
              <a:rPr lang="fr-BE" sz="2400" smtClean="0">
                <a:solidFill>
                  <a:srgbClr val="0070C0"/>
                </a:solidFill>
              </a:rPr>
              <a:t>Horaires morcelés</a:t>
            </a:r>
          </a:p>
          <a:p>
            <a:pPr>
              <a:lnSpc>
                <a:spcPct val="150000"/>
              </a:lnSpc>
              <a:buClr>
                <a:schemeClr val="accent2"/>
              </a:buClr>
            </a:pPr>
            <a:r>
              <a:rPr lang="fr-BE" sz="2400" smtClean="0">
                <a:solidFill>
                  <a:srgbClr val="0070C0"/>
                </a:solidFill>
              </a:rPr>
              <a:t>Maîtrise du français</a:t>
            </a:r>
          </a:p>
          <a:p>
            <a:endParaRPr lang="fr-FR"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84213" y="333375"/>
            <a:ext cx="7707312" cy="577850"/>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lstStyle/>
          <a:p>
            <a:pPr>
              <a:defRPr/>
            </a:pPr>
            <a:r>
              <a:rPr lang="fr-BE" sz="3200" b="1" dirty="0">
                <a:solidFill>
                  <a:srgbClr val="0070C0"/>
                </a:solidFill>
              </a:rPr>
              <a:t>Facteurs qui influencent le partenariat</a:t>
            </a:r>
            <a:endParaRPr lang="fr-FR" sz="3200" b="1" dirty="0">
              <a:solidFill>
                <a:srgbClr val="0070C0"/>
              </a:solidFill>
            </a:endParaRPr>
          </a:p>
        </p:txBody>
      </p:sp>
      <p:sp>
        <p:nvSpPr>
          <p:cNvPr id="30723" name="Rectangle 3"/>
          <p:cNvSpPr>
            <a:spLocks noGrp="1" noChangeArrowheads="1"/>
          </p:cNvSpPr>
          <p:nvPr>
            <p:ph type="body" idx="4294967295"/>
          </p:nvPr>
        </p:nvSpPr>
        <p:spPr>
          <a:xfrm>
            <a:off x="468313" y="1125539"/>
            <a:ext cx="8064500" cy="4967287"/>
          </a:xfrm>
        </p:spPr>
        <p:txBody>
          <a:bodyPr/>
          <a:lstStyle/>
          <a:p>
            <a:pPr>
              <a:spcBef>
                <a:spcPct val="0"/>
              </a:spcBef>
              <a:spcAft>
                <a:spcPct val="30000"/>
              </a:spcAft>
              <a:buClr>
                <a:schemeClr val="accent2"/>
              </a:buClr>
            </a:pPr>
            <a:r>
              <a:rPr lang="fr-BE" sz="2000" smtClean="0">
                <a:solidFill>
                  <a:srgbClr val="0070C0"/>
                </a:solidFill>
              </a:rPr>
              <a:t>Dynamique de l’équipe - engagement des enseignants</a:t>
            </a:r>
          </a:p>
          <a:p>
            <a:pPr>
              <a:spcBef>
                <a:spcPct val="0"/>
              </a:spcBef>
              <a:spcAft>
                <a:spcPct val="30000"/>
              </a:spcAft>
              <a:buClr>
                <a:schemeClr val="accent2"/>
              </a:buClr>
            </a:pPr>
            <a:r>
              <a:rPr lang="fr-BE" sz="2000" smtClean="0">
                <a:solidFill>
                  <a:srgbClr val="0070C0"/>
                </a:solidFill>
              </a:rPr>
              <a:t>Rôle du chef d’établissement – Projet concerté – Accueil  </a:t>
            </a:r>
          </a:p>
          <a:p>
            <a:pPr>
              <a:spcBef>
                <a:spcPct val="0"/>
              </a:spcBef>
              <a:spcAft>
                <a:spcPct val="30000"/>
              </a:spcAft>
              <a:buClr>
                <a:schemeClr val="accent2"/>
              </a:buClr>
            </a:pPr>
            <a:r>
              <a:rPr lang="fr-BE" sz="2000" smtClean="0">
                <a:solidFill>
                  <a:srgbClr val="0070C0"/>
                </a:solidFill>
              </a:rPr>
              <a:t>Intégration &amp; Concertation</a:t>
            </a:r>
          </a:p>
          <a:p>
            <a:pPr>
              <a:spcBef>
                <a:spcPct val="0"/>
              </a:spcBef>
              <a:spcAft>
                <a:spcPct val="30000"/>
              </a:spcAft>
              <a:buClr>
                <a:schemeClr val="accent2"/>
              </a:buClr>
            </a:pPr>
            <a:r>
              <a:rPr lang="fr-BE" sz="2000" smtClean="0">
                <a:solidFill>
                  <a:srgbClr val="0070C0"/>
                </a:solidFill>
              </a:rPr>
              <a:t>Stabilité et régularité des enseignants OLC</a:t>
            </a:r>
          </a:p>
          <a:p>
            <a:pPr>
              <a:spcBef>
                <a:spcPct val="0"/>
              </a:spcBef>
              <a:spcAft>
                <a:spcPct val="30000"/>
              </a:spcAft>
              <a:buClr>
                <a:schemeClr val="accent2"/>
              </a:buClr>
            </a:pPr>
            <a:r>
              <a:rPr lang="fr-BE" sz="2000" smtClean="0">
                <a:solidFill>
                  <a:srgbClr val="0070C0"/>
                </a:solidFill>
              </a:rPr>
              <a:t>Maîtrise de la langue française </a:t>
            </a:r>
          </a:p>
          <a:p>
            <a:pPr>
              <a:spcBef>
                <a:spcPct val="0"/>
              </a:spcBef>
              <a:spcAft>
                <a:spcPct val="30000"/>
              </a:spcAft>
              <a:buClr>
                <a:schemeClr val="accent2"/>
              </a:buClr>
            </a:pPr>
            <a:r>
              <a:rPr lang="fr-BE" sz="2000" smtClean="0">
                <a:solidFill>
                  <a:srgbClr val="0070C0"/>
                </a:solidFill>
              </a:rPr>
              <a:t>Qualité des activités menées &gt;&lt; Occupationnel </a:t>
            </a:r>
          </a:p>
          <a:p>
            <a:pPr>
              <a:spcBef>
                <a:spcPct val="0"/>
              </a:spcBef>
              <a:spcAft>
                <a:spcPct val="30000"/>
              </a:spcAft>
              <a:buClr>
                <a:schemeClr val="accent2"/>
              </a:buClr>
            </a:pPr>
            <a:r>
              <a:rPr lang="fr-BE" sz="2000" smtClean="0">
                <a:solidFill>
                  <a:srgbClr val="0070C0"/>
                </a:solidFill>
              </a:rPr>
              <a:t>Méthodes pédagogiques attractives – actives</a:t>
            </a:r>
          </a:p>
          <a:p>
            <a:pPr>
              <a:spcBef>
                <a:spcPct val="0"/>
              </a:spcBef>
              <a:spcAft>
                <a:spcPct val="30000"/>
              </a:spcAft>
              <a:buClr>
                <a:schemeClr val="accent2"/>
              </a:buClr>
            </a:pPr>
            <a:r>
              <a:rPr lang="fr-BE" sz="2000" smtClean="0">
                <a:solidFill>
                  <a:srgbClr val="0070C0"/>
                </a:solidFill>
              </a:rPr>
              <a:t>Motivation – Disponibilité – Investissement</a:t>
            </a:r>
          </a:p>
          <a:p>
            <a:pPr>
              <a:spcBef>
                <a:spcPct val="0"/>
              </a:spcBef>
              <a:spcAft>
                <a:spcPct val="30000"/>
              </a:spcAft>
              <a:buClr>
                <a:schemeClr val="accent2"/>
              </a:buClr>
            </a:pPr>
            <a:r>
              <a:rPr lang="fr-BE" sz="2000" smtClean="0">
                <a:solidFill>
                  <a:srgbClr val="0070C0"/>
                </a:solidFill>
              </a:rPr>
              <a:t>Visibilité – Présentation des productions, des résultats des élèves</a:t>
            </a:r>
          </a:p>
          <a:p>
            <a:pPr>
              <a:spcBef>
                <a:spcPct val="0"/>
              </a:spcBef>
              <a:spcAft>
                <a:spcPct val="30000"/>
              </a:spcAft>
              <a:buClr>
                <a:schemeClr val="accent2"/>
              </a:buClr>
            </a:pPr>
            <a:r>
              <a:rPr lang="fr-BE" sz="2000" smtClean="0">
                <a:solidFill>
                  <a:srgbClr val="0070C0"/>
                </a:solidFill>
              </a:rPr>
              <a:t>Conditions de travail </a:t>
            </a:r>
          </a:p>
          <a:p>
            <a:pPr>
              <a:spcBef>
                <a:spcPct val="0"/>
              </a:spcBef>
              <a:spcAft>
                <a:spcPct val="30000"/>
              </a:spcAft>
              <a:buClr>
                <a:schemeClr val="accent2"/>
              </a:buClr>
            </a:pPr>
            <a:r>
              <a:rPr lang="fr-BE" sz="2000" smtClean="0">
                <a:solidFill>
                  <a:srgbClr val="0070C0"/>
                </a:solidFill>
              </a:rPr>
              <a:t>Contacts avec les parents</a:t>
            </a:r>
            <a:endParaRPr lang="fr-FR" sz="2000" smtClean="0">
              <a:solidFill>
                <a:srgbClr val="0070C0"/>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a:p>
            <a:pPr>
              <a:lnSpc>
                <a:spcPct val="80000"/>
              </a:lnSpc>
              <a:spcBef>
                <a:spcPct val="0"/>
              </a:spcBef>
              <a:spcAft>
                <a:spcPct val="30000"/>
              </a:spcAft>
            </a:pPr>
            <a:endParaRPr lang="fr-BE" sz="2000" smtClean="0">
              <a:solidFill>
                <a:srgbClr val="3333CC"/>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900114" y="404813"/>
            <a:ext cx="7340600" cy="647700"/>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normAutofit/>
          </a:bodyPr>
          <a:lstStyle/>
          <a:p>
            <a:pPr>
              <a:defRPr/>
            </a:pPr>
            <a:r>
              <a:rPr lang="fr-BE" sz="3200" b="1" dirty="0">
                <a:solidFill>
                  <a:srgbClr val="0070C0"/>
                </a:solidFill>
              </a:rPr>
              <a:t>Contacts avec les parents</a:t>
            </a:r>
            <a:endParaRPr lang="fr-FR" sz="3200" b="1" dirty="0">
              <a:solidFill>
                <a:srgbClr val="0070C0"/>
              </a:solidFill>
            </a:endParaRPr>
          </a:p>
        </p:txBody>
      </p:sp>
      <p:sp>
        <p:nvSpPr>
          <p:cNvPr id="140291" name="Rectangle 3"/>
          <p:cNvSpPr>
            <a:spLocks noGrp="1" noChangeArrowheads="1"/>
          </p:cNvSpPr>
          <p:nvPr>
            <p:ph type="body" idx="4294967295"/>
          </p:nvPr>
        </p:nvSpPr>
        <p:spPr>
          <a:xfrm>
            <a:off x="381000" y="2209801"/>
            <a:ext cx="3948112" cy="3810001"/>
          </a:xfrm>
          <a:extLst/>
        </p:spPr>
        <p:txBody>
          <a:bodyPr numCol="2"/>
          <a:lstStyle/>
          <a:p>
            <a:pPr marL="363538" indent="-227013" algn="ctr">
              <a:lnSpc>
                <a:spcPct val="70000"/>
              </a:lnSpc>
              <a:buFont typeface="Wingdings 2" pitchFamily="18" charset="2"/>
              <a:buNone/>
              <a:defRPr/>
            </a:pPr>
            <a:endParaRPr lang="fr-FR" sz="2000" i="1" dirty="0" smtClean="0">
              <a:solidFill>
                <a:srgbClr val="3333CC"/>
              </a:solidFill>
            </a:endParaRPr>
          </a:p>
          <a:p>
            <a:pPr marL="363538" indent="-227013" algn="ctr">
              <a:lnSpc>
                <a:spcPct val="70000"/>
              </a:lnSpc>
              <a:buFont typeface="Wingdings 2" pitchFamily="18" charset="2"/>
              <a:buNone/>
              <a:defRPr/>
            </a:pPr>
            <a:endParaRPr lang="fr-FR" sz="1600" dirty="0">
              <a:solidFill>
                <a:srgbClr val="D60093"/>
              </a:solidFill>
            </a:endParaRPr>
          </a:p>
          <a:p>
            <a:pPr marL="363538" indent="-227013">
              <a:lnSpc>
                <a:spcPct val="70000"/>
              </a:lnSpc>
              <a:spcAft>
                <a:spcPct val="25000"/>
              </a:spcAft>
              <a:buClr>
                <a:schemeClr val="accent2"/>
              </a:buClr>
              <a:buFont typeface="Wingdings 2" pitchFamily="18" charset="2"/>
              <a:buNone/>
              <a:defRPr/>
            </a:pPr>
            <a:endParaRPr lang="fr-FR" sz="2000" u="sng" dirty="0" smtClean="0">
              <a:solidFill>
                <a:schemeClr val="accent2"/>
              </a:solidFill>
            </a:endParaRPr>
          </a:p>
        </p:txBody>
      </p:sp>
      <p:sp>
        <p:nvSpPr>
          <p:cNvPr id="31748" name="ZoneTexte 4"/>
          <p:cNvSpPr txBox="1">
            <a:spLocks noChangeArrowheads="1"/>
          </p:cNvSpPr>
          <p:nvPr/>
        </p:nvSpPr>
        <p:spPr bwMode="auto">
          <a:xfrm>
            <a:off x="827089" y="1125538"/>
            <a:ext cx="74898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227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70000"/>
              </a:lnSpc>
              <a:buFont typeface="Wingdings 2" pitchFamily="18" charset="2"/>
              <a:buNone/>
            </a:pPr>
            <a:endParaRPr lang="fr-FR" i="1">
              <a:solidFill>
                <a:schemeClr val="accent2"/>
              </a:solidFill>
            </a:endParaRPr>
          </a:p>
          <a:p>
            <a:pPr algn="ctr" eaLnBrk="1" hangingPunct="1">
              <a:lnSpc>
                <a:spcPct val="150000"/>
              </a:lnSpc>
              <a:buFont typeface="Wingdings 2" pitchFamily="18" charset="2"/>
              <a:buNone/>
            </a:pPr>
            <a:r>
              <a:rPr lang="fr-FR" sz="2000" i="1">
                <a:solidFill>
                  <a:srgbClr val="0070C0"/>
                </a:solidFill>
              </a:rPr>
              <a:t>Être enseignant, c’est communiquer avec l’élève mais aussi avec ses parents ou les personnes qui en sont responsables.</a:t>
            </a:r>
          </a:p>
          <a:p>
            <a:pPr eaLnBrk="1" hangingPunct="1">
              <a:lnSpc>
                <a:spcPct val="70000"/>
              </a:lnSpc>
              <a:buFont typeface="Wingdings 2" pitchFamily="18" charset="2"/>
              <a:buNone/>
            </a:pPr>
            <a:endParaRPr lang="fr-FR" b="1" i="1"/>
          </a:p>
        </p:txBody>
      </p:sp>
      <p:sp>
        <p:nvSpPr>
          <p:cNvPr id="31749" name="ZoneTexte 4"/>
          <p:cNvSpPr txBox="1">
            <a:spLocks noChangeArrowheads="1"/>
          </p:cNvSpPr>
          <p:nvPr/>
        </p:nvSpPr>
        <p:spPr bwMode="auto">
          <a:xfrm>
            <a:off x="5257800" y="2971800"/>
            <a:ext cx="3429000"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227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70000"/>
              </a:lnSpc>
              <a:spcAft>
                <a:spcPct val="25000"/>
              </a:spcAft>
              <a:buClr>
                <a:schemeClr val="accent2"/>
              </a:buClr>
              <a:buFont typeface="Wingdings 2" pitchFamily="18" charset="2"/>
              <a:buNone/>
            </a:pPr>
            <a:r>
              <a:rPr lang="fr-FR" sz="2000" u="sng">
                <a:solidFill>
                  <a:srgbClr val="0070C0"/>
                </a:solidFill>
              </a:rPr>
              <a:t>Des formes diverses…</a:t>
            </a:r>
          </a:p>
          <a:p>
            <a:pPr eaLnBrk="1" hangingPunct="1">
              <a:buClr>
                <a:schemeClr val="accent2"/>
              </a:buClr>
              <a:buFont typeface="Arial" charset="0"/>
              <a:buChar char="•"/>
            </a:pPr>
            <a:r>
              <a:rPr lang="fr-FR" sz="2000">
                <a:solidFill>
                  <a:srgbClr val="0070C0"/>
                </a:solidFill>
              </a:rPr>
              <a:t>Les informations relatives aux objectifs et aux exigences du cours de langue</a:t>
            </a:r>
          </a:p>
          <a:p>
            <a:pPr eaLnBrk="1" hangingPunct="1">
              <a:buClr>
                <a:schemeClr val="accent2"/>
              </a:buClr>
              <a:buFont typeface="Arial" charset="0"/>
              <a:buChar char="•"/>
            </a:pPr>
            <a:r>
              <a:rPr lang="fr-FR" sz="2000">
                <a:solidFill>
                  <a:srgbClr val="0070C0"/>
                </a:solidFill>
              </a:rPr>
              <a:t>Les annotations au journal de classe</a:t>
            </a:r>
          </a:p>
          <a:p>
            <a:pPr eaLnBrk="1" hangingPunct="1">
              <a:buClr>
                <a:schemeClr val="accent2"/>
              </a:buClr>
              <a:buFont typeface="Arial" charset="0"/>
              <a:buChar char="•"/>
            </a:pPr>
            <a:r>
              <a:rPr lang="fr-BE" sz="2000">
                <a:solidFill>
                  <a:srgbClr val="0070C0"/>
                </a:solidFill>
              </a:rPr>
              <a:t>La farde de communication</a:t>
            </a:r>
          </a:p>
          <a:p>
            <a:pPr eaLnBrk="1" hangingPunct="1">
              <a:buClr>
                <a:schemeClr val="accent2"/>
              </a:buClr>
              <a:buFont typeface="Arial" charset="0"/>
              <a:buChar char="•"/>
            </a:pPr>
            <a:r>
              <a:rPr lang="fr-BE" sz="2000">
                <a:solidFill>
                  <a:srgbClr val="0070C0"/>
                </a:solidFill>
              </a:rPr>
              <a:t>Le portfolio de l’élève</a:t>
            </a:r>
            <a:endParaRPr lang="fr-FR" sz="2000">
              <a:solidFill>
                <a:srgbClr val="0070C0"/>
              </a:solidFill>
            </a:endParaRPr>
          </a:p>
          <a:p>
            <a:pPr eaLnBrk="1" hangingPunct="1">
              <a:buClr>
                <a:schemeClr val="accent2"/>
              </a:buClr>
              <a:buFont typeface="Arial" charset="0"/>
              <a:buChar char="•"/>
            </a:pPr>
            <a:r>
              <a:rPr lang="fr-FR" sz="2000">
                <a:solidFill>
                  <a:srgbClr val="0070C0"/>
                </a:solidFill>
              </a:rPr>
              <a:t>Les évaluations et le bulletin</a:t>
            </a:r>
          </a:p>
        </p:txBody>
      </p:sp>
      <p:sp>
        <p:nvSpPr>
          <p:cNvPr id="31750" name="ZoneTexte 5"/>
          <p:cNvSpPr txBox="1">
            <a:spLocks noChangeArrowheads="1"/>
          </p:cNvSpPr>
          <p:nvPr/>
        </p:nvSpPr>
        <p:spPr bwMode="auto">
          <a:xfrm>
            <a:off x="609600" y="2438400"/>
            <a:ext cx="4114800" cy="32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227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ct val="25000"/>
              </a:spcAft>
              <a:buClr>
                <a:schemeClr val="accent2"/>
              </a:buClr>
              <a:buFont typeface="Wingdings 2" pitchFamily="18" charset="2"/>
              <a:buNone/>
            </a:pPr>
            <a:r>
              <a:rPr lang="fr-FR" sz="2000" u="sng">
                <a:solidFill>
                  <a:srgbClr val="0070C0"/>
                </a:solidFill>
              </a:rPr>
              <a:t>Des occasions …</a:t>
            </a:r>
            <a:endParaRPr lang="fr-FR" sz="2000">
              <a:solidFill>
                <a:srgbClr val="0070C0"/>
              </a:solidFill>
            </a:endParaRPr>
          </a:p>
          <a:p>
            <a:pPr eaLnBrk="1" hangingPunct="1">
              <a:buClr>
                <a:schemeClr val="accent2"/>
              </a:buClr>
              <a:buFont typeface="Arial" charset="0"/>
              <a:buChar char="•"/>
            </a:pPr>
            <a:r>
              <a:rPr lang="fr-BE" sz="2000">
                <a:solidFill>
                  <a:srgbClr val="0070C0"/>
                </a:solidFill>
              </a:rPr>
              <a:t>A l’accueil ou au retour des élèves</a:t>
            </a:r>
            <a:endParaRPr lang="fr-FR" sz="2000">
              <a:solidFill>
                <a:srgbClr val="0070C0"/>
              </a:solidFill>
            </a:endParaRPr>
          </a:p>
          <a:p>
            <a:pPr eaLnBrk="1" hangingPunct="1">
              <a:buClr>
                <a:schemeClr val="accent2"/>
              </a:buClr>
              <a:buFont typeface="Arial" charset="0"/>
              <a:buChar char="•"/>
            </a:pPr>
            <a:r>
              <a:rPr lang="fr-FR" sz="2000">
                <a:solidFill>
                  <a:srgbClr val="0070C0"/>
                </a:solidFill>
              </a:rPr>
              <a:t>Réunions de parents organisées par l’établissement</a:t>
            </a:r>
          </a:p>
          <a:p>
            <a:pPr eaLnBrk="1" hangingPunct="1">
              <a:buClr>
                <a:schemeClr val="accent2"/>
              </a:buClr>
              <a:buFont typeface="Arial" charset="0"/>
              <a:buChar char="•"/>
            </a:pPr>
            <a:r>
              <a:rPr lang="fr-FR" sz="2000">
                <a:solidFill>
                  <a:srgbClr val="0070C0"/>
                </a:solidFill>
              </a:rPr>
              <a:t>Rencontres ponctuelles qui peuvent être sollicitées à la demande de l’enseignant, avec l’aval du Chef d’établissement</a:t>
            </a:r>
          </a:p>
          <a:p>
            <a:pPr eaLnBrk="1" hangingPunct="1">
              <a:lnSpc>
                <a:spcPct val="70000"/>
              </a:lnSpc>
              <a:buClr>
                <a:schemeClr val="accent2"/>
              </a:buClr>
              <a:buFont typeface="Wingdings 2" pitchFamily="18" charset="2"/>
              <a:buNone/>
            </a:pPr>
            <a:endParaRPr lang="fr-FR">
              <a:solidFill>
                <a:schemeClr val="accent2"/>
              </a:solidFill>
            </a:endParaRPr>
          </a:p>
          <a:p>
            <a:pPr eaLnBrk="1" hangingPunct="1">
              <a:lnSpc>
                <a:spcPct val="70000"/>
              </a:lnSpc>
              <a:spcAft>
                <a:spcPct val="25000"/>
              </a:spcAft>
              <a:buClr>
                <a:schemeClr val="accent2"/>
              </a:buClr>
              <a:buFont typeface="Wingdings 2" pitchFamily="18" charset="2"/>
              <a:buNone/>
            </a:pPr>
            <a:endParaRPr lang="fr-FR" u="sng">
              <a:solidFill>
                <a:schemeClr val="accent2"/>
              </a:solidFill>
            </a:endParaRPr>
          </a:p>
          <a:p>
            <a:pPr eaLnBrk="1" hangingPunct="1">
              <a:lnSpc>
                <a:spcPct val="70000"/>
              </a:lnSpc>
              <a:spcAft>
                <a:spcPct val="25000"/>
              </a:spcAft>
              <a:buClr>
                <a:schemeClr val="accent2"/>
              </a:buClr>
              <a:buFont typeface="Wingdings 2" pitchFamily="18" charset="2"/>
              <a:buNone/>
            </a:pPr>
            <a:endParaRPr lang="fr-FR" u="sng">
              <a:solidFill>
                <a:schemeClr val="accent2"/>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1763713" y="188913"/>
            <a:ext cx="6945312" cy="1143000"/>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noAutofit/>
          </a:bodyPr>
          <a:lstStyle/>
          <a:p>
            <a:pPr>
              <a:defRPr/>
            </a:pPr>
            <a:r>
              <a:rPr lang="fr-FR" sz="3200" b="1" dirty="0">
                <a:solidFill>
                  <a:srgbClr val="0070C0"/>
                </a:solidFill>
                <a:latin typeface="+mj-lt"/>
              </a:rPr>
              <a:t>Exemple de charte de partenariat    </a:t>
            </a:r>
            <a:br>
              <a:rPr lang="fr-FR" sz="3200" b="1" dirty="0">
                <a:solidFill>
                  <a:srgbClr val="0070C0"/>
                </a:solidFill>
                <a:latin typeface="+mj-lt"/>
              </a:rPr>
            </a:br>
            <a:r>
              <a:rPr lang="fr-FR" sz="3200" b="1" dirty="0">
                <a:solidFill>
                  <a:srgbClr val="0070C0"/>
                </a:solidFill>
                <a:latin typeface="+mj-lt"/>
              </a:rPr>
              <a:t>   ( Grèce) </a:t>
            </a:r>
          </a:p>
        </p:txBody>
      </p:sp>
      <p:pic>
        <p:nvPicPr>
          <p:cNvPr id="32771" name="Picture 4" descr="partenariat 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1557340"/>
            <a:ext cx="335756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partenari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557338"/>
            <a:ext cx="3960812"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066801" y="333377"/>
            <a:ext cx="7177088" cy="581025"/>
          </a:xfrm>
          <a:prstGeom prst="roundRect">
            <a:avLst/>
          </a:prstGeom>
        </p:spPr>
        <p:style>
          <a:lnRef idx="2">
            <a:schemeClr val="accent3"/>
          </a:lnRef>
          <a:fillRef idx="1">
            <a:schemeClr val="lt1"/>
          </a:fillRef>
          <a:effectRef idx="0">
            <a:schemeClr val="accent3"/>
          </a:effectRef>
          <a:fontRef idx="minor">
            <a:schemeClr val="dk1"/>
          </a:fontRef>
        </p:style>
        <p:txBody>
          <a:bodyPr>
            <a:noAutofit/>
          </a:bodyPr>
          <a:lstStyle/>
          <a:p>
            <a:pPr>
              <a:defRPr/>
            </a:pPr>
            <a:r>
              <a:rPr lang="fr-FR" sz="3200" dirty="0">
                <a:solidFill>
                  <a:srgbClr val="0070C0"/>
                </a:solidFill>
                <a:latin typeface="+mj-lt"/>
              </a:rPr>
              <a:t>Le site du programme OLC</a:t>
            </a:r>
          </a:p>
        </p:txBody>
      </p:sp>
      <p:pic>
        <p:nvPicPr>
          <p:cNvPr id="33795" name="Image 4" descr="Capt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200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p:cNvSpPr>
            <a:spLocks noChangeArrowheads="1"/>
          </p:cNvSpPr>
          <p:nvPr/>
        </p:nvSpPr>
        <p:spPr bwMode="auto">
          <a:xfrm>
            <a:off x="2971801" y="5867400"/>
            <a:ext cx="3208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BE" sz="2000">
                <a:solidFill>
                  <a:srgbClr val="CC6600"/>
                </a:solidFill>
              </a:rPr>
              <a:t>http://enseignement.be/OLC</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ZoneTexte 10"/>
          <p:cNvSpPr txBox="1">
            <a:spLocks noChangeArrowheads="1"/>
          </p:cNvSpPr>
          <p:nvPr/>
        </p:nvSpPr>
        <p:spPr bwMode="auto">
          <a:xfrm>
            <a:off x="769939" y="2037315"/>
            <a:ext cx="79533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dirty="0" smtClean="0">
                <a:solidFill>
                  <a:srgbClr val="FF3399"/>
                </a:solidFill>
                <a:latin typeface="Constantia" pitchFamily="18" charset="0"/>
              </a:rPr>
              <a:t>Hélène Brasero-Martin</a:t>
            </a:r>
          </a:p>
          <a:p>
            <a:pPr algn="ctr" eaLnBrk="1" hangingPunct="1"/>
            <a:endParaRPr lang="fr-BE" altLang="fr-FR" sz="3200" b="1" dirty="0">
              <a:solidFill>
                <a:srgbClr val="FF3399"/>
              </a:solidFill>
              <a:latin typeface="Constantia" pitchFamily="18" charset="0"/>
            </a:endParaRPr>
          </a:p>
          <a:p>
            <a:pPr algn="ctr" eaLnBrk="1" hangingPunct="1"/>
            <a:r>
              <a:rPr lang="fr-BE" altLang="fr-FR" sz="3200" i="1" dirty="0" smtClean="0">
                <a:solidFill>
                  <a:srgbClr val="FF3399"/>
                </a:solidFill>
                <a:latin typeface="Constantia" pitchFamily="18" charset="0"/>
              </a:rPr>
              <a:t>Office </a:t>
            </a:r>
            <a:r>
              <a:rPr lang="fr-BE" altLang="fr-FR" sz="3200" i="1" dirty="0" err="1" smtClean="0">
                <a:solidFill>
                  <a:srgbClr val="FF3399"/>
                </a:solidFill>
                <a:latin typeface="Constantia" pitchFamily="18" charset="0"/>
              </a:rPr>
              <a:t>Supervisor</a:t>
            </a:r>
            <a:r>
              <a:rPr lang="fr-BE" altLang="fr-FR" sz="3200" i="1" dirty="0" smtClean="0">
                <a:solidFill>
                  <a:srgbClr val="FF3399"/>
                </a:solidFill>
                <a:latin typeface="Constantia" pitchFamily="18" charset="0"/>
              </a:rPr>
              <a:t> / Product Expert Europe</a:t>
            </a:r>
          </a:p>
          <a:p>
            <a:pPr algn="ctr" eaLnBrk="1" hangingPunct="1"/>
            <a:endParaRPr lang="fr-BE" altLang="fr-FR" sz="3200" i="1" dirty="0" smtClean="0">
              <a:solidFill>
                <a:srgbClr val="FF3399"/>
              </a:solidFill>
              <a:latin typeface="Constantia" pitchFamily="18" charset="0"/>
            </a:endParaRPr>
          </a:p>
          <a:p>
            <a:pPr algn="ctr" eaLnBrk="1" hangingPunct="1"/>
            <a:r>
              <a:rPr lang="fr-BE" altLang="fr-FR" sz="3200" dirty="0" smtClean="0">
                <a:solidFill>
                  <a:srgbClr val="FF3399"/>
                </a:solidFill>
                <a:latin typeface="Constantia" pitchFamily="18" charset="0"/>
              </a:rPr>
              <a:t>Europe Direct Brussels</a:t>
            </a:r>
          </a:p>
          <a:p>
            <a:pPr algn="ctr" eaLnBrk="1" hangingPunct="1"/>
            <a:endParaRPr lang="fr-BE" altLang="fr-FR" sz="3200" dirty="0" smtClean="0">
              <a:solidFill>
                <a:srgbClr val="FF3399"/>
              </a:solidFill>
              <a:latin typeface="Constantia" pitchFamily="18" charset="0"/>
            </a:endParaRPr>
          </a:p>
          <a:p>
            <a:pPr algn="ctr" eaLnBrk="1" hangingPunct="1"/>
            <a:r>
              <a:rPr lang="fr-BE" sz="3200" u="sng" dirty="0">
                <a:solidFill>
                  <a:srgbClr val="00B0F0"/>
                </a:solidFill>
                <a:hlinkClick r:id="rId4"/>
              </a:rPr>
              <a:t>www.europedirect.brussels</a:t>
            </a:r>
            <a:endParaRPr lang="fr-BE" altLang="fr-FR" sz="3200" dirty="0">
              <a:solidFill>
                <a:srgbClr val="00B0F0"/>
              </a:solidFill>
              <a:latin typeface="Constantia" pitchFamily="18" charset="0"/>
            </a:endParaRPr>
          </a:p>
        </p:txBody>
      </p:sp>
      <p:pic>
        <p:nvPicPr>
          <p:cNvPr id="8197"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X:\Commun\ErasmusPlus2014-2020\2014\Label\Logos\B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X:\Parade01\Agence LLP\LABEL\LOGOS\logo_FOREM.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691844"/>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4294967295"/>
          </p:nvPr>
        </p:nvSpPr>
        <p:spPr>
          <a:xfrm>
            <a:off x="457200" y="1600202"/>
            <a:ext cx="8229600" cy="4708525"/>
          </a:xfrm>
        </p:spPr>
        <p:txBody>
          <a:bodyPr/>
          <a:lstStyle/>
          <a:p>
            <a:pPr marL="593725" indent="-457200">
              <a:lnSpc>
                <a:spcPct val="80000"/>
              </a:lnSpc>
              <a:buClr>
                <a:schemeClr val="accent2"/>
              </a:buClr>
            </a:pPr>
            <a:r>
              <a:rPr lang="fr-BE" sz="2400" smtClean="0">
                <a:solidFill>
                  <a:srgbClr val="0070C0"/>
                </a:solidFill>
                <a:latin typeface="Arial Unicode MS" pitchFamily="34" charset="-128"/>
              </a:rPr>
              <a:t>Des formations aux enseignants OLC</a:t>
            </a:r>
          </a:p>
          <a:p>
            <a:pPr marL="593725" indent="-457200">
              <a:lnSpc>
                <a:spcPct val="80000"/>
              </a:lnSpc>
              <a:buClr>
                <a:schemeClr val="accent2"/>
              </a:buClr>
            </a:pPr>
            <a:endParaRPr lang="fr-BE" sz="2400" smtClean="0">
              <a:solidFill>
                <a:srgbClr val="0070C0"/>
              </a:solidFill>
              <a:latin typeface="Arial Unicode MS" pitchFamily="34" charset="-128"/>
            </a:endParaRPr>
          </a:p>
          <a:p>
            <a:pPr marL="593725" indent="-457200">
              <a:lnSpc>
                <a:spcPct val="80000"/>
              </a:lnSpc>
              <a:buClr>
                <a:schemeClr val="accent2"/>
              </a:buClr>
            </a:pPr>
            <a:r>
              <a:rPr lang="fr-BE" sz="2400" smtClean="0">
                <a:solidFill>
                  <a:srgbClr val="0070C0"/>
                </a:solidFill>
                <a:latin typeface="Arial Unicode MS" pitchFamily="34" charset="-128"/>
              </a:rPr>
              <a:t>Une assurance en cas d’accident</a:t>
            </a:r>
          </a:p>
          <a:p>
            <a:pPr marL="593725" indent="-457200">
              <a:lnSpc>
                <a:spcPct val="80000"/>
              </a:lnSpc>
              <a:buClr>
                <a:schemeClr val="accent2"/>
              </a:buClr>
            </a:pPr>
            <a:endParaRPr lang="fr-BE" sz="2400" smtClean="0">
              <a:solidFill>
                <a:srgbClr val="0070C0"/>
              </a:solidFill>
              <a:latin typeface="Arial Unicode MS" pitchFamily="34" charset="-128"/>
            </a:endParaRPr>
          </a:p>
          <a:p>
            <a:pPr marL="593725" indent="-457200">
              <a:lnSpc>
                <a:spcPct val="80000"/>
              </a:lnSpc>
              <a:buClr>
                <a:schemeClr val="accent2"/>
              </a:buClr>
            </a:pPr>
            <a:r>
              <a:rPr lang="fr-BE" sz="2400" smtClean="0">
                <a:solidFill>
                  <a:srgbClr val="0070C0"/>
                </a:solidFill>
                <a:latin typeface="Arial Unicode MS" pitchFamily="34" charset="-128"/>
              </a:rPr>
              <a:t>La disponibilité des locaux des écoles </a:t>
            </a:r>
          </a:p>
          <a:p>
            <a:pPr marL="593725" indent="-457200">
              <a:lnSpc>
                <a:spcPct val="80000"/>
              </a:lnSpc>
              <a:buClr>
                <a:schemeClr val="accent2"/>
              </a:buClr>
            </a:pPr>
            <a:endParaRPr lang="fr-BE" sz="2400" smtClean="0">
              <a:solidFill>
                <a:srgbClr val="0070C0"/>
              </a:solidFill>
              <a:latin typeface="Arial Unicode MS" pitchFamily="34" charset="-128"/>
            </a:endParaRPr>
          </a:p>
          <a:p>
            <a:pPr marL="593725" indent="-457200">
              <a:lnSpc>
                <a:spcPct val="80000"/>
              </a:lnSpc>
              <a:buClr>
                <a:schemeClr val="accent2"/>
              </a:buClr>
            </a:pPr>
            <a:r>
              <a:rPr lang="fr-BE" sz="2400" smtClean="0">
                <a:solidFill>
                  <a:srgbClr val="0070C0"/>
                </a:solidFill>
                <a:latin typeface="Arial Unicode MS" pitchFamily="34" charset="-128"/>
              </a:rPr>
              <a:t>L’appui du chargé de mission en cas de problème </a:t>
            </a:r>
          </a:p>
          <a:p>
            <a:pPr marL="593725" indent="-457200">
              <a:lnSpc>
                <a:spcPct val="80000"/>
              </a:lnSpc>
              <a:buClr>
                <a:schemeClr val="accent2"/>
              </a:buClr>
            </a:pPr>
            <a:endParaRPr lang="fr-BE" sz="2400" smtClean="0">
              <a:solidFill>
                <a:srgbClr val="0070C0"/>
              </a:solidFill>
              <a:latin typeface="Arial Unicode MS" pitchFamily="34" charset="-128"/>
            </a:endParaRPr>
          </a:p>
          <a:p>
            <a:pPr marL="593725" indent="-457200">
              <a:lnSpc>
                <a:spcPct val="80000"/>
              </a:lnSpc>
              <a:buClr>
                <a:schemeClr val="accent2"/>
              </a:buClr>
            </a:pPr>
            <a:r>
              <a:rPr lang="fr-BE" sz="2400" smtClean="0">
                <a:solidFill>
                  <a:srgbClr val="0070C0"/>
                </a:solidFill>
                <a:latin typeface="Arial Unicode MS" pitchFamily="34" charset="-128"/>
              </a:rPr>
              <a:t>L’appel à projet destiné aux écoles</a:t>
            </a:r>
          </a:p>
          <a:p>
            <a:pPr marL="593725" indent="-457200">
              <a:lnSpc>
                <a:spcPct val="80000"/>
              </a:lnSpc>
              <a:buClr>
                <a:schemeClr val="accent2"/>
              </a:buClr>
            </a:pPr>
            <a:endParaRPr lang="fr-BE" sz="2400" smtClean="0">
              <a:solidFill>
                <a:srgbClr val="0070C0"/>
              </a:solidFill>
              <a:latin typeface="Arial Unicode MS" pitchFamily="34" charset="-128"/>
            </a:endParaRPr>
          </a:p>
          <a:p>
            <a:pPr marL="593725" indent="-457200">
              <a:lnSpc>
                <a:spcPct val="80000"/>
              </a:lnSpc>
              <a:buClr>
                <a:schemeClr val="accent2"/>
              </a:buClr>
            </a:pPr>
            <a:r>
              <a:rPr lang="fr-BE" sz="2400" smtClean="0">
                <a:solidFill>
                  <a:srgbClr val="0070C0"/>
                </a:solidFill>
                <a:latin typeface="Arial Unicode MS" pitchFamily="34" charset="-128"/>
              </a:rPr>
              <a:t>Gratuité des cours pour les enfants</a:t>
            </a:r>
            <a:endParaRPr lang="fr-FR" sz="2400" smtClean="0">
              <a:solidFill>
                <a:srgbClr val="0070C0"/>
              </a:solidFill>
              <a:latin typeface="Arial Unicode MS" pitchFamily="34" charset="-128"/>
            </a:endParaRPr>
          </a:p>
        </p:txBody>
      </p:sp>
      <p:sp>
        <p:nvSpPr>
          <p:cNvPr id="2033695" name="Rectangle 31"/>
          <p:cNvSpPr>
            <a:spLocks noChangeArrowheads="1"/>
          </p:cNvSpPr>
          <p:nvPr/>
        </p:nvSpPr>
        <p:spPr bwMode="auto">
          <a:xfrm>
            <a:off x="1066801" y="381002"/>
            <a:ext cx="7359650" cy="79216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lIns="91429" tIns="45714" rIns="91429" bIns="45714" anchor="ctr"/>
          <a:lstStyle/>
          <a:p>
            <a:pPr algn="ctr">
              <a:spcBef>
                <a:spcPct val="50000"/>
              </a:spcBef>
              <a:tabLst>
                <a:tab pos="720725" algn="l"/>
              </a:tabLst>
              <a:defRPr/>
            </a:pPr>
            <a:r>
              <a:rPr lang="fr-BE" sz="2800" b="1" dirty="0">
                <a:solidFill>
                  <a:srgbClr val="0070C0"/>
                </a:solidFill>
              </a:rPr>
              <a:t>Qu’offre la Fédération Wallonie-Bruxelles?</a:t>
            </a:r>
            <a:r>
              <a:rPr lang="fr-BE" sz="2800" b="1" dirty="0">
                <a:solidFill>
                  <a:srgbClr val="0070C0"/>
                </a:solidFill>
                <a:effectLst>
                  <a:outerShdw blurRad="38100" dist="38100" dir="2700000" algn="tl">
                    <a:srgbClr val="C0C0C0"/>
                  </a:outerShdw>
                </a:effectLst>
              </a:rPr>
              <a:t>  </a:t>
            </a:r>
            <a:endParaRPr lang="fr-FR" sz="2800" b="1" dirty="0">
              <a:solidFill>
                <a:srgbClr val="0070C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4"/>
          <p:cNvSpPr>
            <a:spLocks noGrp="1"/>
          </p:cNvSpPr>
          <p:nvPr>
            <p:ph type="title"/>
          </p:nvPr>
        </p:nvSpPr>
        <p:spPr>
          <a:xfrm>
            <a:off x="1524000" y="274638"/>
            <a:ext cx="7162800" cy="1143000"/>
          </a:xfrm>
          <a:prstGeom prst="roundRect">
            <a:avLst/>
          </a:prstGeom>
        </p:spPr>
        <p:style>
          <a:lnRef idx="2">
            <a:schemeClr val="accent3"/>
          </a:lnRef>
          <a:fillRef idx="1">
            <a:schemeClr val="lt1"/>
          </a:fillRef>
          <a:effectRef idx="0">
            <a:schemeClr val="accent3"/>
          </a:effectRef>
          <a:fontRef idx="minor">
            <a:schemeClr val="dk1"/>
          </a:fontRef>
        </p:style>
        <p:txBody>
          <a:bodyPr>
            <a:normAutofit/>
          </a:bodyPr>
          <a:lstStyle/>
          <a:p>
            <a:pPr>
              <a:defRPr/>
            </a:pPr>
            <a:r>
              <a:rPr lang="fr-BE" sz="3200" b="1" dirty="0">
                <a:solidFill>
                  <a:srgbClr val="0070C0"/>
                </a:solidFill>
              </a:rPr>
              <a:t>Cours </a:t>
            </a:r>
            <a:r>
              <a:rPr lang="fr-BE" sz="3200" b="1" dirty="0" smtClean="0">
                <a:solidFill>
                  <a:srgbClr val="0070C0"/>
                </a:solidFill>
              </a:rPr>
              <a:t>OLC: quelques réalisations…</a:t>
            </a:r>
            <a:endParaRPr lang="fr-FR" sz="3200" b="1" dirty="0">
              <a:solidFill>
                <a:srgbClr val="0070C0"/>
              </a:solidFill>
            </a:endParaRPr>
          </a:p>
        </p:txBody>
      </p:sp>
      <p:sp>
        <p:nvSpPr>
          <p:cNvPr id="35843" name="Rectangle 5"/>
          <p:cNvSpPr>
            <a:spLocks noGrp="1"/>
          </p:cNvSpPr>
          <p:nvPr>
            <p:ph type="body" sz="half" idx="1"/>
          </p:nvPr>
        </p:nvSpPr>
        <p:spPr>
          <a:xfrm>
            <a:off x="3563938" y="2708275"/>
            <a:ext cx="5257800" cy="749300"/>
          </a:xfrm>
        </p:spPr>
        <p:txBody>
          <a:bodyPr/>
          <a:lstStyle/>
          <a:p>
            <a:pPr>
              <a:lnSpc>
                <a:spcPct val="90000"/>
              </a:lnSpc>
              <a:buFontTx/>
              <a:buNone/>
            </a:pPr>
            <a:r>
              <a:rPr lang="fr-BE" sz="2400" smtClean="0">
                <a:solidFill>
                  <a:srgbClr val="D60093"/>
                </a:solidFill>
                <a:latin typeface="Segoe Script" pitchFamily="34" charset="0"/>
              </a:rPr>
              <a:t>OLC Italie</a:t>
            </a:r>
          </a:p>
          <a:p>
            <a:pPr>
              <a:lnSpc>
                <a:spcPct val="90000"/>
              </a:lnSpc>
              <a:buFont typeface="Wingdings 2" pitchFamily="18" charset="2"/>
              <a:buNone/>
            </a:pPr>
            <a:r>
              <a:rPr lang="fr-BE" sz="2400" smtClean="0">
                <a:solidFill>
                  <a:srgbClr val="D60093"/>
                </a:solidFill>
                <a:latin typeface="Segoe Script" pitchFamily="34" charset="0"/>
              </a:rPr>
              <a:t>      Le travail des mineurs</a:t>
            </a:r>
            <a:endParaRPr lang="fr-FR" sz="2400" smtClean="0">
              <a:solidFill>
                <a:srgbClr val="D60093"/>
              </a:solidFill>
              <a:latin typeface="Segoe Script" pitchFamily="34" charset="0"/>
            </a:endParaRPr>
          </a:p>
        </p:txBody>
      </p:sp>
      <p:pic>
        <p:nvPicPr>
          <p:cNvPr id="35844" name="Picture 7" descr="phot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751" y="1989140"/>
            <a:ext cx="3021013" cy="2257425"/>
          </a:xfrm>
        </p:spPr>
      </p:pic>
      <p:pic>
        <p:nvPicPr>
          <p:cNvPr id="35845" name="Picture 7" descr="OLC Itali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4" y="3752852"/>
            <a:ext cx="31686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ZoneTexte 6"/>
          <p:cNvSpPr txBox="1">
            <a:spLocks noChangeArrowheads="1"/>
          </p:cNvSpPr>
          <p:nvPr/>
        </p:nvSpPr>
        <p:spPr bwMode="auto">
          <a:xfrm>
            <a:off x="323850" y="5013325"/>
            <a:ext cx="446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sz="2400">
                <a:solidFill>
                  <a:srgbClr val="D60093"/>
                </a:solidFill>
                <a:latin typeface="Segoe Script" pitchFamily="34" charset="0"/>
              </a:rPr>
              <a:t>À associer avec le travail des migrants …et le travail de chacun…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p:cNvSpPr>
          <p:nvPr>
            <p:ph type="title"/>
          </p:nvPr>
        </p:nvSpPr>
        <p:spPr>
          <a:xfrm>
            <a:off x="1524001" y="228602"/>
            <a:ext cx="5256213" cy="792163"/>
          </a:xfrm>
        </p:spPr>
        <p:txBody>
          <a:bodyPr>
            <a:noAutofit/>
          </a:bodyPr>
          <a:lstStyle/>
          <a:p>
            <a:pPr algn="l">
              <a:defRPr/>
            </a:pPr>
            <a:r>
              <a:rPr lang="fr-BE" sz="2400" dirty="0" smtClean="0">
                <a:solidFill>
                  <a:srgbClr val="D60093"/>
                </a:solidFill>
                <a:latin typeface="Segoe Script" pitchFamily="34" charset="0"/>
                <a:ea typeface="+mn-ea"/>
                <a:cs typeface="+mn-cs"/>
              </a:rPr>
              <a:t>L’art à travers le monde</a:t>
            </a:r>
            <a:endParaRPr lang="fr-FR" sz="2400" dirty="0">
              <a:solidFill>
                <a:srgbClr val="D60093"/>
              </a:solidFill>
              <a:latin typeface="Segoe Script" pitchFamily="34" charset="0"/>
              <a:ea typeface="+mn-ea"/>
              <a:cs typeface="+mn-cs"/>
            </a:endParaRPr>
          </a:p>
        </p:txBody>
      </p:sp>
      <p:pic>
        <p:nvPicPr>
          <p:cNvPr id="36867" name="Picture 7" descr="photo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84214" y="1196975"/>
            <a:ext cx="3759200" cy="2808288"/>
          </a:xfrm>
        </p:spPr>
      </p:pic>
      <p:pic>
        <p:nvPicPr>
          <p:cNvPr id="36868" name="Picture 7" descr="phot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997202"/>
            <a:ext cx="4037013"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ZoneTexte 5"/>
          <p:cNvSpPr txBox="1">
            <a:spLocks noChangeArrowheads="1"/>
          </p:cNvSpPr>
          <p:nvPr/>
        </p:nvSpPr>
        <p:spPr bwMode="auto">
          <a:xfrm>
            <a:off x="5111751" y="2276477"/>
            <a:ext cx="4032250" cy="461963"/>
          </a:xfrm>
          <a:prstGeom prst="rect">
            <a:avLst/>
          </a:prstGeom>
          <a:noFill/>
          <a:ln w="9525">
            <a:noFill/>
            <a:miter lim="800000"/>
            <a:headEnd/>
            <a:tailEnd/>
          </a:ln>
        </p:spPr>
        <p:txBody>
          <a:bodyPr>
            <a:spAutoFit/>
          </a:bodyPr>
          <a:lstStyle/>
          <a:p>
            <a:pPr eaLnBrk="0" hangingPunct="0">
              <a:defRPr/>
            </a:pPr>
            <a:r>
              <a:rPr lang="fr-BE" sz="2400" dirty="0">
                <a:solidFill>
                  <a:srgbClr val="D60093"/>
                </a:solidFill>
                <a:latin typeface="Segoe Script" pitchFamily="34" charset="0"/>
                <a:cs typeface="+mn-cs"/>
              </a:rPr>
              <a:t>Les migrations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p:cNvSpPr>
          <p:nvPr>
            <p:ph type="body" sz="half" idx="2"/>
          </p:nvPr>
        </p:nvSpPr>
        <p:spPr>
          <a:xfrm>
            <a:off x="1600200" y="333375"/>
            <a:ext cx="6726238" cy="863600"/>
          </a:xfrm>
        </p:spPr>
        <p:txBody>
          <a:bodyPr/>
          <a:lstStyle/>
          <a:p>
            <a:pPr>
              <a:buFontTx/>
              <a:buNone/>
              <a:defRPr/>
            </a:pPr>
            <a:r>
              <a:rPr lang="fr-BE" sz="2400" dirty="0" smtClean="0">
                <a:solidFill>
                  <a:srgbClr val="D60093"/>
                </a:solidFill>
                <a:latin typeface="Segoe Script" pitchFamily="34" charset="0"/>
                <a:ea typeface="+mj-ea"/>
                <a:cs typeface="+mj-cs"/>
              </a:rPr>
              <a:t>Contes et recettes d’ici et d’ailleurs…</a:t>
            </a:r>
            <a:endParaRPr lang="fr-FR" sz="2400" dirty="0">
              <a:solidFill>
                <a:srgbClr val="D60093"/>
              </a:solidFill>
              <a:latin typeface="Segoe Script" pitchFamily="34" charset="0"/>
              <a:ea typeface="+mj-ea"/>
              <a:cs typeface="+mj-cs"/>
            </a:endParaRPr>
          </a:p>
        </p:txBody>
      </p:sp>
      <p:pic>
        <p:nvPicPr>
          <p:cNvPr id="37891" name="Picture 7" descr="photo cahier contes Hort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4" y="1484315"/>
            <a:ext cx="3087687" cy="2306637"/>
          </a:xfrm>
        </p:spPr>
      </p:pic>
      <p:pic>
        <p:nvPicPr>
          <p:cNvPr id="37892" name="Picture 7" descr="photo conte Horta Afr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1268415"/>
            <a:ext cx="3276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photo conte Horta Portug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89363"/>
            <a:ext cx="33718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p:cNvSpPr>
          <p:nvPr>
            <p:ph type="title"/>
          </p:nvPr>
        </p:nvSpPr>
        <p:spPr/>
        <p:txBody>
          <a:bodyPr anchor="t"/>
          <a:lstStyle/>
          <a:p>
            <a:r>
              <a:rPr lang="fr-BE" sz="2400" smtClean="0">
                <a:solidFill>
                  <a:srgbClr val="D60093"/>
                </a:solidFill>
                <a:latin typeface="Segoe Script" pitchFamily="34" charset="0"/>
              </a:rPr>
              <a:t>Préparations culinaires de tous pays</a:t>
            </a:r>
            <a:endParaRPr lang="fr-FR" sz="2400" smtClean="0">
              <a:solidFill>
                <a:srgbClr val="D60093"/>
              </a:solidFill>
              <a:latin typeface="Segoe Script" pitchFamily="34" charset="0"/>
            </a:endParaRPr>
          </a:p>
        </p:txBody>
      </p:sp>
      <p:pic>
        <p:nvPicPr>
          <p:cNvPr id="38915" name="Picture 7" descr="photo conte Roumanie Hort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341438"/>
            <a:ext cx="2795588" cy="2087562"/>
          </a:xfrm>
        </p:spPr>
      </p:pic>
      <p:pic>
        <p:nvPicPr>
          <p:cNvPr id="38916" name="Picture 7" descr="photo conte Horta Rouma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4" y="1125540"/>
            <a:ext cx="29876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photo Roumanie conte Hor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933825"/>
            <a:ext cx="29527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468314" y="549277"/>
            <a:ext cx="83534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lang="fr-FR" sz="2800" b="1">
              <a:solidFill>
                <a:srgbClr val="1216A6"/>
              </a:solidFill>
            </a:endParaRPr>
          </a:p>
        </p:txBody>
      </p:sp>
      <p:sp>
        <p:nvSpPr>
          <p:cNvPr id="58369" name="Rectangle 1"/>
          <p:cNvSpPr>
            <a:spLocks noChangeArrowheads="1"/>
          </p:cNvSpPr>
          <p:nvPr/>
        </p:nvSpPr>
        <p:spPr bwMode="auto">
          <a:xfrm>
            <a:off x="539750" y="-247784"/>
            <a:ext cx="8208963" cy="6724918"/>
          </a:xfrm>
          <a:prstGeom prst="rect">
            <a:avLst/>
          </a:prstGeom>
          <a:noFill/>
          <a:ln w="9525">
            <a:noFill/>
            <a:miter lim="800000"/>
            <a:headEnd/>
            <a:tailEnd/>
          </a:ln>
          <a:effectLst/>
        </p:spPr>
        <p:txBody>
          <a:bodyPr anchor="ctr">
            <a:spAutoFit/>
          </a:bodyPr>
          <a:lstStyle/>
          <a:p>
            <a:pPr indent="228600">
              <a:defRPr/>
            </a:pPr>
            <a:endParaRPr lang="fr-FR" sz="2400" dirty="0">
              <a:solidFill>
                <a:srgbClr val="3333CC"/>
              </a:solidFill>
            </a:endParaRPr>
          </a:p>
          <a:p>
            <a:pPr indent="228600">
              <a:defRPr/>
            </a:pPr>
            <a:r>
              <a:rPr lang="fr-FR" sz="3200" b="1" dirty="0">
                <a:solidFill>
                  <a:srgbClr val="0070C0"/>
                </a:solidFill>
              </a:rPr>
              <a:t>Projets interculturels …Quelques exemples </a:t>
            </a:r>
          </a:p>
          <a:p>
            <a:pPr indent="228600">
              <a:defRPr/>
            </a:pPr>
            <a:r>
              <a:rPr lang="fr-FR" sz="2400" dirty="0">
                <a:solidFill>
                  <a:schemeClr val="accent6"/>
                </a:solidFill>
              </a:rPr>
              <a:t> </a:t>
            </a:r>
            <a:endParaRPr lang="fr-BE" sz="2400" dirty="0">
              <a:solidFill>
                <a:schemeClr val="accent6"/>
              </a:solidFill>
            </a:endParaRPr>
          </a:p>
          <a:p>
            <a:pPr indent="228600" algn="just">
              <a:defRPr/>
            </a:pPr>
            <a:r>
              <a:rPr lang="fr-FR" sz="2000" b="1" dirty="0">
                <a:solidFill>
                  <a:srgbClr val="0070C0"/>
                </a:solidFill>
              </a:rPr>
              <a:t>«Comptines en voyage»</a:t>
            </a:r>
          </a:p>
          <a:p>
            <a:pPr indent="228600" algn="just">
              <a:defRPr/>
            </a:pPr>
            <a:endParaRPr lang="fr-FR" sz="2000" dirty="0">
              <a:solidFill>
                <a:srgbClr val="0070C0"/>
              </a:solidFill>
            </a:endParaRPr>
          </a:p>
          <a:p>
            <a:pPr marL="442913" indent="457200">
              <a:buFont typeface="Arial" pitchFamily="34" charset="0"/>
              <a:buChar char="•"/>
              <a:defRPr/>
            </a:pPr>
            <a:r>
              <a:rPr lang="fr-BE" sz="2000" dirty="0">
                <a:solidFill>
                  <a:srgbClr val="0070C0"/>
                </a:solidFill>
              </a:rPr>
              <a:t>Découverte  en chansons d’autres langues, d’autres cultures</a:t>
            </a:r>
          </a:p>
          <a:p>
            <a:pPr marL="442913" indent="457200">
              <a:buFont typeface="Arial" pitchFamily="34" charset="0"/>
              <a:buChar char="•"/>
              <a:defRPr/>
            </a:pPr>
            <a:r>
              <a:rPr lang="fr-BE" sz="2000" dirty="0">
                <a:solidFill>
                  <a:srgbClr val="0070C0"/>
                </a:solidFill>
              </a:rPr>
              <a:t>Ecole en discrimination positive  </a:t>
            </a:r>
            <a:endParaRPr lang="fr-FR" sz="2000" dirty="0">
              <a:solidFill>
                <a:srgbClr val="0070C0"/>
              </a:solidFill>
            </a:endParaRPr>
          </a:p>
          <a:p>
            <a:pPr indent="228600" eaLnBrk="0" hangingPunct="0">
              <a:defRPr/>
            </a:pPr>
            <a:endParaRPr lang="fr-FR" sz="2000" dirty="0">
              <a:solidFill>
                <a:srgbClr val="0070C0"/>
              </a:solidFill>
            </a:endParaRPr>
          </a:p>
          <a:p>
            <a:pPr indent="228600" eaLnBrk="0" hangingPunct="0">
              <a:defRPr/>
            </a:pPr>
            <a:r>
              <a:rPr lang="fr-FR" sz="2000" dirty="0">
                <a:solidFill>
                  <a:srgbClr val="0070C0"/>
                </a:solidFill>
              </a:rPr>
              <a:t>Objectifs: </a:t>
            </a:r>
          </a:p>
          <a:p>
            <a:pPr indent="228600" eaLnBrk="0" hangingPunct="0">
              <a:defRPr/>
            </a:pPr>
            <a:endParaRPr lang="fr-FR" sz="2000" dirty="0">
              <a:solidFill>
                <a:srgbClr val="0070C0"/>
              </a:solidFill>
            </a:endParaRPr>
          </a:p>
          <a:p>
            <a:pPr lvl="1" indent="360000">
              <a:spcAft>
                <a:spcPts val="600"/>
              </a:spcAft>
              <a:buFontTx/>
              <a:buChar char="•"/>
              <a:defRPr/>
            </a:pPr>
            <a:r>
              <a:rPr lang="fr-BE" sz="2000" dirty="0">
                <a:solidFill>
                  <a:srgbClr val="0070C0"/>
                </a:solidFill>
              </a:rPr>
              <a:t>Permettre aux enfants de grandir enracinés et reconnus dans leur </a:t>
            </a:r>
            <a:r>
              <a:rPr lang="fr-BE" sz="2000" dirty="0" smtClean="0">
                <a:solidFill>
                  <a:srgbClr val="0070C0"/>
                </a:solidFill>
              </a:rPr>
              <a:t>histoire </a:t>
            </a:r>
            <a:r>
              <a:rPr lang="fr-BE" sz="2000" dirty="0">
                <a:solidFill>
                  <a:srgbClr val="0070C0"/>
                </a:solidFill>
              </a:rPr>
              <a:t>familiale, leur culture</a:t>
            </a:r>
          </a:p>
          <a:p>
            <a:pPr lvl="1" indent="442913">
              <a:buFontTx/>
              <a:buChar char="•"/>
              <a:defRPr/>
            </a:pPr>
            <a:r>
              <a:rPr lang="fr-BE" sz="2000" dirty="0">
                <a:solidFill>
                  <a:srgbClr val="0070C0"/>
                </a:solidFill>
              </a:rPr>
              <a:t>Permettre aux enfants de réagir à l’écoute de langues différentes, de </a:t>
            </a:r>
            <a:r>
              <a:rPr lang="fr-BE" sz="2000" dirty="0" smtClean="0">
                <a:solidFill>
                  <a:srgbClr val="0070C0"/>
                </a:solidFill>
              </a:rPr>
              <a:t>jouer </a:t>
            </a:r>
            <a:r>
              <a:rPr lang="fr-BE" sz="2000" dirty="0">
                <a:solidFill>
                  <a:srgbClr val="0070C0"/>
                </a:solidFill>
              </a:rPr>
              <a:t>avec les mots, les sons des mots, de s’approprier des </a:t>
            </a:r>
            <a:r>
              <a:rPr lang="fr-BE" sz="2000" dirty="0" smtClean="0">
                <a:solidFill>
                  <a:srgbClr val="0070C0"/>
                </a:solidFill>
              </a:rPr>
              <a:t>ambiances </a:t>
            </a:r>
            <a:r>
              <a:rPr lang="fr-BE" sz="2000" dirty="0">
                <a:solidFill>
                  <a:srgbClr val="0070C0"/>
                </a:solidFill>
              </a:rPr>
              <a:t>musicales </a:t>
            </a:r>
          </a:p>
          <a:p>
            <a:pPr lvl="1" indent="442913">
              <a:buFontTx/>
              <a:buChar char="•"/>
              <a:defRPr/>
            </a:pPr>
            <a:r>
              <a:rPr lang="fr-BE" sz="2000" dirty="0">
                <a:solidFill>
                  <a:srgbClr val="0070C0"/>
                </a:solidFill>
              </a:rPr>
              <a:t>Permettre aux parents d’acquérir plus confiance en </a:t>
            </a:r>
            <a:r>
              <a:rPr lang="fr-BE" sz="2000" dirty="0" smtClean="0">
                <a:solidFill>
                  <a:srgbClr val="0070C0"/>
                </a:solidFill>
              </a:rPr>
              <a:t>eux-mêmes</a:t>
            </a:r>
            <a:endParaRPr lang="fr-BE" sz="2000" dirty="0">
              <a:solidFill>
                <a:srgbClr val="0070C0"/>
              </a:solidFill>
            </a:endParaRPr>
          </a:p>
          <a:p>
            <a:pPr lvl="1" indent="442913">
              <a:buFontTx/>
              <a:buChar char="•"/>
              <a:defRPr/>
            </a:pPr>
            <a:r>
              <a:rPr lang="fr-FR" sz="2000" dirty="0" smtClean="0">
                <a:solidFill>
                  <a:srgbClr val="0070C0"/>
                </a:solidFill>
              </a:rPr>
              <a:t>Développer </a:t>
            </a:r>
            <a:r>
              <a:rPr lang="fr-FR" sz="2000" dirty="0">
                <a:solidFill>
                  <a:srgbClr val="0070C0"/>
                </a:solidFill>
              </a:rPr>
              <a:t>le « mieux vivre ensemble »</a:t>
            </a:r>
          </a:p>
          <a:p>
            <a:pPr lvl="1" indent="442913">
              <a:buFontTx/>
              <a:buChar char="•"/>
              <a:defRPr/>
            </a:pPr>
            <a:endParaRPr lang="fr-FR" sz="2400" dirty="0">
              <a:solidFill>
                <a:srgbClr val="0070C0"/>
              </a:solidFill>
            </a:endParaRPr>
          </a:p>
          <a:p>
            <a:pPr lvl="1" indent="442913">
              <a:defRPr/>
            </a:pPr>
            <a:endParaRPr lang="fr-FR" dirty="0">
              <a:solidFill>
                <a:srgbClr val="3333CC"/>
              </a:solidFill>
            </a:endParaRPr>
          </a:p>
          <a:p>
            <a:pPr indent="228600" eaLnBrk="0" hangingPunct="0">
              <a:defRPr/>
            </a:pPr>
            <a:endParaRPr lang="fr-BE" sz="2400" dirty="0">
              <a:solidFill>
                <a:srgbClr val="3333CC"/>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468314" y="549277"/>
            <a:ext cx="83534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lang="fr-FR" sz="2800" b="1">
              <a:solidFill>
                <a:srgbClr val="1216A6"/>
              </a:solidFill>
            </a:endParaRPr>
          </a:p>
        </p:txBody>
      </p:sp>
      <p:sp>
        <p:nvSpPr>
          <p:cNvPr id="40963" name="Rectangle 1"/>
          <p:cNvSpPr>
            <a:spLocks noChangeArrowheads="1"/>
          </p:cNvSpPr>
          <p:nvPr/>
        </p:nvSpPr>
        <p:spPr bwMode="auto">
          <a:xfrm>
            <a:off x="468314" y="-426929"/>
            <a:ext cx="820737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8600"/>
            <a:endParaRPr lang="fr-FR" sz="2400">
              <a:solidFill>
                <a:srgbClr val="3333CC"/>
              </a:solidFill>
            </a:endParaRPr>
          </a:p>
          <a:p>
            <a:pPr indent="228600" algn="just"/>
            <a:r>
              <a:rPr lang="fr-FR" sz="2400">
                <a:solidFill>
                  <a:srgbClr val="0070C0"/>
                </a:solidFill>
              </a:rPr>
              <a:t>Etapes:  </a:t>
            </a:r>
          </a:p>
          <a:p>
            <a:pPr lvl="1" indent="442913">
              <a:buFontTx/>
              <a:buChar char="•"/>
            </a:pPr>
            <a:r>
              <a:rPr lang="fr-BE" sz="2400">
                <a:solidFill>
                  <a:srgbClr val="0070C0"/>
                </a:solidFill>
              </a:rPr>
              <a:t>Découverte des comptines: les parents viennent en classe(domaine affectif- histoire de la famille- situation géographique ) </a:t>
            </a:r>
          </a:p>
          <a:p>
            <a:pPr lvl="1" indent="442913">
              <a:buFontTx/>
              <a:buChar char="•"/>
            </a:pPr>
            <a:endParaRPr lang="fr-BE" sz="2400">
              <a:solidFill>
                <a:srgbClr val="0070C0"/>
              </a:solidFill>
            </a:endParaRPr>
          </a:p>
          <a:p>
            <a:pPr lvl="1" indent="442913">
              <a:buFontTx/>
              <a:buChar char="•"/>
            </a:pPr>
            <a:r>
              <a:rPr lang="fr-BE" sz="2400">
                <a:solidFill>
                  <a:srgbClr val="0070C0"/>
                </a:solidFill>
              </a:rPr>
              <a:t>Elaboration d’un carnet de voyage (chanson, dessins, photos, interview des parents)</a:t>
            </a:r>
          </a:p>
          <a:p>
            <a:pPr lvl="1" indent="442913"/>
            <a:endParaRPr lang="fr-BE" sz="2400">
              <a:solidFill>
                <a:srgbClr val="0070C0"/>
              </a:solidFill>
            </a:endParaRPr>
          </a:p>
          <a:p>
            <a:pPr lvl="1" indent="442913"/>
            <a:endParaRPr lang="fr-BE" sz="2400">
              <a:solidFill>
                <a:srgbClr val="0070C0"/>
              </a:solidFill>
            </a:endParaRPr>
          </a:p>
          <a:p>
            <a:pPr indent="228600" algn="just"/>
            <a:r>
              <a:rPr lang="fr-BE" sz="2400">
                <a:solidFill>
                  <a:srgbClr val="0070C0"/>
                </a:solidFill>
              </a:rPr>
              <a:t>Effets : </a:t>
            </a:r>
          </a:p>
          <a:p>
            <a:pPr indent="228600" algn="just"/>
            <a:endParaRPr lang="fr-BE" sz="2400">
              <a:solidFill>
                <a:srgbClr val="0070C0"/>
              </a:solidFill>
            </a:endParaRPr>
          </a:p>
          <a:p>
            <a:pPr lvl="1" indent="442913">
              <a:buFontTx/>
              <a:buChar char="•"/>
            </a:pPr>
            <a:r>
              <a:rPr lang="fr-BE" sz="2400">
                <a:solidFill>
                  <a:srgbClr val="0070C0"/>
                </a:solidFill>
              </a:rPr>
              <a:t>augmentation estime de soi </a:t>
            </a:r>
          </a:p>
          <a:p>
            <a:pPr lvl="1" indent="442913">
              <a:buFontTx/>
              <a:buChar char="•"/>
            </a:pPr>
            <a:r>
              <a:rPr lang="fr-BE" sz="2400">
                <a:solidFill>
                  <a:srgbClr val="0070C0"/>
                </a:solidFill>
              </a:rPr>
              <a:t>valorisation de la culture d’origine</a:t>
            </a:r>
          </a:p>
          <a:p>
            <a:pPr lvl="1" indent="442913">
              <a:buFontTx/>
              <a:buChar char="•"/>
            </a:pPr>
            <a:r>
              <a:rPr lang="fr-BE" sz="2400">
                <a:solidFill>
                  <a:srgbClr val="0070C0"/>
                </a:solidFill>
              </a:rPr>
              <a:t>ouverture à l’autre, à sa culture, à ses racines</a:t>
            </a:r>
          </a:p>
          <a:p>
            <a:pPr lvl="1" indent="442913">
              <a:buFontTx/>
              <a:buChar char="•"/>
            </a:pPr>
            <a:r>
              <a:rPr lang="fr-BE" sz="2400">
                <a:solidFill>
                  <a:srgbClr val="0070C0"/>
                </a:solidFill>
              </a:rPr>
              <a:t>éducation à la tolérance</a:t>
            </a:r>
          </a:p>
          <a:p>
            <a:pPr lvl="1" indent="442913">
              <a:buFontTx/>
              <a:buChar char="•"/>
            </a:pPr>
            <a:r>
              <a:rPr lang="fr-BE" sz="2400">
                <a:solidFill>
                  <a:srgbClr val="0070C0"/>
                </a:solidFill>
              </a:rPr>
              <a:t>coopération école-famille</a:t>
            </a:r>
            <a:endParaRPr lang="fr-FR" sz="2400">
              <a:solidFill>
                <a:srgbClr val="0070C0"/>
              </a:solidFill>
            </a:endParaRPr>
          </a:p>
          <a:p>
            <a:pPr indent="228600" eaLnBrk="0" hangingPunct="0"/>
            <a:endParaRPr lang="fr-BE" sz="2400">
              <a:solidFill>
                <a:srgbClr val="3333CC"/>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468314" y="549277"/>
            <a:ext cx="83534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lang="fr-FR" sz="2800" b="1">
              <a:solidFill>
                <a:srgbClr val="1216A6"/>
              </a:solidFill>
            </a:endParaRPr>
          </a:p>
        </p:txBody>
      </p:sp>
      <p:sp>
        <p:nvSpPr>
          <p:cNvPr id="58369" name="Rectangle 1"/>
          <p:cNvSpPr>
            <a:spLocks noChangeArrowheads="1"/>
          </p:cNvSpPr>
          <p:nvPr/>
        </p:nvSpPr>
        <p:spPr bwMode="auto">
          <a:xfrm>
            <a:off x="468314" y="-410626"/>
            <a:ext cx="8207375" cy="7571303"/>
          </a:xfrm>
          <a:prstGeom prst="rect">
            <a:avLst/>
          </a:prstGeom>
          <a:noFill/>
          <a:ln w="9525">
            <a:noFill/>
            <a:miter lim="800000"/>
            <a:headEnd/>
            <a:tailEnd/>
          </a:ln>
          <a:effectLst/>
        </p:spPr>
        <p:txBody>
          <a:bodyPr anchor="ctr">
            <a:spAutoFit/>
          </a:bodyPr>
          <a:lstStyle/>
          <a:p>
            <a:pPr indent="228600">
              <a:defRPr/>
            </a:pPr>
            <a:endParaRPr lang="fr-FR" sz="2400" dirty="0">
              <a:solidFill>
                <a:srgbClr val="3333CC"/>
              </a:solidFill>
            </a:endParaRPr>
          </a:p>
          <a:p>
            <a:pPr indent="228600" algn="just">
              <a:defRPr/>
            </a:pPr>
            <a:r>
              <a:rPr lang="fr-BE" sz="2400" b="1" dirty="0">
                <a:solidFill>
                  <a:srgbClr val="0070C0"/>
                </a:solidFill>
              </a:rPr>
              <a:t>« Le pays de rêve »</a:t>
            </a:r>
          </a:p>
          <a:p>
            <a:pPr indent="228600" algn="just">
              <a:defRPr/>
            </a:pPr>
            <a:endParaRPr lang="fr-BE" sz="2400" b="1" i="1" dirty="0">
              <a:solidFill>
                <a:srgbClr val="0070C0"/>
              </a:solidFill>
            </a:endParaRPr>
          </a:p>
          <a:p>
            <a:pPr indent="228600" algn="just">
              <a:defRPr/>
            </a:pPr>
            <a:r>
              <a:rPr lang="fr-BE" sz="2400" i="1" dirty="0">
                <a:solidFill>
                  <a:srgbClr val="0070C0"/>
                </a:solidFill>
              </a:rPr>
              <a:t>	 Regards d’enfants sur le parcours des demandeurs d’asile…</a:t>
            </a:r>
          </a:p>
          <a:p>
            <a:pPr indent="228600" algn="just">
              <a:defRPr/>
            </a:pPr>
            <a:endParaRPr lang="fr-BE" sz="2400" dirty="0">
              <a:solidFill>
                <a:srgbClr val="0070C0"/>
              </a:solidFill>
            </a:endParaRPr>
          </a:p>
          <a:p>
            <a:pPr marL="263525" algn="just">
              <a:defRPr/>
            </a:pPr>
            <a:r>
              <a:rPr lang="fr-BE" sz="2400" dirty="0">
                <a:solidFill>
                  <a:srgbClr val="0070C0"/>
                </a:solidFill>
              </a:rPr>
              <a:t>Réalisation d’un montage photo et vidéo intégrant des éléments sortis de l’imaginaire des enfants par rapport à la présence du Centre </a:t>
            </a:r>
            <a:r>
              <a:rPr lang="fr-BE" sz="2400" dirty="0" err="1">
                <a:solidFill>
                  <a:srgbClr val="0070C0"/>
                </a:solidFill>
              </a:rPr>
              <a:t>Fedasil</a:t>
            </a:r>
            <a:r>
              <a:rPr lang="fr-BE" sz="2400" dirty="0">
                <a:solidFill>
                  <a:srgbClr val="0070C0"/>
                </a:solidFill>
              </a:rPr>
              <a:t> de Florennes. </a:t>
            </a:r>
          </a:p>
          <a:p>
            <a:pPr indent="228600" algn="just">
              <a:defRPr/>
            </a:pPr>
            <a:endParaRPr lang="fr-BE" sz="2400" dirty="0">
              <a:solidFill>
                <a:srgbClr val="0070C0"/>
              </a:solidFill>
            </a:endParaRPr>
          </a:p>
          <a:p>
            <a:pPr indent="228600" algn="just">
              <a:defRPr/>
            </a:pPr>
            <a:endParaRPr lang="fr-BE" sz="2400" dirty="0">
              <a:solidFill>
                <a:srgbClr val="0070C0"/>
              </a:solidFill>
            </a:endParaRPr>
          </a:p>
          <a:p>
            <a:pPr indent="228600">
              <a:defRPr/>
            </a:pPr>
            <a:r>
              <a:rPr lang="fr-FR" sz="2400" dirty="0">
                <a:solidFill>
                  <a:srgbClr val="0070C0"/>
                </a:solidFill>
              </a:rPr>
              <a:t>Objectifs: </a:t>
            </a:r>
          </a:p>
          <a:p>
            <a:pPr lvl="1" indent="442913" algn="just">
              <a:buFontTx/>
              <a:buChar char="•"/>
              <a:defRPr/>
            </a:pPr>
            <a:r>
              <a:rPr lang="fr-BE" sz="2400" dirty="0">
                <a:solidFill>
                  <a:srgbClr val="0070C0"/>
                </a:solidFill>
              </a:rPr>
              <a:t>permettre aux enfants de rencontrer les personnes du Centre </a:t>
            </a:r>
            <a:r>
              <a:rPr lang="fr-BE" sz="2400" dirty="0" err="1">
                <a:solidFill>
                  <a:srgbClr val="0070C0"/>
                </a:solidFill>
              </a:rPr>
              <a:t>Fedasil</a:t>
            </a:r>
            <a:endParaRPr lang="fr-BE" sz="2400" dirty="0">
              <a:solidFill>
                <a:srgbClr val="0070C0"/>
              </a:solidFill>
            </a:endParaRPr>
          </a:p>
          <a:p>
            <a:pPr lvl="1" indent="442913" algn="just">
              <a:buFontTx/>
              <a:buChar char="•"/>
              <a:defRPr/>
            </a:pPr>
            <a:r>
              <a:rPr lang="fr-BE" sz="2400" dirty="0">
                <a:solidFill>
                  <a:srgbClr val="0070C0"/>
                </a:solidFill>
              </a:rPr>
              <a:t>apprendre à se connaitre, à se comprendre, à se respecter,  à travailler ensemble</a:t>
            </a:r>
          </a:p>
          <a:p>
            <a:pPr lvl="1" indent="442913" algn="just">
              <a:buFontTx/>
              <a:buChar char="•"/>
              <a:defRPr/>
            </a:pPr>
            <a:r>
              <a:rPr lang="fr-BE" sz="2400" dirty="0">
                <a:solidFill>
                  <a:srgbClr val="0070C0"/>
                </a:solidFill>
              </a:rPr>
              <a:t>créer un film qui raconte l’histoire de ces personnes</a:t>
            </a:r>
          </a:p>
          <a:p>
            <a:pPr lvl="1" indent="442913" algn="just">
              <a:buFontTx/>
              <a:buChar char="•"/>
              <a:defRPr/>
            </a:pPr>
            <a:endParaRPr lang="fr-FR" dirty="0">
              <a:solidFill>
                <a:schemeClr val="accent6"/>
              </a:solidFill>
            </a:endParaRPr>
          </a:p>
          <a:p>
            <a:pPr indent="228600">
              <a:defRPr/>
            </a:pPr>
            <a:endParaRPr lang="fr-FR" dirty="0">
              <a:solidFill>
                <a:schemeClr val="accent6"/>
              </a:solidFill>
            </a:endParaRPr>
          </a:p>
          <a:p>
            <a:pPr indent="228600">
              <a:defRPr/>
            </a:pPr>
            <a:endParaRPr lang="fr-FR" dirty="0">
              <a:solidFill>
                <a:schemeClr val="accent6"/>
              </a:solidFill>
            </a:endParaRPr>
          </a:p>
          <a:p>
            <a:pPr indent="228600" eaLnBrk="0" hangingPunct="0">
              <a:defRPr/>
            </a:pPr>
            <a:endParaRPr lang="fr-BE" sz="2400" dirty="0">
              <a:solidFill>
                <a:srgbClr val="3333CC"/>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468314" y="549277"/>
            <a:ext cx="83534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lang="fr-FR" sz="2800" b="1">
              <a:solidFill>
                <a:srgbClr val="1216A6"/>
              </a:solidFill>
            </a:endParaRPr>
          </a:p>
        </p:txBody>
      </p:sp>
      <p:sp>
        <p:nvSpPr>
          <p:cNvPr id="43011" name="Rectangle 1"/>
          <p:cNvSpPr>
            <a:spLocks noChangeArrowheads="1"/>
          </p:cNvSpPr>
          <p:nvPr/>
        </p:nvSpPr>
        <p:spPr bwMode="auto">
          <a:xfrm>
            <a:off x="468314" y="63641"/>
            <a:ext cx="820737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8600"/>
            <a:endParaRPr lang="fr-FR" sz="2400" dirty="0">
              <a:solidFill>
                <a:srgbClr val="3333CC"/>
              </a:solidFill>
            </a:endParaRPr>
          </a:p>
          <a:p>
            <a:pPr indent="228600" algn="just"/>
            <a:r>
              <a:rPr lang="fr-FR" sz="2000" dirty="0">
                <a:solidFill>
                  <a:srgbClr val="0070C0"/>
                </a:solidFill>
              </a:rPr>
              <a:t>Etapes:  </a:t>
            </a:r>
          </a:p>
          <a:p>
            <a:pPr lvl="1" indent="442913">
              <a:buFontTx/>
              <a:buChar char="•"/>
            </a:pPr>
            <a:r>
              <a:rPr lang="fr-BE" sz="2000" dirty="0">
                <a:solidFill>
                  <a:srgbClr val="0070C0"/>
                </a:solidFill>
              </a:rPr>
              <a:t>Visite du centre </a:t>
            </a:r>
            <a:r>
              <a:rPr lang="fr-BE" sz="2000" dirty="0" err="1">
                <a:solidFill>
                  <a:srgbClr val="0070C0"/>
                </a:solidFill>
              </a:rPr>
              <a:t>Fedasil</a:t>
            </a:r>
            <a:endParaRPr lang="fr-BE" sz="2000" dirty="0">
              <a:solidFill>
                <a:srgbClr val="0070C0"/>
              </a:solidFill>
            </a:endParaRPr>
          </a:p>
          <a:p>
            <a:pPr lvl="1" indent="442913">
              <a:buFontTx/>
              <a:buChar char="•"/>
            </a:pPr>
            <a:r>
              <a:rPr lang="fr-BE" sz="2000" dirty="0">
                <a:solidFill>
                  <a:srgbClr val="0070C0"/>
                </a:solidFill>
              </a:rPr>
              <a:t>Découverte de ses habitants (interview, rencontre, jeux …)</a:t>
            </a:r>
          </a:p>
          <a:p>
            <a:pPr lvl="1" indent="442913">
              <a:buFontTx/>
              <a:buChar char="•"/>
            </a:pPr>
            <a:r>
              <a:rPr lang="fr-BE" sz="2000" dirty="0">
                <a:solidFill>
                  <a:srgbClr val="0070C0"/>
                </a:solidFill>
              </a:rPr>
              <a:t>Installation du projet avec l’aide de l’aide d’une ASBL </a:t>
            </a:r>
            <a:r>
              <a:rPr lang="fr-BE" sz="2000" dirty="0" smtClean="0">
                <a:solidFill>
                  <a:srgbClr val="0070C0"/>
                </a:solidFill>
              </a:rPr>
              <a:t>d’animation</a:t>
            </a:r>
            <a:endParaRPr lang="fr-BE" sz="2000" dirty="0">
              <a:solidFill>
                <a:srgbClr val="0070C0"/>
              </a:solidFill>
            </a:endParaRPr>
          </a:p>
          <a:p>
            <a:pPr lvl="1" indent="442913">
              <a:buFontTx/>
              <a:buChar char="•"/>
            </a:pPr>
            <a:r>
              <a:rPr lang="fr-BE" sz="2000" dirty="0">
                <a:solidFill>
                  <a:srgbClr val="0070C0"/>
                </a:solidFill>
              </a:rPr>
              <a:t>Création des maquettes, des dessins, du texte, des dialogues, des 	personnages, des décors…</a:t>
            </a:r>
          </a:p>
          <a:p>
            <a:pPr lvl="1" indent="442913">
              <a:buFontTx/>
              <a:buChar char="•"/>
            </a:pPr>
            <a:r>
              <a:rPr lang="fr-BE" sz="2000" dirty="0">
                <a:solidFill>
                  <a:srgbClr val="0070C0"/>
                </a:solidFill>
              </a:rPr>
              <a:t>Interprétation de la musique, des chants…</a:t>
            </a:r>
          </a:p>
          <a:p>
            <a:pPr lvl="1" indent="442913">
              <a:buFontTx/>
              <a:buChar char="•"/>
            </a:pPr>
            <a:endParaRPr lang="fr-BE" sz="2000" dirty="0">
              <a:solidFill>
                <a:srgbClr val="0070C0"/>
              </a:solidFill>
            </a:endParaRPr>
          </a:p>
          <a:p>
            <a:pPr lvl="1" indent="442913"/>
            <a:r>
              <a:rPr lang="fr-BE" sz="2000" dirty="0">
                <a:solidFill>
                  <a:srgbClr val="0070C0"/>
                </a:solidFill>
              </a:rPr>
              <a:t>Travail collaboratif </a:t>
            </a:r>
          </a:p>
          <a:p>
            <a:pPr lvl="1" indent="442913"/>
            <a:endParaRPr lang="fr-BE" sz="2000" dirty="0">
              <a:solidFill>
                <a:srgbClr val="0070C0"/>
              </a:solidFill>
            </a:endParaRPr>
          </a:p>
          <a:p>
            <a:pPr indent="228600" algn="just"/>
            <a:r>
              <a:rPr lang="fr-BE" sz="2000" dirty="0">
                <a:solidFill>
                  <a:srgbClr val="0070C0"/>
                </a:solidFill>
              </a:rPr>
              <a:t>Effets : </a:t>
            </a:r>
          </a:p>
          <a:p>
            <a:pPr lvl="1" indent="442913">
              <a:buFontTx/>
              <a:buChar char="•"/>
            </a:pPr>
            <a:r>
              <a:rPr lang="fr-BE" sz="2000" dirty="0">
                <a:solidFill>
                  <a:srgbClr val="0070C0"/>
                </a:solidFill>
              </a:rPr>
              <a:t>respect de l’autre</a:t>
            </a:r>
          </a:p>
          <a:p>
            <a:pPr lvl="1" indent="442913">
              <a:buFontTx/>
              <a:buChar char="•"/>
            </a:pPr>
            <a:r>
              <a:rPr lang="fr-BE" sz="2000" dirty="0">
                <a:solidFill>
                  <a:srgbClr val="0070C0"/>
                </a:solidFill>
              </a:rPr>
              <a:t>ouverture d’esprit</a:t>
            </a:r>
          </a:p>
          <a:p>
            <a:pPr lvl="1" indent="442913">
              <a:buFontTx/>
              <a:buChar char="•"/>
            </a:pPr>
            <a:r>
              <a:rPr lang="fr-BE" sz="2000" dirty="0">
                <a:solidFill>
                  <a:srgbClr val="0070C0"/>
                </a:solidFill>
              </a:rPr>
              <a:t>connaissance de soi et de l’autre. </a:t>
            </a:r>
          </a:p>
          <a:p>
            <a:pPr lvl="1" indent="442913">
              <a:buFontTx/>
              <a:buChar char="•"/>
            </a:pPr>
            <a:r>
              <a:rPr lang="fr-BE" sz="2000" dirty="0">
                <a:solidFill>
                  <a:srgbClr val="0070C0"/>
                </a:solidFill>
              </a:rPr>
              <a:t>échanges culturels et sociaux avec les habitants du Centre </a:t>
            </a:r>
          </a:p>
          <a:p>
            <a:pPr lvl="1" indent="442913">
              <a:buFontTx/>
              <a:buChar char="•"/>
            </a:pPr>
            <a:r>
              <a:rPr lang="fr-BE" sz="2000" dirty="0">
                <a:solidFill>
                  <a:srgbClr val="0070C0"/>
                </a:solidFill>
              </a:rPr>
              <a:t>gommage des préjugés liés aux différences et renforcement de 	l’intégration</a:t>
            </a:r>
          </a:p>
          <a:p>
            <a:pPr lvl="1" indent="442913">
              <a:buFontTx/>
              <a:buChar char="•"/>
            </a:pPr>
            <a:endParaRPr lang="fr-FR" dirty="0">
              <a:solidFill>
                <a:srgbClr val="3333CC"/>
              </a:solidFill>
            </a:endParaRPr>
          </a:p>
          <a:p>
            <a:pPr indent="228600" eaLnBrk="0" hangingPunct="0"/>
            <a:endParaRPr lang="fr-BE" sz="2400" dirty="0">
              <a:solidFill>
                <a:srgbClr val="3333CC"/>
              </a:solidFill>
            </a:endParaRPr>
          </a:p>
        </p:txBody>
      </p:sp>
      <p:sp>
        <p:nvSpPr>
          <p:cNvPr id="6" name="Flèche droite 5"/>
          <p:cNvSpPr/>
          <p:nvPr/>
        </p:nvSpPr>
        <p:spPr>
          <a:xfrm>
            <a:off x="838200" y="3124200"/>
            <a:ext cx="43180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468314" y="549277"/>
            <a:ext cx="83534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lang="fr-FR" sz="2800" b="1">
              <a:solidFill>
                <a:srgbClr val="1216A6"/>
              </a:solidFill>
            </a:endParaRPr>
          </a:p>
        </p:txBody>
      </p:sp>
      <p:sp>
        <p:nvSpPr>
          <p:cNvPr id="58369" name="Rectangle 1"/>
          <p:cNvSpPr>
            <a:spLocks noChangeArrowheads="1"/>
          </p:cNvSpPr>
          <p:nvPr/>
        </p:nvSpPr>
        <p:spPr bwMode="auto">
          <a:xfrm>
            <a:off x="468314" y="-861884"/>
            <a:ext cx="8207375" cy="7294305"/>
          </a:xfrm>
          <a:prstGeom prst="rect">
            <a:avLst/>
          </a:prstGeom>
          <a:noFill/>
          <a:ln w="9525">
            <a:noFill/>
            <a:miter lim="800000"/>
            <a:headEnd/>
            <a:tailEnd/>
          </a:ln>
          <a:effectLst/>
        </p:spPr>
        <p:txBody>
          <a:bodyPr anchor="ctr">
            <a:spAutoFit/>
          </a:bodyPr>
          <a:lstStyle/>
          <a:p>
            <a:pPr indent="228600">
              <a:defRPr/>
            </a:pPr>
            <a:endParaRPr lang="fr-FR" sz="2400" dirty="0">
              <a:solidFill>
                <a:srgbClr val="3333CC"/>
              </a:solidFill>
            </a:endParaRPr>
          </a:p>
          <a:p>
            <a:pPr lvl="1" indent="442913">
              <a:defRPr/>
            </a:pPr>
            <a:endParaRPr lang="fr-BE" sz="2400" dirty="0">
              <a:solidFill>
                <a:srgbClr val="0070C0"/>
              </a:solidFill>
            </a:endParaRPr>
          </a:p>
          <a:p>
            <a:pPr lvl="1" indent="442913">
              <a:defRPr/>
            </a:pPr>
            <a:endParaRPr lang="fr-BE" sz="2400" dirty="0">
              <a:solidFill>
                <a:srgbClr val="0070C0"/>
              </a:solidFill>
            </a:endParaRPr>
          </a:p>
          <a:p>
            <a:pPr lvl="1" indent="442913">
              <a:defRPr/>
            </a:pPr>
            <a:endParaRPr lang="fr-BE" sz="2400" dirty="0">
              <a:solidFill>
                <a:srgbClr val="0070C0"/>
              </a:solidFill>
            </a:endParaRPr>
          </a:p>
          <a:p>
            <a:pPr lvl="1" indent="442913">
              <a:defRPr/>
            </a:pPr>
            <a:r>
              <a:rPr lang="fr-BE" sz="2400" dirty="0">
                <a:solidFill>
                  <a:srgbClr val="0070C0"/>
                </a:solidFill>
              </a:rPr>
              <a:t>A partir de ce petit film:  </a:t>
            </a:r>
          </a:p>
          <a:p>
            <a:pPr lvl="1" indent="442913">
              <a:lnSpc>
                <a:spcPct val="150000"/>
              </a:lnSpc>
              <a:buFontTx/>
              <a:buChar char="•"/>
              <a:defRPr/>
            </a:pPr>
            <a:r>
              <a:rPr lang="fr-BE" sz="2400" dirty="0">
                <a:solidFill>
                  <a:srgbClr val="0070C0"/>
                </a:solidFill>
              </a:rPr>
              <a:t>Travail autour des migrations</a:t>
            </a:r>
          </a:p>
          <a:p>
            <a:pPr lvl="1" indent="442913">
              <a:lnSpc>
                <a:spcPct val="150000"/>
              </a:lnSpc>
              <a:buFontTx/>
              <a:buChar char="•"/>
              <a:defRPr/>
            </a:pPr>
            <a:r>
              <a:rPr lang="fr-BE" sz="2400" dirty="0">
                <a:solidFill>
                  <a:srgbClr val="0070C0"/>
                </a:solidFill>
              </a:rPr>
              <a:t>Partir des salutations (dire bonjour, se présenter…)</a:t>
            </a:r>
          </a:p>
          <a:p>
            <a:pPr lvl="1" indent="442913">
              <a:lnSpc>
                <a:spcPct val="150000"/>
              </a:lnSpc>
              <a:buFontTx/>
              <a:buChar char="•"/>
              <a:defRPr/>
            </a:pPr>
            <a:r>
              <a:rPr lang="fr-BE" sz="2400" dirty="0">
                <a:solidFill>
                  <a:srgbClr val="0070C0"/>
                </a:solidFill>
              </a:rPr>
              <a:t>Présenter son pays (qui je suis, d’où je viens… (carte du monde))  </a:t>
            </a:r>
          </a:p>
          <a:p>
            <a:pPr lvl="1" indent="442913">
              <a:lnSpc>
                <a:spcPct val="150000"/>
              </a:lnSpc>
              <a:buFontTx/>
              <a:buChar char="•"/>
              <a:defRPr/>
            </a:pPr>
            <a:r>
              <a:rPr lang="fr-BE" sz="2400" dirty="0">
                <a:solidFill>
                  <a:srgbClr val="0070C0"/>
                </a:solidFill>
              </a:rPr>
              <a:t>Pourquoi j’ai dû (voulu) changer de pays</a:t>
            </a:r>
          </a:p>
          <a:p>
            <a:pPr lvl="1" indent="442913">
              <a:lnSpc>
                <a:spcPct val="150000"/>
              </a:lnSpc>
              <a:buFontTx/>
              <a:buChar char="•"/>
              <a:defRPr/>
            </a:pPr>
            <a:r>
              <a:rPr lang="fr-BE" sz="2400" dirty="0">
                <a:solidFill>
                  <a:srgbClr val="0070C0"/>
                </a:solidFill>
              </a:rPr>
              <a:t>Ce que j’ai emporté… ce qui a de la valeur à mes yeux….</a:t>
            </a:r>
          </a:p>
          <a:p>
            <a:pPr lvl="1" indent="442913">
              <a:lnSpc>
                <a:spcPct val="150000"/>
              </a:lnSpc>
              <a:buFontTx/>
              <a:buChar char="•"/>
              <a:defRPr/>
            </a:pPr>
            <a:r>
              <a:rPr lang="fr-BE" sz="2400" dirty="0">
                <a:solidFill>
                  <a:srgbClr val="0070C0"/>
                </a:solidFill>
              </a:rPr>
              <a:t>Ce que j’espère de mon futur…  </a:t>
            </a:r>
          </a:p>
          <a:p>
            <a:pPr lvl="1" indent="442913">
              <a:buFontTx/>
              <a:buChar char="•"/>
              <a:defRPr/>
            </a:pPr>
            <a:endParaRPr lang="fr-BE" sz="2400" dirty="0">
              <a:solidFill>
                <a:schemeClr val="accent6"/>
              </a:solidFill>
            </a:endParaRPr>
          </a:p>
          <a:p>
            <a:pPr lvl="1" indent="442913">
              <a:buFontTx/>
              <a:buChar char="•"/>
              <a:defRPr/>
            </a:pPr>
            <a:endParaRPr lang="fr-BE" sz="2400" dirty="0">
              <a:solidFill>
                <a:schemeClr val="accent6"/>
              </a:solidFill>
            </a:endParaRPr>
          </a:p>
          <a:p>
            <a:pPr lvl="1" indent="442913">
              <a:defRPr/>
            </a:pPr>
            <a:r>
              <a:rPr lang="fr-BE" sz="2400" dirty="0">
                <a:solidFill>
                  <a:schemeClr val="accent6"/>
                </a:solidFill>
              </a:rPr>
              <a:t> 	</a:t>
            </a:r>
            <a:r>
              <a:rPr lang="fr-BE" sz="2400" dirty="0">
                <a:solidFill>
                  <a:schemeClr val="accent6"/>
                </a:solidFill>
                <a:hlinkClick r:id="rId3"/>
              </a:rPr>
              <a:t>https://vimeo.com/137235648</a:t>
            </a:r>
            <a:endParaRPr lang="fr-BE" sz="2400" dirty="0">
              <a:solidFill>
                <a:schemeClr val="accent6"/>
              </a:solidFill>
            </a:endParaRPr>
          </a:p>
          <a:p>
            <a:pPr lvl="1" indent="442913">
              <a:buFontTx/>
              <a:buChar char="•"/>
              <a:defRPr/>
            </a:pPr>
            <a:endParaRPr lang="fr-BE" sz="2400" dirty="0">
              <a:solidFill>
                <a:srgbClr val="3333CC"/>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ZoneTexte 7"/>
          <p:cNvSpPr txBox="1">
            <a:spLocks noChangeArrowheads="1"/>
          </p:cNvSpPr>
          <p:nvPr/>
        </p:nvSpPr>
        <p:spPr bwMode="auto">
          <a:xfrm>
            <a:off x="361950" y="2384427"/>
            <a:ext cx="8489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dirty="0" smtClean="0">
                <a:solidFill>
                  <a:srgbClr val="6CB826"/>
                </a:solidFill>
                <a:latin typeface="Constantia" pitchFamily="18" charset="0"/>
                <a:cs typeface="Andalus" pitchFamily="18" charset="-78"/>
              </a:rPr>
              <a:t>Le Label européen des langues, les défis</a:t>
            </a:r>
            <a:endParaRPr lang="fr-BE" altLang="fr-FR" sz="3600" dirty="0">
              <a:solidFill>
                <a:srgbClr val="6CB826"/>
              </a:solidFill>
              <a:latin typeface="Constantia" pitchFamily="18" charset="0"/>
              <a:cs typeface="Andalus" pitchFamily="18" charset="-78"/>
            </a:endParaRPr>
          </a:p>
        </p:txBody>
      </p:sp>
      <p:sp>
        <p:nvSpPr>
          <p:cNvPr id="8196" name="ZoneTexte 10"/>
          <p:cNvSpPr txBox="1">
            <a:spLocks noChangeArrowheads="1"/>
          </p:cNvSpPr>
          <p:nvPr/>
        </p:nvSpPr>
        <p:spPr bwMode="auto">
          <a:xfrm>
            <a:off x="769939" y="3284538"/>
            <a:ext cx="79533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a:solidFill>
                  <a:srgbClr val="FF3399"/>
                </a:solidFill>
                <a:latin typeface="Constantia" pitchFamily="18" charset="0"/>
              </a:rPr>
              <a:t>Suzy Vercammen</a:t>
            </a:r>
          </a:p>
          <a:p>
            <a:pPr algn="ctr" eaLnBrk="1" hangingPunct="1"/>
            <a:r>
              <a:rPr lang="fr-BE" altLang="fr-FR" sz="3200" i="1">
                <a:solidFill>
                  <a:srgbClr val="FF3399"/>
                </a:solidFill>
                <a:latin typeface="Constantia" pitchFamily="18" charset="0"/>
              </a:rPr>
              <a:t>Coordinatrice Label européen des Langues</a:t>
            </a:r>
          </a:p>
          <a:p>
            <a:pPr algn="ctr" eaLnBrk="1" hangingPunct="1"/>
            <a:r>
              <a:rPr lang="fr-BE" altLang="fr-FR" sz="3200">
                <a:solidFill>
                  <a:srgbClr val="FF3399"/>
                </a:solidFill>
                <a:latin typeface="Constantia" pitchFamily="18" charset="0"/>
              </a:rPr>
              <a:t>AEF-Europe</a:t>
            </a:r>
            <a:endParaRPr lang="fr-BE" altLang="fr-FR" sz="2800">
              <a:solidFill>
                <a:srgbClr val="0094C8"/>
              </a:solidFill>
              <a:latin typeface="Constantia" pitchFamily="18" charset="0"/>
            </a:endParaRPr>
          </a:p>
          <a:p>
            <a:pPr eaLnBrk="1" hangingPunct="1"/>
            <a:endParaRPr lang="fr-BE" altLang="fr-FR" sz="3200">
              <a:solidFill>
                <a:srgbClr val="FF3399"/>
              </a:solidFill>
              <a:latin typeface="Constantia" pitchFamily="18" charset="0"/>
            </a:endParaRPr>
          </a:p>
        </p:txBody>
      </p:sp>
      <p:pic>
        <p:nvPicPr>
          <p:cNvPr id="8197"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692338"/>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texte 2"/>
          <p:cNvSpPr>
            <a:spLocks noGrp="1"/>
          </p:cNvSpPr>
          <p:nvPr>
            <p:ph type="body" sz="half" idx="1"/>
          </p:nvPr>
        </p:nvSpPr>
        <p:spPr/>
        <p:txBody>
          <a:bodyPr/>
          <a:lstStyle/>
          <a:p>
            <a:pPr algn="ctr">
              <a:buFontTx/>
              <a:buNone/>
            </a:pPr>
            <a:r>
              <a:rPr lang="fr-BE" smtClean="0">
                <a:solidFill>
                  <a:srgbClr val="0070C0"/>
                </a:solidFill>
              </a:rPr>
              <a:t>Merci de votre attention!  </a:t>
            </a:r>
          </a:p>
        </p:txBody>
      </p:sp>
      <p:pic>
        <p:nvPicPr>
          <p:cNvPr id="45059" name="Image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35376" y="3141665"/>
            <a:ext cx="1833563" cy="1990725"/>
          </a:xfr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ZoneTexte 7"/>
          <p:cNvSpPr txBox="1">
            <a:spLocks noChangeArrowheads="1"/>
          </p:cNvSpPr>
          <p:nvPr/>
        </p:nvSpPr>
        <p:spPr bwMode="auto">
          <a:xfrm>
            <a:off x="361950" y="1936750"/>
            <a:ext cx="8489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Interviews</a:t>
            </a:r>
          </a:p>
        </p:txBody>
      </p:sp>
      <p:sp>
        <p:nvSpPr>
          <p:cNvPr id="46084" name="ZoneTexte 10"/>
          <p:cNvSpPr txBox="1">
            <a:spLocks noChangeArrowheads="1"/>
          </p:cNvSpPr>
          <p:nvPr/>
        </p:nvSpPr>
        <p:spPr bwMode="auto">
          <a:xfrm>
            <a:off x="708025" y="2584452"/>
            <a:ext cx="795178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a:solidFill>
                  <a:srgbClr val="FF3399"/>
                </a:solidFill>
                <a:latin typeface="Constantia" pitchFamily="18" charset="0"/>
              </a:rPr>
              <a:t>Lisa Maria Schubert</a:t>
            </a:r>
          </a:p>
          <a:p>
            <a:pPr algn="ctr" eaLnBrk="1" hangingPunct="1"/>
            <a:r>
              <a:rPr lang="fr-BE" altLang="fr-FR" sz="2400">
                <a:solidFill>
                  <a:srgbClr val="FF3399"/>
                </a:solidFill>
                <a:latin typeface="Constantia" pitchFamily="18" charset="0"/>
              </a:rPr>
              <a:t>Auxiliaire de conversation</a:t>
            </a:r>
          </a:p>
          <a:p>
            <a:pPr algn="ctr" eaLnBrk="1" hangingPunct="1"/>
            <a:r>
              <a:rPr lang="fr-BE" altLang="fr-FR" sz="2400">
                <a:solidFill>
                  <a:srgbClr val="FF3399"/>
                </a:solidFill>
                <a:latin typeface="Constantia" pitchFamily="18" charset="0"/>
              </a:rPr>
              <a:t>Athénée de Chênée</a:t>
            </a:r>
            <a:endParaRPr lang="fr-BE" altLang="fr-FR" sz="2400">
              <a:solidFill>
                <a:srgbClr val="0094C8"/>
              </a:solidFill>
              <a:latin typeface="Constantia" pitchFamily="18" charset="0"/>
            </a:endParaRPr>
          </a:p>
          <a:p>
            <a:pPr eaLnBrk="1" hangingPunct="1"/>
            <a:endParaRPr lang="fr-BE" altLang="fr-FR" sz="3200">
              <a:solidFill>
                <a:srgbClr val="FF3399"/>
              </a:solidFill>
              <a:latin typeface="Constantia" pitchFamily="18" charset="0"/>
            </a:endParaRPr>
          </a:p>
        </p:txBody>
      </p:sp>
      <p:pic>
        <p:nvPicPr>
          <p:cNvPr id="46085"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ZoneTexte 10"/>
          <p:cNvSpPr txBox="1">
            <a:spLocks noChangeArrowheads="1"/>
          </p:cNvSpPr>
          <p:nvPr/>
        </p:nvSpPr>
        <p:spPr bwMode="auto">
          <a:xfrm>
            <a:off x="877889" y="4113213"/>
            <a:ext cx="795178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a:solidFill>
                  <a:srgbClr val="FF3399"/>
                </a:solidFill>
                <a:latin typeface="Constantia" pitchFamily="18" charset="0"/>
              </a:rPr>
              <a:t>Alain Jansen</a:t>
            </a:r>
          </a:p>
          <a:p>
            <a:pPr algn="ctr" eaLnBrk="1" hangingPunct="1"/>
            <a:r>
              <a:rPr lang="fr-BE" altLang="fr-FR" sz="2400">
                <a:solidFill>
                  <a:srgbClr val="FF3399"/>
                </a:solidFill>
                <a:latin typeface="Constantia" pitchFamily="18" charset="0"/>
              </a:rPr>
              <a:t>Professeur tuteur</a:t>
            </a:r>
          </a:p>
          <a:p>
            <a:pPr algn="ctr" eaLnBrk="1" hangingPunct="1"/>
            <a:r>
              <a:rPr lang="fr-BE" altLang="fr-FR" sz="2400">
                <a:solidFill>
                  <a:srgbClr val="FF3399"/>
                </a:solidFill>
                <a:latin typeface="Constantia" pitchFamily="18" charset="0"/>
              </a:rPr>
              <a:t>Athénée de Chênée</a:t>
            </a:r>
            <a:endParaRPr lang="fr-BE" altLang="fr-FR" sz="2400">
              <a:solidFill>
                <a:srgbClr val="0094C8"/>
              </a:solidFill>
              <a:latin typeface="Constantia" pitchFamily="18" charset="0"/>
            </a:endParaRPr>
          </a:p>
          <a:p>
            <a:pPr eaLnBrk="1" hangingPunct="1"/>
            <a:endParaRPr lang="fr-BE" altLang="fr-FR" sz="3200">
              <a:solidFill>
                <a:srgbClr val="FF3399"/>
              </a:solidFill>
              <a:latin typeface="Constantia" pitchFamily="18" charset="0"/>
            </a:endParaRPr>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ZoneTexte 7"/>
          <p:cNvSpPr txBox="1">
            <a:spLocks noChangeArrowheads="1"/>
          </p:cNvSpPr>
          <p:nvPr/>
        </p:nvSpPr>
        <p:spPr bwMode="auto">
          <a:xfrm>
            <a:off x="361950" y="2133602"/>
            <a:ext cx="8489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Témoignage Jeunesse</a:t>
            </a:r>
          </a:p>
        </p:txBody>
      </p:sp>
      <p:sp>
        <p:nvSpPr>
          <p:cNvPr id="47108" name="ZoneTexte 10"/>
          <p:cNvSpPr txBox="1">
            <a:spLocks noChangeArrowheads="1"/>
          </p:cNvSpPr>
          <p:nvPr/>
        </p:nvSpPr>
        <p:spPr bwMode="auto">
          <a:xfrm>
            <a:off x="744538" y="2779713"/>
            <a:ext cx="7950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sz="3200"/>
          </a:p>
          <a:p>
            <a:pPr algn="ctr"/>
            <a:r>
              <a:rPr lang="fr-BE" sz="3200" b="1">
                <a:solidFill>
                  <a:srgbClr val="FF3399"/>
                </a:solidFill>
                <a:latin typeface="Constantia" pitchFamily="18" charset="0"/>
              </a:rPr>
              <a:t>Aurélie Manneback </a:t>
            </a:r>
          </a:p>
          <a:p>
            <a:pPr algn="ctr"/>
            <a:r>
              <a:rPr lang="fr-BE" sz="3200" b="1">
                <a:solidFill>
                  <a:srgbClr val="FF3399"/>
                </a:solidFill>
                <a:latin typeface="Constantia" pitchFamily="18" charset="0"/>
              </a:rPr>
              <a:t>Lucile Didi</a:t>
            </a:r>
          </a:p>
          <a:p>
            <a:pPr algn="ctr"/>
            <a:endParaRPr lang="fr-BE" sz="3200">
              <a:solidFill>
                <a:srgbClr val="FF3399"/>
              </a:solidFill>
              <a:latin typeface="Constantia" pitchFamily="18" charset="0"/>
            </a:endParaRPr>
          </a:p>
          <a:p>
            <a:pPr algn="ctr"/>
            <a:r>
              <a:rPr lang="fr-BE" sz="2400" b="1">
                <a:solidFill>
                  <a:srgbClr val="FF3399"/>
                </a:solidFill>
                <a:latin typeface="Constantia" pitchFamily="18" charset="0"/>
              </a:rPr>
              <a:t>Bureau International Jeunesse </a:t>
            </a:r>
            <a:endParaRPr lang="fr-BE" altLang="fr-FR" sz="2400">
              <a:solidFill>
                <a:srgbClr val="FF3399"/>
              </a:solidFill>
              <a:latin typeface="Constantia" pitchFamily="18" charset="0"/>
            </a:endParaRPr>
          </a:p>
        </p:txBody>
      </p:sp>
      <p:pic>
        <p:nvPicPr>
          <p:cNvPr id="47109"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à coins arrondis 3"/>
          <p:cNvSpPr>
            <a:spLocks/>
          </p:cNvSpPr>
          <p:nvPr/>
        </p:nvSpPr>
        <p:spPr bwMode="auto">
          <a:xfrm>
            <a:off x="684214" y="1989138"/>
            <a:ext cx="7775575" cy="1727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48131" name="Titre 1"/>
          <p:cNvSpPr>
            <a:spLocks noGrp="1"/>
          </p:cNvSpPr>
          <p:nvPr>
            <p:ph type="title"/>
          </p:nvPr>
        </p:nvSpPr>
        <p:spPr>
          <a:xfrm>
            <a:off x="685800" y="2130427"/>
            <a:ext cx="7772400" cy="1470025"/>
          </a:xfrm>
        </p:spPr>
        <p:txBody>
          <a:bodyPr/>
          <a:lstStyle/>
          <a:p>
            <a:pPr eaLnBrk="1" hangingPunct="1"/>
            <a:r>
              <a:rPr lang="fr-BE" i="1" smtClean="0">
                <a:solidFill>
                  <a:srgbClr val="FFFFFF"/>
                </a:solidFill>
                <a:latin typeface="Century Gothic" pitchFamily="34" charset="0"/>
              </a:rPr>
              <a:t>Apprendre les langues via </a:t>
            </a:r>
            <a:br>
              <a:rPr lang="fr-BE" i="1" smtClean="0">
                <a:solidFill>
                  <a:srgbClr val="FFFFFF"/>
                </a:solidFill>
                <a:latin typeface="Century Gothic" pitchFamily="34" charset="0"/>
              </a:rPr>
            </a:br>
            <a:r>
              <a:rPr lang="fr-BE" i="1" smtClean="0">
                <a:solidFill>
                  <a:srgbClr val="FFFFFF"/>
                </a:solidFill>
                <a:latin typeface="Century Gothic" pitchFamily="34" charset="0"/>
              </a:rPr>
              <a:t>les programmes du BIJ</a:t>
            </a:r>
            <a:endParaRPr lang="fr-BE" smtClean="0">
              <a:solidFill>
                <a:srgbClr val="FFFFFF"/>
              </a:solidFill>
              <a:latin typeface="Century Gothic" pitchFamily="34" charset="0"/>
            </a:endParaRPr>
          </a:p>
        </p:txBody>
      </p:sp>
      <p:sp>
        <p:nvSpPr>
          <p:cNvPr id="48132" name="Sous-titre 2"/>
          <p:cNvSpPr>
            <a:spLocks noGrp="1"/>
          </p:cNvSpPr>
          <p:nvPr>
            <p:ph type="subTitle" idx="4294967295"/>
          </p:nvPr>
        </p:nvSpPr>
        <p:spPr>
          <a:xfrm>
            <a:off x="1371600" y="3886200"/>
            <a:ext cx="6400800" cy="1752600"/>
          </a:xfrm>
        </p:spPr>
        <p:txBody>
          <a:bodyPr anchorCtr="1"/>
          <a:lstStyle/>
          <a:p>
            <a:pPr marL="0" indent="0" algn="ctr" eaLnBrk="1" hangingPunct="1">
              <a:spcBef>
                <a:spcPts val="700"/>
              </a:spcBef>
              <a:buFont typeface="Arial" charset="0"/>
              <a:buNone/>
            </a:pPr>
            <a:r>
              <a:rPr lang="fr-FR" sz="2800" b="1" smtClean="0">
                <a:solidFill>
                  <a:srgbClr val="00B0F0"/>
                </a:solidFill>
                <a:latin typeface="Century Gothic" pitchFamily="34" charset="0"/>
              </a:rPr>
              <a:t>Aurélie Manneback</a:t>
            </a:r>
            <a:r>
              <a:rPr lang="fr-BE" sz="2800" b="1" smtClean="0">
                <a:solidFill>
                  <a:srgbClr val="00B0F0"/>
                </a:solidFill>
                <a:latin typeface="Century Gothic" pitchFamily="34" charset="0"/>
              </a:rPr>
              <a:t> </a:t>
            </a:r>
          </a:p>
          <a:p>
            <a:pPr marL="0" indent="0" algn="ctr" eaLnBrk="1" hangingPunct="1">
              <a:spcBef>
                <a:spcPts val="400"/>
              </a:spcBef>
              <a:buFont typeface="Arial" charset="0"/>
              <a:buNone/>
            </a:pPr>
            <a:r>
              <a:rPr lang="fr-BE" sz="1800" b="1" smtClean="0">
                <a:solidFill>
                  <a:srgbClr val="FF0066"/>
                </a:solidFill>
                <a:latin typeface="Century Gothic" pitchFamily="34" charset="0"/>
              </a:rPr>
              <a:t>Bureau International Jeunesse</a:t>
            </a:r>
          </a:p>
        </p:txBody>
      </p:sp>
      <p:pic>
        <p:nvPicPr>
          <p:cNvPr id="48133"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9741">
            <a:off x="7667626" y="342900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8"/>
          <p:cNvSpPr txBox="1">
            <a:spLocks noChangeArrowheads="1"/>
          </p:cNvSpPr>
          <p:nvPr/>
        </p:nvSpPr>
        <p:spPr bwMode="auto">
          <a:xfrm>
            <a:off x="1042989" y="836615"/>
            <a:ext cx="4464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Le Bureau International Jeunesse</a:t>
            </a:r>
          </a:p>
        </p:txBody>
      </p:sp>
      <p:sp>
        <p:nvSpPr>
          <p:cNvPr id="49155" name="Text Box 9"/>
          <p:cNvSpPr txBox="1">
            <a:spLocks noChangeArrowheads="1"/>
          </p:cNvSpPr>
          <p:nvPr/>
        </p:nvSpPr>
        <p:spPr bwMode="auto">
          <a:xfrm>
            <a:off x="971551" y="2003425"/>
            <a:ext cx="6769100"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Service de la Fédération Wallonie-Bruxelles chargé de gérer différents </a:t>
            </a:r>
            <a:r>
              <a:rPr lang="fr-BE" b="1">
                <a:solidFill>
                  <a:srgbClr val="00CCFF"/>
                </a:solidFill>
                <a:latin typeface="Century Gothic" pitchFamily="34" charset="0"/>
                <a:ea typeface="Microsoft YaHei" pitchFamily="34" charset="-122"/>
              </a:rPr>
              <a:t>programmes internationaux d’éducation non formelle</a:t>
            </a:r>
            <a:r>
              <a:rPr lang="fr-BE" b="1">
                <a:latin typeface="Century Gothic" pitchFamily="34" charset="0"/>
                <a:ea typeface="Microsoft YaHei" pitchFamily="34" charset="-122"/>
              </a:rPr>
              <a:t> destinés aux jeunes</a:t>
            </a:r>
            <a:endParaRPr lang="fr-FR" b="1">
              <a:latin typeface="Century Gothic" pitchFamily="34" charset="0"/>
              <a:ea typeface="Microsoft YaHei" pitchFamily="34" charset="-122"/>
            </a:endParaRPr>
          </a:p>
        </p:txBody>
      </p:sp>
      <p:sp>
        <p:nvSpPr>
          <p:cNvPr id="49156" name="Text Box 10"/>
          <p:cNvSpPr txBox="1">
            <a:spLocks noChangeArrowheads="1"/>
          </p:cNvSpPr>
          <p:nvPr/>
        </p:nvSpPr>
        <p:spPr bwMode="auto">
          <a:xfrm>
            <a:off x="971551" y="3068640"/>
            <a:ext cx="7777163" cy="18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449263" eaLnBrk="0" hangingPunct="0">
              <a:defRPr>
                <a:solidFill>
                  <a:schemeClr val="tx1"/>
                </a:solidFill>
                <a:latin typeface="Calibri" pitchFamily="34" charset="0"/>
                <a:cs typeface="Arial" charset="0"/>
              </a:defRPr>
            </a:lvl1pPr>
            <a:lvl2pPr marL="742950" indent="-285750" defTabSz="449263" eaLnBrk="0" hangingPunct="0">
              <a:defRPr>
                <a:solidFill>
                  <a:schemeClr val="tx1"/>
                </a:solidFill>
                <a:latin typeface="Calibri" pitchFamily="34" charset="0"/>
                <a:cs typeface="Arial" charset="0"/>
              </a:defRPr>
            </a:lvl2pPr>
            <a:lvl3pPr marL="1143000" indent="-228600" defTabSz="449263" eaLnBrk="0" hangingPunct="0">
              <a:defRPr>
                <a:solidFill>
                  <a:schemeClr val="tx1"/>
                </a:solidFill>
                <a:latin typeface="Calibri" pitchFamily="34" charset="0"/>
                <a:cs typeface="Arial" charset="0"/>
              </a:defRPr>
            </a:lvl3pPr>
            <a:lvl4pPr marL="1600200" indent="-228600" defTabSz="449263" eaLnBrk="0" hangingPunct="0">
              <a:defRPr>
                <a:solidFill>
                  <a:schemeClr val="tx1"/>
                </a:solidFill>
                <a:latin typeface="Calibri" pitchFamily="34" charset="0"/>
                <a:cs typeface="Arial" charset="0"/>
              </a:defRPr>
            </a:lvl4pPr>
            <a:lvl5pPr marL="2057400" indent="-228600" defTabSz="449263" eaLnBrk="0" hangingPunct="0">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defRPr>
                <a:solidFill>
                  <a:schemeClr val="tx1"/>
                </a:solidFill>
                <a:latin typeface="Calibri" pitchFamily="34" charset="0"/>
                <a:cs typeface="Arial" charset="0"/>
              </a:defRPr>
            </a:lvl9pPr>
          </a:lstStyle>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OBJECTIFS</a:t>
            </a:r>
            <a:br>
              <a:rPr lang="fr-BE" b="1">
                <a:latin typeface="Century Gothic" pitchFamily="34" charset="0"/>
                <a:ea typeface="Microsoft YaHei" pitchFamily="34" charset="-122"/>
              </a:rPr>
            </a:br>
            <a:endParaRPr lang="fr-BE" b="1">
              <a:latin typeface="Century Gothic" pitchFamily="34" charset="0"/>
              <a:ea typeface="Microsoft YaHei" pitchFamily="34" charset="-122"/>
            </a:endParaRP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Education non formelle: </a:t>
            </a:r>
            <a:r>
              <a:rPr lang="fr-BE">
                <a:latin typeface="Century Gothic" pitchFamily="34" charset="0"/>
                <a:ea typeface="Microsoft YaHei" pitchFamily="34" charset="-122"/>
              </a:rPr>
              <a:t>élargir ses compétences par la réalisation d’un projet à l’étranger &gt;</a:t>
            </a:r>
            <a:r>
              <a:rPr lang="fr-BE" b="1">
                <a:latin typeface="Century Gothic" pitchFamily="34" charset="0"/>
                <a:ea typeface="Microsoft YaHei" pitchFamily="34" charset="-122"/>
              </a:rPr>
              <a:t> </a:t>
            </a:r>
            <a:r>
              <a:rPr lang="fr-BE" b="1">
                <a:solidFill>
                  <a:srgbClr val="FF00FF"/>
                </a:solidFill>
                <a:latin typeface="Century Gothic" pitchFamily="34" charset="0"/>
                <a:ea typeface="Microsoft YaHei" pitchFamily="34" charset="-122"/>
              </a:rPr>
              <a:t>APPRENTISSAGE LINGUISTIQUE</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Apprentissage interculturel: </a:t>
            </a:r>
            <a:r>
              <a:rPr lang="fr-BE">
                <a:latin typeface="Century Gothic" pitchFamily="34" charset="0"/>
                <a:ea typeface="Microsoft YaHei" pitchFamily="34" charset="-122"/>
              </a:rPr>
              <a:t>découvrir d’autres cultures et réalités</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Education à la citoyenneté: </a:t>
            </a:r>
            <a:r>
              <a:rPr lang="fr-BE">
                <a:latin typeface="Century Gothic" pitchFamily="34" charset="0"/>
                <a:ea typeface="Microsoft YaHei" pitchFamily="34" charset="-122"/>
              </a:rPr>
              <a:t>participation active à la vie de la société</a:t>
            </a:r>
          </a:p>
        </p:txBody>
      </p:sp>
      <p:pic>
        <p:nvPicPr>
          <p:cNvPr id="49157"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49159" name="Text Box 13"/>
          <p:cNvSpPr txBox="1">
            <a:spLocks noChangeArrowheads="1"/>
          </p:cNvSpPr>
          <p:nvPr/>
        </p:nvSpPr>
        <p:spPr bwMode="auto">
          <a:xfrm>
            <a:off x="395288" y="333377"/>
            <a:ext cx="50403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Le Bureau International Jeunesse</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
          <p:cNvSpPr txBox="1">
            <a:spLocks noChangeArrowheads="1"/>
          </p:cNvSpPr>
          <p:nvPr/>
        </p:nvSpPr>
        <p:spPr bwMode="auto">
          <a:xfrm>
            <a:off x="900113" y="1628776"/>
            <a:ext cx="56007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b="1">
                <a:solidFill>
                  <a:srgbClr val="00CCFF"/>
                </a:solidFill>
                <a:latin typeface="Century Gothic" pitchFamily="34" charset="0"/>
                <a:ea typeface="Microsoft YaHei" pitchFamily="34" charset="-122"/>
              </a:rPr>
              <a:t>Fédération Wallonie-Bruxelles</a:t>
            </a:r>
          </a:p>
          <a:p>
            <a:pPr eaLnBrk="1" hangingPunct="1">
              <a:buFontTx/>
              <a:buChar char="•"/>
            </a:pPr>
            <a:r>
              <a:rPr lang="fr-BE" b="1">
                <a:latin typeface="Century Gothic" pitchFamily="34" charset="0"/>
                <a:ea typeface="Microsoft YaHei" pitchFamily="34" charset="-122"/>
              </a:rPr>
              <a:t>Québec</a:t>
            </a:r>
          </a:p>
          <a:p>
            <a:pPr eaLnBrk="1" hangingPunct="1">
              <a:buFontTx/>
              <a:buChar char="•"/>
            </a:pPr>
            <a:r>
              <a:rPr lang="fr-BE" b="1">
                <a:latin typeface="Century Gothic" pitchFamily="34" charset="0"/>
                <a:ea typeface="Microsoft YaHei" pitchFamily="34" charset="-122"/>
              </a:rPr>
              <a:t>Axes Sud </a:t>
            </a:r>
          </a:p>
          <a:p>
            <a:pPr eaLnBrk="1" hangingPunct="1">
              <a:buFontTx/>
              <a:buChar char="•"/>
            </a:pPr>
            <a:r>
              <a:rPr lang="fr-BE" b="1">
                <a:solidFill>
                  <a:srgbClr val="FF00FF"/>
                </a:solidFill>
                <a:latin typeface="Century Gothic" pitchFamily="34" charset="0"/>
                <a:ea typeface="Microsoft YaHei" pitchFamily="34" charset="-122"/>
              </a:rPr>
              <a:t>Tremplins Jeunes</a:t>
            </a:r>
          </a:p>
          <a:p>
            <a:pPr eaLnBrk="1" hangingPunct="1">
              <a:buFontTx/>
              <a:buChar char="•"/>
            </a:pPr>
            <a:r>
              <a:rPr lang="fr-BE" b="1">
                <a:latin typeface="Century Gothic" pitchFamily="34" charset="0"/>
                <a:ea typeface="Microsoft YaHei" pitchFamily="34" charset="-122"/>
              </a:rPr>
              <a:t>Artichok</a:t>
            </a:r>
          </a:p>
          <a:p>
            <a:pPr eaLnBrk="1" hangingPunct="1">
              <a:buFontTx/>
              <a:buChar char="•"/>
            </a:pPr>
            <a:r>
              <a:rPr lang="fr-BE" b="1">
                <a:latin typeface="Century Gothic" pitchFamily="34" charset="0"/>
                <a:ea typeface="Microsoft YaHei" pitchFamily="34" charset="-122"/>
              </a:rPr>
              <a:t>Entrechok</a:t>
            </a:r>
          </a:p>
          <a:p>
            <a:pPr eaLnBrk="1" hangingPunct="1">
              <a:buFontTx/>
              <a:buChar char="•"/>
            </a:pPr>
            <a:r>
              <a:rPr lang="fr-BE" b="1">
                <a:solidFill>
                  <a:srgbClr val="FF00FF"/>
                </a:solidFill>
                <a:latin typeface="Century Gothic" pitchFamily="34" charset="0"/>
                <a:ea typeface="Microsoft YaHei" pitchFamily="34" charset="-122"/>
              </a:rPr>
              <a:t>Bel’J</a:t>
            </a:r>
            <a:br>
              <a:rPr lang="fr-BE" b="1">
                <a:solidFill>
                  <a:srgbClr val="FF00FF"/>
                </a:solidFill>
                <a:latin typeface="Century Gothic" pitchFamily="34" charset="0"/>
                <a:ea typeface="Microsoft YaHei" pitchFamily="34" charset="-122"/>
              </a:rPr>
            </a:br>
            <a:endParaRPr lang="fr-BE" b="1">
              <a:solidFill>
                <a:srgbClr val="FF00FF"/>
              </a:solidFill>
              <a:latin typeface="Century Gothic" pitchFamily="34" charset="0"/>
              <a:ea typeface="Microsoft YaHei" pitchFamily="34" charset="-122"/>
            </a:endParaRPr>
          </a:p>
          <a:p>
            <a:pPr eaLnBrk="1" hangingPunct="1">
              <a:buFont typeface="Wingdings" pitchFamily="2" charset="2"/>
              <a:buNone/>
            </a:pPr>
            <a:r>
              <a:rPr lang="fr-BE" b="1">
                <a:solidFill>
                  <a:srgbClr val="00CCFF"/>
                </a:solidFill>
                <a:latin typeface="Century Gothic" pitchFamily="34" charset="0"/>
                <a:ea typeface="Microsoft YaHei" pitchFamily="34" charset="-122"/>
              </a:rPr>
              <a:t>Commission européenne</a:t>
            </a:r>
          </a:p>
          <a:p>
            <a:pPr eaLnBrk="1" hangingPunct="1">
              <a:buFontTx/>
              <a:buChar char="•"/>
            </a:pPr>
            <a:r>
              <a:rPr lang="fr-BE" b="1">
                <a:solidFill>
                  <a:srgbClr val="FF00FF"/>
                </a:solidFill>
                <a:latin typeface="Century Gothic" pitchFamily="34" charset="0"/>
                <a:ea typeface="Microsoft YaHei" pitchFamily="34" charset="-122"/>
              </a:rPr>
              <a:t>Erasmus +/Jeunesse en Action</a:t>
            </a:r>
          </a:p>
          <a:p>
            <a:pPr eaLnBrk="1" hangingPunct="1">
              <a:buFont typeface="Wingdings" pitchFamily="2" charset="2"/>
              <a:buNone/>
            </a:pPr>
            <a:endParaRPr lang="fr-BE" b="1">
              <a:latin typeface="Century Gothic" pitchFamily="34" charset="0"/>
              <a:ea typeface="Microsoft YaHei" pitchFamily="34" charset="-122"/>
            </a:endParaRPr>
          </a:p>
          <a:p>
            <a:pPr eaLnBrk="1" hangingPunct="1">
              <a:buFont typeface="Wingdings" pitchFamily="2" charset="2"/>
              <a:buNone/>
            </a:pPr>
            <a:r>
              <a:rPr lang="fr-BE" b="1">
                <a:solidFill>
                  <a:srgbClr val="00CCFF"/>
                </a:solidFill>
                <a:latin typeface="Century Gothic" pitchFamily="34" charset="0"/>
                <a:ea typeface="Microsoft YaHei" pitchFamily="34" charset="-122"/>
              </a:rPr>
              <a:t>Assemblée des Régions d’Europe</a:t>
            </a:r>
          </a:p>
          <a:p>
            <a:pPr eaLnBrk="1" hangingPunct="1">
              <a:buFontTx/>
              <a:buChar char="•"/>
            </a:pPr>
            <a:r>
              <a:rPr lang="fr-BE" b="1">
                <a:latin typeface="Century Gothic" pitchFamily="34" charset="0"/>
                <a:ea typeface="Microsoft YaHei" pitchFamily="34" charset="-122"/>
              </a:rPr>
              <a:t>Eurodyssée (volet Wallonie)</a:t>
            </a:r>
          </a:p>
        </p:txBody>
      </p:sp>
      <p:sp>
        <p:nvSpPr>
          <p:cNvPr id="50180" name="Text Box 10"/>
          <p:cNvSpPr txBox="1">
            <a:spLocks noChangeArrowheads="1"/>
          </p:cNvSpPr>
          <p:nvPr/>
        </p:nvSpPr>
        <p:spPr bwMode="auto">
          <a:xfrm>
            <a:off x="5076826" y="3943350"/>
            <a:ext cx="35988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Wingdings" pitchFamily="2" charset="2"/>
              <a:buNone/>
            </a:pPr>
            <a:r>
              <a:rPr lang="fr-BE" sz="1400" b="1" i="1">
                <a:solidFill>
                  <a:schemeClr val="bg1"/>
                </a:solidFill>
                <a:latin typeface="Century Gothic" pitchFamily="34" charset="0"/>
                <a:ea typeface="Microsoft YaHei" pitchFamily="34" charset="-122"/>
              </a:rPr>
              <a:t>Le BIJ propose des programmes spécialement axés sur l’apprentissage des langues mais, de manière générale, participer à un projet international est une manière indirecte d’apprendre une autre langue et très souvent moteur d’apprentissage linguistique au retour: inscription à des cours de langues, e-learning…</a:t>
            </a:r>
            <a:endParaRPr lang="fr-FR" sz="1400">
              <a:latin typeface="Century Gothic" pitchFamily="34" charset="0"/>
              <a:ea typeface="Microsoft YaHei" pitchFamily="34" charset="-122"/>
            </a:endParaRPr>
          </a:p>
        </p:txBody>
      </p:sp>
      <p:sp>
        <p:nvSpPr>
          <p:cNvPr id="50181"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50182" name="Text Box 15"/>
          <p:cNvSpPr txBox="1">
            <a:spLocks noChangeArrowheads="1"/>
          </p:cNvSpPr>
          <p:nvPr/>
        </p:nvSpPr>
        <p:spPr bwMode="auto">
          <a:xfrm>
            <a:off x="612775" y="404814"/>
            <a:ext cx="4464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Les programmes gérés par le BIJ</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2"/>
          <p:cNvSpPr txBox="1">
            <a:spLocks noChangeArrowheads="1"/>
          </p:cNvSpPr>
          <p:nvPr/>
        </p:nvSpPr>
        <p:spPr bwMode="auto">
          <a:xfrm>
            <a:off x="900113" y="1989140"/>
            <a:ext cx="73437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b="1">
                <a:solidFill>
                  <a:srgbClr val="00CCFF"/>
                </a:solidFill>
                <a:latin typeface="Century Gothic" pitchFamily="34" charset="0"/>
                <a:ea typeface="Microsoft YaHei" pitchFamily="34" charset="-122"/>
              </a:rPr>
              <a:t>Tous les jeunes de 13 à 35 ans</a:t>
            </a:r>
          </a:p>
          <a:p>
            <a:pPr eaLnBrk="1" hangingPunct="1">
              <a:buFontTx/>
              <a:buChar char="•"/>
            </a:pPr>
            <a:r>
              <a:rPr lang="fr-BE" b="1">
                <a:latin typeface="Century Gothic" pitchFamily="34" charset="0"/>
                <a:ea typeface="Microsoft YaHei" pitchFamily="34" charset="-122"/>
              </a:rPr>
              <a:t>Pas d’exigence de formation ou de diplôme</a:t>
            </a:r>
          </a:p>
          <a:p>
            <a:pPr eaLnBrk="1" hangingPunct="1">
              <a:buFontTx/>
              <a:buChar char="•"/>
            </a:pPr>
            <a:r>
              <a:rPr lang="fr-BE" b="1">
                <a:latin typeface="Century Gothic" pitchFamily="34" charset="0"/>
                <a:ea typeface="Microsoft YaHei" pitchFamily="34" charset="-122"/>
              </a:rPr>
              <a:t>Critères: résidence (FWB) et implication dans le projet</a:t>
            </a:r>
          </a:p>
          <a:p>
            <a:pPr eaLnBrk="1" hangingPunct="1">
              <a:buFontTx/>
              <a:buChar char="•"/>
            </a:pPr>
            <a:r>
              <a:rPr lang="fr-BE" b="1">
                <a:latin typeface="Century Gothic" pitchFamily="34" charset="0"/>
                <a:ea typeface="Microsoft YaHei" pitchFamily="34" charset="-122"/>
              </a:rPr>
              <a:t>Selon les programmes, l’âge et le statut peuvent varier </a:t>
            </a:r>
          </a:p>
          <a:p>
            <a:pPr eaLnBrk="1" hangingPunct="1"/>
            <a:endParaRPr lang="fr-BE" b="1">
              <a:solidFill>
                <a:srgbClr val="FF00FF"/>
              </a:solidFill>
              <a:latin typeface="Century Gothic" pitchFamily="34" charset="0"/>
              <a:ea typeface="Microsoft YaHei" pitchFamily="34" charset="-122"/>
            </a:endParaRPr>
          </a:p>
          <a:p>
            <a:pPr eaLnBrk="1" hangingPunct="1">
              <a:buFont typeface="Wingdings" pitchFamily="2" charset="2"/>
              <a:buNone/>
            </a:pPr>
            <a:r>
              <a:rPr lang="fr-BE" b="1">
                <a:solidFill>
                  <a:srgbClr val="00CCFF"/>
                </a:solidFill>
                <a:latin typeface="Century Gothic" pitchFamily="34" charset="0"/>
                <a:ea typeface="Microsoft YaHei" pitchFamily="34" charset="-122"/>
              </a:rPr>
              <a:t>Relais du secteur de la jeunesse</a:t>
            </a:r>
          </a:p>
          <a:p>
            <a:pPr eaLnBrk="1" hangingPunct="1">
              <a:buFontTx/>
              <a:buChar char="•"/>
            </a:pPr>
            <a:r>
              <a:rPr lang="fr-BE" b="1">
                <a:latin typeface="Century Gothic" pitchFamily="34" charset="0"/>
                <a:ea typeface="Microsoft YaHei" pitchFamily="34" charset="-122"/>
              </a:rPr>
              <a:t>Animateurs, éducateurs, organisateurs de projets, enseignants, autorités locales…</a:t>
            </a:r>
          </a:p>
        </p:txBody>
      </p:sp>
      <p:sp>
        <p:nvSpPr>
          <p:cNvPr id="51204"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51205" name="Text Box 12"/>
          <p:cNvSpPr txBox="1">
            <a:spLocks noChangeArrowheads="1"/>
          </p:cNvSpPr>
          <p:nvPr/>
        </p:nvSpPr>
        <p:spPr bwMode="auto">
          <a:xfrm>
            <a:off x="468314" y="404814"/>
            <a:ext cx="48244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Public visé</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7"/>
          <p:cNvSpPr txBox="1">
            <a:spLocks noChangeArrowheads="1"/>
          </p:cNvSpPr>
          <p:nvPr/>
        </p:nvSpPr>
        <p:spPr bwMode="auto">
          <a:xfrm>
            <a:off x="684213" y="1881188"/>
            <a:ext cx="7867650" cy="266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449263" eaLnBrk="0" hangingPunct="0">
              <a:defRPr>
                <a:solidFill>
                  <a:schemeClr val="tx1"/>
                </a:solidFill>
                <a:latin typeface="Calibri" pitchFamily="34" charset="0"/>
                <a:cs typeface="Arial" charset="0"/>
              </a:defRPr>
            </a:lvl1pPr>
            <a:lvl2pPr marL="742950" indent="-285750" defTabSz="449263" eaLnBrk="0" hangingPunct="0">
              <a:defRPr>
                <a:solidFill>
                  <a:schemeClr val="tx1"/>
                </a:solidFill>
                <a:latin typeface="Calibri" pitchFamily="34" charset="0"/>
                <a:cs typeface="Arial" charset="0"/>
              </a:defRPr>
            </a:lvl2pPr>
            <a:lvl3pPr marL="1143000" indent="-228600" defTabSz="449263" eaLnBrk="0" hangingPunct="0">
              <a:defRPr>
                <a:solidFill>
                  <a:schemeClr val="tx1"/>
                </a:solidFill>
                <a:latin typeface="Calibri" pitchFamily="34" charset="0"/>
                <a:cs typeface="Arial" charset="0"/>
              </a:defRPr>
            </a:lvl3pPr>
            <a:lvl4pPr marL="1600200" indent="-228600" defTabSz="449263" eaLnBrk="0" hangingPunct="0">
              <a:defRPr>
                <a:solidFill>
                  <a:schemeClr val="tx1"/>
                </a:solidFill>
                <a:latin typeface="Calibri" pitchFamily="34" charset="0"/>
                <a:cs typeface="Arial" charset="0"/>
              </a:defRPr>
            </a:lvl4pPr>
            <a:lvl5pPr marL="2057400" indent="-228600" defTabSz="449263" eaLnBrk="0" hangingPunct="0">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defRPr>
                <a:solidFill>
                  <a:schemeClr val="tx1"/>
                </a:solidFill>
                <a:latin typeface="Calibri" pitchFamily="34" charset="0"/>
                <a:cs typeface="Arial" charset="0"/>
              </a:defRPr>
            </a:lvl9pPr>
          </a:lstStyle>
          <a:p>
            <a:pPr eaLnBrk="1">
              <a:lnSpc>
                <a:spcPct val="93000"/>
              </a:lnSpc>
              <a:buClr>
                <a:srgbClr val="000000"/>
              </a:buClr>
              <a:buSzPct val="100000"/>
              <a:buFont typeface="Times New Roman" pitchFamily="18" charset="0"/>
              <a:buNone/>
            </a:pPr>
            <a:r>
              <a:rPr lang="fr-FR" b="1" dirty="0">
                <a:solidFill>
                  <a:srgbClr val="00CCFF"/>
                </a:solidFill>
                <a:latin typeface="Century Gothic" pitchFamily="34" charset="0"/>
                <a:ea typeface="Microsoft YaHei" pitchFamily="34" charset="-122"/>
              </a:rPr>
              <a:t>Tremplin Langues </a:t>
            </a:r>
          </a:p>
          <a:p>
            <a:pPr eaLnBrk="1">
              <a:lnSpc>
                <a:spcPct val="93000"/>
              </a:lnSpc>
              <a:buClr>
                <a:srgbClr val="000000"/>
              </a:buClr>
              <a:buSzPct val="100000"/>
              <a:buFont typeface="Times New Roman" pitchFamily="18" charset="0"/>
              <a:buChar char="•"/>
            </a:pPr>
            <a:r>
              <a:rPr lang="fr-FR" b="1" dirty="0">
                <a:latin typeface="Century Gothic" pitchFamily="34" charset="0"/>
                <a:ea typeface="Microsoft YaHei" pitchFamily="34" charset="-122"/>
              </a:rPr>
              <a:t>Public: </a:t>
            </a:r>
            <a:r>
              <a:rPr lang="fr-FR" dirty="0">
                <a:latin typeface="Century Gothic" pitchFamily="34" charset="0"/>
                <a:ea typeface="Microsoft YaHei" pitchFamily="34" charset="-122"/>
              </a:rPr>
              <a:t>étudiants ou demandeurs d’emploi âgés de 18 à 30 ans (projets individuels)</a:t>
            </a:r>
          </a:p>
          <a:p>
            <a:pPr eaLnBrk="1">
              <a:lnSpc>
                <a:spcPct val="93000"/>
              </a:lnSpc>
              <a:buClr>
                <a:srgbClr val="000000"/>
              </a:buClr>
              <a:buSzPct val="100000"/>
              <a:buFont typeface="Times New Roman" pitchFamily="18" charset="0"/>
              <a:buChar char="•"/>
            </a:pPr>
            <a:r>
              <a:rPr lang="fr-FR" b="1" dirty="0">
                <a:latin typeface="Arial" charset="0"/>
                <a:ea typeface="Microsoft YaHei" pitchFamily="34" charset="-122"/>
              </a:rPr>
              <a:t>Principe: </a:t>
            </a:r>
            <a:r>
              <a:rPr lang="fr-FR" dirty="0">
                <a:latin typeface="Century Gothic" pitchFamily="34" charset="0"/>
                <a:ea typeface="Microsoft YaHei" pitchFamily="34" charset="-122"/>
              </a:rPr>
              <a:t>apprendre une autre langue en travaillant bénévolement dans une association</a:t>
            </a:r>
          </a:p>
          <a:p>
            <a:pPr eaLnBrk="1">
              <a:lnSpc>
                <a:spcPct val="93000"/>
              </a:lnSpc>
              <a:buClr>
                <a:srgbClr val="000000"/>
              </a:buClr>
              <a:buSzPct val="100000"/>
              <a:buFont typeface="Times New Roman" pitchFamily="18" charset="0"/>
              <a:buChar char="•"/>
            </a:pPr>
            <a:r>
              <a:rPr lang="fr-FR" b="1" dirty="0">
                <a:latin typeface="Century Gothic" pitchFamily="34" charset="0"/>
                <a:ea typeface="Microsoft YaHei" pitchFamily="34" charset="-122"/>
              </a:rPr>
              <a:t>Soutien: </a:t>
            </a:r>
            <a:r>
              <a:rPr lang="fr-FR" dirty="0">
                <a:latin typeface="Century Gothic" pitchFamily="34" charset="0"/>
                <a:ea typeface="Microsoft YaHei" pitchFamily="34" charset="-122"/>
              </a:rPr>
              <a:t>prise en charge du transport international (1000 € max) + bourse forfaitaire de 50 €/semaine</a:t>
            </a:r>
          </a:p>
          <a:p>
            <a:pPr eaLnBrk="1">
              <a:lnSpc>
                <a:spcPct val="93000"/>
              </a:lnSpc>
              <a:buClr>
                <a:srgbClr val="000000"/>
              </a:buClr>
              <a:buSzPct val="100000"/>
              <a:buFont typeface="Times New Roman" pitchFamily="18" charset="0"/>
              <a:buChar char="•"/>
            </a:pPr>
            <a:r>
              <a:rPr lang="fr-FR" b="1" dirty="0">
                <a:latin typeface="Century Gothic" pitchFamily="34" charset="0"/>
                <a:ea typeface="Microsoft YaHei" pitchFamily="34" charset="-122"/>
              </a:rPr>
              <a:t>Destination: </a:t>
            </a:r>
            <a:r>
              <a:rPr lang="fr-FR" dirty="0">
                <a:latin typeface="Century Gothic" pitchFamily="34" charset="0"/>
                <a:ea typeface="Microsoft YaHei" pitchFamily="34" charset="-122"/>
              </a:rPr>
              <a:t>un pays d’Europe (ou un autre pays uniquement si la langue choisie n’est pas parlée dans un pays d’Europe)</a:t>
            </a:r>
          </a:p>
          <a:p>
            <a:pPr eaLnBrk="1">
              <a:lnSpc>
                <a:spcPct val="93000"/>
              </a:lnSpc>
              <a:buClr>
                <a:srgbClr val="000000"/>
              </a:buClr>
              <a:buSzPct val="100000"/>
              <a:buFont typeface="Times New Roman" pitchFamily="18" charset="0"/>
              <a:buChar char="•"/>
            </a:pPr>
            <a:r>
              <a:rPr lang="fr-BE" b="1" dirty="0">
                <a:latin typeface="Century Gothic" pitchFamily="34" charset="0"/>
                <a:ea typeface="Microsoft YaHei" pitchFamily="34" charset="-122"/>
              </a:rPr>
              <a:t>Durée: </a:t>
            </a:r>
            <a:r>
              <a:rPr lang="fr-BE" dirty="0">
                <a:latin typeface="Century Gothic" pitchFamily="34" charset="0"/>
                <a:ea typeface="Microsoft YaHei" pitchFamily="34" charset="-122"/>
              </a:rPr>
              <a:t>3 semaines à 3 mois</a:t>
            </a:r>
            <a:endParaRPr lang="fr-FR" dirty="0">
              <a:latin typeface="Century Gothic" pitchFamily="34" charset="0"/>
              <a:ea typeface="Microsoft YaHei" pitchFamily="34" charset="-122"/>
            </a:endParaRPr>
          </a:p>
        </p:txBody>
      </p:sp>
      <p:sp>
        <p:nvSpPr>
          <p:cNvPr id="52228"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52229" name="Text Box 9"/>
          <p:cNvSpPr txBox="1">
            <a:spLocks noChangeArrowheads="1"/>
          </p:cNvSpPr>
          <p:nvPr/>
        </p:nvSpPr>
        <p:spPr bwMode="auto">
          <a:xfrm>
            <a:off x="755650" y="404814"/>
            <a:ext cx="4464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Tremplins Jeunes</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6"/>
          <p:cNvSpPr txBox="1">
            <a:spLocks noChangeArrowheads="1"/>
          </p:cNvSpPr>
          <p:nvPr/>
        </p:nvSpPr>
        <p:spPr bwMode="auto">
          <a:xfrm>
            <a:off x="684213" y="1881188"/>
            <a:ext cx="786765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449263" eaLnBrk="0" hangingPunct="0">
              <a:defRPr>
                <a:solidFill>
                  <a:schemeClr val="tx1"/>
                </a:solidFill>
                <a:latin typeface="Calibri" pitchFamily="34" charset="0"/>
                <a:cs typeface="Arial" charset="0"/>
              </a:defRPr>
            </a:lvl1pPr>
            <a:lvl2pPr marL="742950" indent="-285750" defTabSz="449263" eaLnBrk="0" hangingPunct="0">
              <a:defRPr>
                <a:solidFill>
                  <a:schemeClr val="tx1"/>
                </a:solidFill>
                <a:latin typeface="Calibri" pitchFamily="34" charset="0"/>
                <a:cs typeface="Arial" charset="0"/>
              </a:defRPr>
            </a:lvl2pPr>
            <a:lvl3pPr marL="1143000" indent="-228600" defTabSz="449263" eaLnBrk="0" hangingPunct="0">
              <a:defRPr>
                <a:solidFill>
                  <a:schemeClr val="tx1"/>
                </a:solidFill>
                <a:latin typeface="Calibri" pitchFamily="34" charset="0"/>
                <a:cs typeface="Arial" charset="0"/>
              </a:defRPr>
            </a:lvl3pPr>
            <a:lvl4pPr marL="1600200" indent="-228600" defTabSz="449263" eaLnBrk="0" hangingPunct="0">
              <a:defRPr>
                <a:solidFill>
                  <a:schemeClr val="tx1"/>
                </a:solidFill>
                <a:latin typeface="Calibri" pitchFamily="34" charset="0"/>
                <a:cs typeface="Arial" charset="0"/>
              </a:defRPr>
            </a:lvl4pPr>
            <a:lvl5pPr marL="2057400" indent="-228600" defTabSz="449263" eaLnBrk="0" hangingPunct="0">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defRPr>
                <a:solidFill>
                  <a:schemeClr val="tx1"/>
                </a:solidFill>
                <a:latin typeface="Calibri" pitchFamily="34" charset="0"/>
                <a:cs typeface="Arial" charset="0"/>
              </a:defRPr>
            </a:lvl9pPr>
          </a:lstStyle>
          <a:p>
            <a:pPr eaLnBrk="1">
              <a:lnSpc>
                <a:spcPct val="93000"/>
              </a:lnSpc>
              <a:buClr>
                <a:srgbClr val="000000"/>
              </a:buClr>
              <a:buSzPct val="100000"/>
              <a:buFont typeface="Times New Roman" pitchFamily="18" charset="0"/>
              <a:buNone/>
            </a:pPr>
            <a:r>
              <a:rPr lang="fr-FR" b="1">
                <a:solidFill>
                  <a:srgbClr val="00CCFF"/>
                </a:solidFill>
                <a:latin typeface="Century Gothic" pitchFamily="34" charset="0"/>
                <a:ea typeface="Microsoft YaHei" pitchFamily="34" charset="-122"/>
              </a:rPr>
              <a:t>Tremplin Job </a:t>
            </a:r>
          </a:p>
          <a:p>
            <a:pPr eaLnBrk="1">
              <a:lnSpc>
                <a:spcPct val="93000"/>
              </a:lnSpc>
              <a:buClr>
                <a:srgbClr val="000000"/>
              </a:buClr>
              <a:buSzPct val="100000"/>
              <a:buFont typeface="Times New Roman" pitchFamily="18" charset="0"/>
              <a:buChar char="•"/>
            </a:pPr>
            <a:r>
              <a:rPr lang="fr-FR" b="1">
                <a:latin typeface="Century Gothic" pitchFamily="34" charset="0"/>
                <a:ea typeface="Microsoft YaHei" pitchFamily="34" charset="-122"/>
              </a:rPr>
              <a:t>Public: </a:t>
            </a:r>
            <a:r>
              <a:rPr lang="fr-FR">
                <a:latin typeface="Century Gothic" pitchFamily="34" charset="0"/>
                <a:ea typeface="Microsoft YaHei" pitchFamily="34" charset="-122"/>
              </a:rPr>
              <a:t>jeunes de 18 à 30 ans demandeurs d’emploi ou intégrés dans un parcours d’insertion professionnelle</a:t>
            </a:r>
            <a:r>
              <a:rPr lang="fr-FR">
                <a:latin typeface="Arial" charset="0"/>
                <a:ea typeface="Microsoft YaHei" pitchFamily="34" charset="-122"/>
              </a:rPr>
              <a:t> </a:t>
            </a:r>
            <a:r>
              <a:rPr lang="fr-FR">
                <a:latin typeface="Century Gothic" pitchFamily="34" charset="0"/>
                <a:ea typeface="Microsoft YaHei" pitchFamily="34" charset="-122"/>
              </a:rPr>
              <a:t>(projets individuels)</a:t>
            </a:r>
          </a:p>
          <a:p>
            <a:pPr eaLnBrk="1">
              <a:lnSpc>
                <a:spcPct val="93000"/>
              </a:lnSpc>
              <a:buClr>
                <a:srgbClr val="000000"/>
              </a:buClr>
              <a:buSzPct val="100000"/>
              <a:buFont typeface="Times New Roman" pitchFamily="18" charset="0"/>
              <a:buChar char="•"/>
            </a:pPr>
            <a:r>
              <a:rPr lang="fr-FR" b="1">
                <a:latin typeface="Arial" charset="0"/>
                <a:ea typeface="Microsoft YaHei" pitchFamily="34" charset="-122"/>
              </a:rPr>
              <a:t>Principe: </a:t>
            </a:r>
            <a:r>
              <a:rPr lang="fr-FR">
                <a:latin typeface="Arial" charset="0"/>
                <a:ea typeface="Microsoft YaHei" pitchFamily="34" charset="-122"/>
              </a:rPr>
              <a:t>vivre une expérience en milieu professionnel en se mettant au service d’une association ou d’une entreprise</a:t>
            </a:r>
            <a:endParaRPr lang="fr-FR">
              <a:latin typeface="Century Gothic" pitchFamily="34" charset="0"/>
              <a:ea typeface="Microsoft YaHei" pitchFamily="34" charset="-122"/>
            </a:endParaRPr>
          </a:p>
          <a:p>
            <a:pPr eaLnBrk="1">
              <a:lnSpc>
                <a:spcPct val="93000"/>
              </a:lnSpc>
              <a:buClr>
                <a:srgbClr val="000000"/>
              </a:buClr>
              <a:buSzPct val="100000"/>
              <a:buFont typeface="Times New Roman" pitchFamily="18" charset="0"/>
              <a:buChar char="•"/>
            </a:pPr>
            <a:r>
              <a:rPr lang="fr-FR" b="1">
                <a:latin typeface="Century Gothic" pitchFamily="34" charset="0"/>
                <a:ea typeface="Microsoft YaHei" pitchFamily="34" charset="-122"/>
              </a:rPr>
              <a:t>Soutien: </a:t>
            </a:r>
            <a:r>
              <a:rPr lang="fr-FR">
                <a:latin typeface="Century Gothic" pitchFamily="34" charset="0"/>
                <a:ea typeface="Microsoft YaHei" pitchFamily="34" charset="-122"/>
              </a:rPr>
              <a:t>prise en charge du</a:t>
            </a:r>
            <a:r>
              <a:rPr lang="fr-FR" b="1">
                <a:latin typeface="Century Gothic" pitchFamily="34" charset="0"/>
                <a:ea typeface="Microsoft YaHei" pitchFamily="34" charset="-122"/>
              </a:rPr>
              <a:t> </a:t>
            </a:r>
            <a:r>
              <a:rPr lang="fr-FR">
                <a:latin typeface="Century Gothic" pitchFamily="34" charset="0"/>
                <a:ea typeface="Microsoft YaHei" pitchFamily="34" charset="-122"/>
              </a:rPr>
              <a:t>transport international (1000 € max) + bourse forfaitaire de 150 €/semaine </a:t>
            </a:r>
          </a:p>
          <a:p>
            <a:pPr eaLnBrk="1">
              <a:lnSpc>
                <a:spcPct val="93000"/>
              </a:lnSpc>
              <a:buClr>
                <a:srgbClr val="000000"/>
              </a:buClr>
              <a:buSzPct val="100000"/>
              <a:buFont typeface="Times New Roman" pitchFamily="18" charset="0"/>
              <a:buChar char="•"/>
            </a:pPr>
            <a:r>
              <a:rPr lang="fr-FR" b="1">
                <a:latin typeface="Century Gothic" pitchFamily="34" charset="0"/>
                <a:ea typeface="Microsoft YaHei" pitchFamily="34" charset="-122"/>
              </a:rPr>
              <a:t>Destination: </a:t>
            </a:r>
            <a:r>
              <a:rPr lang="fr-FR">
                <a:latin typeface="Century Gothic" pitchFamily="34" charset="0"/>
                <a:ea typeface="Microsoft YaHei" pitchFamily="34" charset="-122"/>
              </a:rPr>
              <a:t>à motiver en fonction du projet</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Durée: </a:t>
            </a:r>
            <a:r>
              <a:rPr lang="fr-BE">
                <a:latin typeface="Century Gothic" pitchFamily="34" charset="0"/>
                <a:ea typeface="Microsoft YaHei" pitchFamily="34" charset="-122"/>
              </a:rPr>
              <a:t>3 semaines à 3 mois</a:t>
            </a:r>
            <a:endParaRPr lang="fr-FR">
              <a:latin typeface="Century Gothic" pitchFamily="34" charset="0"/>
              <a:ea typeface="Microsoft YaHei" pitchFamily="34" charset="-122"/>
            </a:endParaRPr>
          </a:p>
        </p:txBody>
      </p:sp>
      <p:sp>
        <p:nvSpPr>
          <p:cNvPr id="53252"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53253" name="Text Box 8"/>
          <p:cNvSpPr txBox="1">
            <a:spLocks noChangeArrowheads="1"/>
          </p:cNvSpPr>
          <p:nvPr/>
        </p:nvSpPr>
        <p:spPr bwMode="auto">
          <a:xfrm>
            <a:off x="684214" y="404814"/>
            <a:ext cx="4464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Tremplins Jeunes</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7"/>
          <p:cNvSpPr txBox="1">
            <a:spLocks noChangeArrowheads="1"/>
          </p:cNvSpPr>
          <p:nvPr/>
        </p:nvSpPr>
        <p:spPr bwMode="auto">
          <a:xfrm>
            <a:off x="684213" y="1700213"/>
            <a:ext cx="7867650" cy="447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449263" eaLnBrk="0" hangingPunct="0">
              <a:defRPr>
                <a:solidFill>
                  <a:schemeClr val="tx1"/>
                </a:solidFill>
                <a:latin typeface="Calibri" pitchFamily="34" charset="0"/>
                <a:cs typeface="Arial" charset="0"/>
              </a:defRPr>
            </a:lvl1pPr>
            <a:lvl2pPr marL="742950" indent="-285750" defTabSz="449263" eaLnBrk="0" hangingPunct="0">
              <a:defRPr>
                <a:solidFill>
                  <a:schemeClr val="tx1"/>
                </a:solidFill>
                <a:latin typeface="Calibri" pitchFamily="34" charset="0"/>
                <a:cs typeface="Arial" charset="0"/>
              </a:defRPr>
            </a:lvl2pPr>
            <a:lvl3pPr marL="1143000" indent="-228600" defTabSz="449263" eaLnBrk="0" hangingPunct="0">
              <a:defRPr>
                <a:solidFill>
                  <a:schemeClr val="tx1"/>
                </a:solidFill>
                <a:latin typeface="Calibri" pitchFamily="34" charset="0"/>
                <a:cs typeface="Arial" charset="0"/>
              </a:defRPr>
            </a:lvl3pPr>
            <a:lvl4pPr marL="1600200" indent="-228600" defTabSz="449263" eaLnBrk="0" hangingPunct="0">
              <a:defRPr>
                <a:solidFill>
                  <a:schemeClr val="tx1"/>
                </a:solidFill>
                <a:latin typeface="Calibri" pitchFamily="34" charset="0"/>
                <a:cs typeface="Arial" charset="0"/>
              </a:defRPr>
            </a:lvl4pPr>
            <a:lvl5pPr marL="2057400" indent="-228600" defTabSz="449263" eaLnBrk="0" hangingPunct="0">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defRPr>
                <a:solidFill>
                  <a:schemeClr val="tx1"/>
                </a:solidFill>
                <a:latin typeface="Calibri" pitchFamily="34" charset="0"/>
                <a:cs typeface="Arial" charset="0"/>
              </a:defRPr>
            </a:lvl9pPr>
          </a:lstStyle>
          <a:p>
            <a:pPr eaLnBrk="1">
              <a:lnSpc>
                <a:spcPct val="93000"/>
              </a:lnSpc>
              <a:buClr>
                <a:srgbClr val="000000"/>
              </a:buClr>
              <a:buSzPct val="100000"/>
              <a:buFont typeface="Times New Roman" pitchFamily="18" charset="0"/>
              <a:buNone/>
            </a:pPr>
            <a:r>
              <a:rPr lang="fr-FR" b="1">
                <a:solidFill>
                  <a:srgbClr val="00CCFF"/>
                </a:solidFill>
                <a:latin typeface="Century Gothic" pitchFamily="34" charset="0"/>
                <a:ea typeface="Microsoft YaHei" pitchFamily="34" charset="-122"/>
              </a:rPr>
              <a:t>Volontariat citoyen</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Public: </a:t>
            </a:r>
            <a:r>
              <a:rPr lang="fr-BE">
                <a:latin typeface="Century Gothic" pitchFamily="34" charset="0"/>
                <a:ea typeface="Microsoft YaHei" pitchFamily="34" charset="-122"/>
              </a:rPr>
              <a:t>jeunes de 16 à 30 ans qui veulent découvrir la culture des autres communautés belges et approfondir leurs connaissances linguistiques</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Volontariat citoyen: </a:t>
            </a:r>
            <a:r>
              <a:rPr lang="fr-BE">
                <a:latin typeface="Century Gothic" pitchFamily="34" charset="0"/>
                <a:ea typeface="Microsoft YaHei" pitchFamily="34" charset="-122"/>
              </a:rPr>
              <a:t>travailler bénévolement dans une association située dans une autre Communauté</a:t>
            </a:r>
            <a:r>
              <a:rPr lang="fr-BE" b="1">
                <a:latin typeface="Century Gothic" pitchFamily="34" charset="0"/>
                <a:ea typeface="Microsoft YaHei" pitchFamily="34" charset="-122"/>
              </a:rPr>
              <a:t> </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Soutien:  </a:t>
            </a:r>
            <a:r>
              <a:rPr lang="fr-FR">
                <a:latin typeface="Century Gothic" pitchFamily="34" charset="0"/>
                <a:ea typeface="Microsoft YaHei" pitchFamily="34" charset="-122"/>
              </a:rPr>
              <a:t>bourse forfaitaire de 200 euros par semaine, maximum 1500€</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Durée: </a:t>
            </a:r>
            <a:r>
              <a:rPr lang="fr-BE">
                <a:latin typeface="Century Gothic" pitchFamily="34" charset="0"/>
                <a:ea typeface="Microsoft YaHei" pitchFamily="34" charset="-122"/>
              </a:rPr>
              <a:t>minimum 2 semaines, maximum 3 mois d’affilée ou s’étalant sur une durée de 6 mois</a:t>
            </a:r>
          </a:p>
          <a:p>
            <a:pPr eaLnBrk="1">
              <a:lnSpc>
                <a:spcPct val="93000"/>
              </a:lnSpc>
              <a:buClr>
                <a:srgbClr val="000000"/>
              </a:buClr>
              <a:buSzPct val="100000"/>
              <a:buFont typeface="Times New Roman" pitchFamily="18" charset="0"/>
              <a:buChar char="•"/>
            </a:pPr>
            <a:endParaRPr lang="fr-FR">
              <a:latin typeface="Century Gothic" pitchFamily="34" charset="0"/>
              <a:ea typeface="Microsoft YaHei" pitchFamily="34" charset="-122"/>
            </a:endParaRPr>
          </a:p>
          <a:p>
            <a:pPr eaLnBrk="1">
              <a:lnSpc>
                <a:spcPct val="93000"/>
              </a:lnSpc>
              <a:buClr>
                <a:srgbClr val="000000"/>
              </a:buClr>
              <a:buSzPct val="100000"/>
              <a:buFont typeface="Times New Roman" pitchFamily="18" charset="0"/>
              <a:buNone/>
            </a:pPr>
            <a:r>
              <a:rPr lang="fr-FR" b="1">
                <a:solidFill>
                  <a:srgbClr val="00CCFF"/>
                </a:solidFill>
                <a:latin typeface="Century Gothic" pitchFamily="34" charset="0"/>
                <a:ea typeface="Microsoft YaHei" pitchFamily="34" charset="-122"/>
              </a:rPr>
              <a:t>Rencontre de jeunes </a:t>
            </a:r>
          </a:p>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Appel à projets annuel: </a:t>
            </a:r>
            <a:r>
              <a:rPr lang="fr-BE">
                <a:latin typeface="Century Gothic" pitchFamily="34" charset="0"/>
                <a:ea typeface="Microsoft YaHei" pitchFamily="34" charset="-122"/>
              </a:rPr>
              <a:t>projets réunissant des jeunes de 14 à 25 ans issus de 2 ou des 3 communautés</a:t>
            </a:r>
          </a:p>
          <a:p>
            <a:pPr eaLnBrk="1">
              <a:lnSpc>
                <a:spcPct val="93000"/>
              </a:lnSpc>
              <a:buClr>
                <a:srgbClr val="000000"/>
              </a:buClr>
              <a:buSzPct val="100000"/>
            </a:pPr>
            <a:r>
              <a:rPr lang="fr-FR" b="1">
                <a:solidFill>
                  <a:srgbClr val="00CCFF"/>
                </a:solidFill>
                <a:latin typeface="Century Gothic" pitchFamily="34" charset="0"/>
                <a:ea typeface="Microsoft YaHei" pitchFamily="34" charset="-122"/>
              </a:rPr>
              <a:t>Mobilité des travailleurs de jeunesse</a:t>
            </a:r>
          </a:p>
          <a:p>
            <a:pPr eaLnBrk="1">
              <a:lnSpc>
                <a:spcPct val="93000"/>
              </a:lnSpc>
              <a:buClr>
                <a:srgbClr val="000000"/>
              </a:buClr>
              <a:buSzPct val="100000"/>
            </a:pPr>
            <a:r>
              <a:rPr lang="fr-FR" b="1">
                <a:latin typeface="Century Gothic" pitchFamily="34" charset="0"/>
                <a:ea typeface="Microsoft YaHei" pitchFamily="34" charset="-122"/>
              </a:rPr>
              <a:t>Jobshadowing ou formation/rencontre </a:t>
            </a:r>
            <a:r>
              <a:rPr lang="fr-FR">
                <a:latin typeface="Century Gothic" pitchFamily="34" charset="0"/>
                <a:ea typeface="Microsoft YaHei" pitchFamily="34" charset="-122"/>
              </a:rPr>
              <a:t>entre les travailleurs de jeunesse de 2 ou des 3 communautés.</a:t>
            </a:r>
          </a:p>
        </p:txBody>
      </p:sp>
      <p:sp>
        <p:nvSpPr>
          <p:cNvPr id="54276"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54277" name="Text Box 9"/>
          <p:cNvSpPr txBox="1">
            <a:spLocks noChangeArrowheads="1"/>
          </p:cNvSpPr>
          <p:nvPr/>
        </p:nvSpPr>
        <p:spPr bwMode="auto">
          <a:xfrm>
            <a:off x="611188" y="404814"/>
            <a:ext cx="4464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Bel’J</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ZoneTexte 7"/>
          <p:cNvSpPr txBox="1">
            <a:spLocks noChangeArrowheads="1"/>
          </p:cNvSpPr>
          <p:nvPr/>
        </p:nvSpPr>
        <p:spPr bwMode="auto">
          <a:xfrm>
            <a:off x="361950" y="2133601"/>
            <a:ext cx="8489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L’enjeu des langues en Fédération Wallonie-Bruxelles</a:t>
            </a:r>
          </a:p>
        </p:txBody>
      </p:sp>
      <p:sp>
        <p:nvSpPr>
          <p:cNvPr id="9220" name="ZoneTexte 10"/>
          <p:cNvSpPr txBox="1">
            <a:spLocks noChangeArrowheads="1"/>
          </p:cNvSpPr>
          <p:nvPr/>
        </p:nvSpPr>
        <p:spPr bwMode="auto">
          <a:xfrm>
            <a:off x="742950" y="3573463"/>
            <a:ext cx="79517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dirty="0">
                <a:solidFill>
                  <a:srgbClr val="FF3399"/>
                </a:solidFill>
                <a:latin typeface="Constantia" pitchFamily="18" charset="0"/>
              </a:rPr>
              <a:t>Marie-Martine </a:t>
            </a:r>
            <a:r>
              <a:rPr lang="fr-BE" altLang="fr-FR" sz="3200" b="1" dirty="0" err="1">
                <a:solidFill>
                  <a:srgbClr val="FF3399"/>
                </a:solidFill>
                <a:latin typeface="Constantia" pitchFamily="18" charset="0"/>
              </a:rPr>
              <a:t>Schyns</a:t>
            </a:r>
            <a:endParaRPr lang="fr-BE" altLang="fr-FR" sz="3200" b="1" dirty="0">
              <a:solidFill>
                <a:srgbClr val="FF3399"/>
              </a:solidFill>
              <a:latin typeface="Constantia" pitchFamily="18" charset="0"/>
            </a:endParaRPr>
          </a:p>
          <a:p>
            <a:pPr algn="ctr" eaLnBrk="1" hangingPunct="1"/>
            <a:r>
              <a:rPr lang="fr-BE" altLang="fr-FR" sz="2400" i="1" dirty="0">
                <a:solidFill>
                  <a:srgbClr val="FF3399"/>
                </a:solidFill>
                <a:latin typeface="Constantia" pitchFamily="18" charset="0"/>
              </a:rPr>
              <a:t>Ministre de </a:t>
            </a:r>
            <a:r>
              <a:rPr lang="fr-BE" altLang="fr-FR" sz="2400" i="1" dirty="0" smtClean="0">
                <a:solidFill>
                  <a:srgbClr val="FF3399"/>
                </a:solidFill>
                <a:latin typeface="Constantia" pitchFamily="18" charset="0"/>
              </a:rPr>
              <a:t>l’Education</a:t>
            </a:r>
            <a:endParaRPr lang="fr-BE" altLang="fr-FR" sz="2400" i="1" dirty="0">
              <a:solidFill>
                <a:srgbClr val="FF3399"/>
              </a:solidFill>
              <a:latin typeface="Constantia" pitchFamily="18" charset="0"/>
            </a:endParaRPr>
          </a:p>
          <a:p>
            <a:pPr algn="ctr" eaLnBrk="1" hangingPunct="1"/>
            <a:r>
              <a:rPr lang="fr-BE" altLang="fr-FR" sz="2400" dirty="0">
                <a:solidFill>
                  <a:srgbClr val="FF3399"/>
                </a:solidFill>
                <a:latin typeface="Constantia" pitchFamily="18" charset="0"/>
              </a:rPr>
              <a:t>Fédération Wallonie-Bruxelles</a:t>
            </a:r>
            <a:endParaRPr lang="fr-BE" altLang="fr-FR" sz="2400" dirty="0">
              <a:solidFill>
                <a:srgbClr val="0094C8"/>
              </a:solidFill>
              <a:latin typeface="Constantia" pitchFamily="18" charset="0"/>
            </a:endParaRPr>
          </a:p>
          <a:p>
            <a:pPr eaLnBrk="1" hangingPunct="1"/>
            <a:endParaRPr lang="fr-BE" altLang="fr-FR" sz="3200" dirty="0">
              <a:solidFill>
                <a:srgbClr val="FF3399"/>
              </a:solidFill>
              <a:latin typeface="Constantia" pitchFamily="18" charset="0"/>
            </a:endParaRPr>
          </a:p>
        </p:txBody>
      </p:sp>
      <p:pic>
        <p:nvPicPr>
          <p:cNvPr id="9221"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7"/>
          <p:cNvSpPr txBox="1">
            <a:spLocks noChangeArrowheads="1"/>
          </p:cNvSpPr>
          <p:nvPr/>
        </p:nvSpPr>
        <p:spPr bwMode="auto">
          <a:xfrm>
            <a:off x="684213" y="1700215"/>
            <a:ext cx="7867650" cy="29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449263" eaLnBrk="0" hangingPunct="0">
              <a:defRPr>
                <a:solidFill>
                  <a:schemeClr val="tx1"/>
                </a:solidFill>
                <a:latin typeface="Calibri" pitchFamily="34" charset="0"/>
                <a:cs typeface="Arial" charset="0"/>
              </a:defRPr>
            </a:lvl1pPr>
            <a:lvl2pPr marL="742950" indent="-285750" defTabSz="449263" eaLnBrk="0" hangingPunct="0">
              <a:defRPr>
                <a:solidFill>
                  <a:schemeClr val="tx1"/>
                </a:solidFill>
                <a:latin typeface="Calibri" pitchFamily="34" charset="0"/>
                <a:cs typeface="Arial" charset="0"/>
              </a:defRPr>
            </a:lvl2pPr>
            <a:lvl3pPr marL="1143000" indent="-228600" defTabSz="449263" eaLnBrk="0" hangingPunct="0">
              <a:defRPr>
                <a:solidFill>
                  <a:schemeClr val="tx1"/>
                </a:solidFill>
                <a:latin typeface="Calibri" pitchFamily="34" charset="0"/>
                <a:cs typeface="Arial" charset="0"/>
              </a:defRPr>
            </a:lvl3pPr>
            <a:lvl4pPr marL="1600200" indent="-228600" defTabSz="449263" eaLnBrk="0" hangingPunct="0">
              <a:defRPr>
                <a:solidFill>
                  <a:schemeClr val="tx1"/>
                </a:solidFill>
                <a:latin typeface="Calibri" pitchFamily="34" charset="0"/>
                <a:cs typeface="Arial" charset="0"/>
              </a:defRPr>
            </a:lvl4pPr>
            <a:lvl5pPr marL="2057400" indent="-228600" defTabSz="449263" eaLnBrk="0" hangingPunct="0">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defRPr>
                <a:solidFill>
                  <a:schemeClr val="tx1"/>
                </a:solidFill>
                <a:latin typeface="Calibri" pitchFamily="34" charset="0"/>
                <a:cs typeface="Arial" charset="0"/>
              </a:defRPr>
            </a:lvl9pPr>
          </a:lstStyle>
          <a:p>
            <a:pPr eaLnBrk="1">
              <a:lnSpc>
                <a:spcPct val="93000"/>
              </a:lnSpc>
              <a:buClr>
                <a:srgbClr val="000000"/>
              </a:buClr>
              <a:buSzPct val="100000"/>
              <a:buFont typeface="Times New Roman" pitchFamily="18" charset="0"/>
              <a:buNone/>
            </a:pPr>
            <a:r>
              <a:rPr lang="fr-FR" b="1">
                <a:solidFill>
                  <a:srgbClr val="00CCFF"/>
                </a:solidFill>
                <a:latin typeface="Century Gothic" pitchFamily="34" charset="0"/>
                <a:ea typeface="Microsoft YaHei" pitchFamily="34" charset="-122"/>
              </a:rPr>
              <a:t>Service Volontaire Européen </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Public: </a:t>
            </a:r>
            <a:r>
              <a:rPr lang="fr-BE">
                <a:latin typeface="Century Gothic" pitchFamily="34" charset="0"/>
                <a:ea typeface="Microsoft YaHei" pitchFamily="34" charset="-122"/>
              </a:rPr>
              <a:t>jeunes de 17 à 30 ans </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Principe</a:t>
            </a:r>
            <a:r>
              <a:rPr lang="fr-BE">
                <a:latin typeface="Century Gothic" pitchFamily="34" charset="0"/>
                <a:ea typeface="Microsoft YaHei" pitchFamily="34" charset="-122"/>
              </a:rPr>
              <a:t>: partir comme volontaire dans un autre pays pour participer à un projet d’une association locale agréé par la CE (+ de 4.500 projets à choisir dans une base de données sur internet) - </a:t>
            </a:r>
            <a:r>
              <a:rPr lang="fr-FR">
                <a:latin typeface="Century Gothic" pitchFamily="34" charset="0"/>
                <a:ea typeface="Microsoft YaHei" pitchFamily="34" charset="-122"/>
              </a:rPr>
              <a:t>encadrement par une organisation d’envoi et d’accueil</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Soutien:  </a:t>
            </a:r>
            <a:r>
              <a:rPr lang="fr-FR">
                <a:latin typeface="Century Gothic" pitchFamily="34" charset="0"/>
                <a:ea typeface="Microsoft YaHei" pitchFamily="34" charset="-122"/>
              </a:rPr>
              <a:t>tous les frais du volontaire sont pris en charge (transport international, hébergement, nourriture, activités, cours de langue…) en échange de son travail bénévole </a:t>
            </a:r>
          </a:p>
          <a:p>
            <a:pPr eaLnBrk="1">
              <a:lnSpc>
                <a:spcPct val="93000"/>
              </a:lnSpc>
              <a:buClr>
                <a:srgbClr val="000000"/>
              </a:buClr>
              <a:buSzPct val="100000"/>
              <a:buFont typeface="Times New Roman" pitchFamily="18" charset="0"/>
              <a:buChar char="•"/>
            </a:pPr>
            <a:r>
              <a:rPr lang="fr-BE" b="1">
                <a:latin typeface="Century Gothic" pitchFamily="34" charset="0"/>
                <a:ea typeface="Microsoft YaHei" pitchFamily="34" charset="-122"/>
              </a:rPr>
              <a:t>Durée: </a:t>
            </a:r>
            <a:r>
              <a:rPr lang="fr-BE">
                <a:latin typeface="Century Gothic" pitchFamily="34" charset="0"/>
                <a:ea typeface="Microsoft YaHei" pitchFamily="34" charset="-122"/>
              </a:rPr>
              <a:t>2 à 12 mois</a:t>
            </a:r>
          </a:p>
          <a:p>
            <a:pPr eaLnBrk="1">
              <a:lnSpc>
                <a:spcPct val="93000"/>
              </a:lnSpc>
              <a:buClr>
                <a:srgbClr val="000000"/>
              </a:buClr>
              <a:buSzPct val="100000"/>
              <a:buFont typeface="Times New Roman" pitchFamily="18" charset="0"/>
              <a:buChar char="•"/>
            </a:pPr>
            <a:endParaRPr lang="fr-FR">
              <a:latin typeface="Century Gothic" pitchFamily="34" charset="0"/>
              <a:ea typeface="Microsoft YaHei" pitchFamily="34" charset="-122"/>
            </a:endParaRPr>
          </a:p>
        </p:txBody>
      </p:sp>
      <p:sp>
        <p:nvSpPr>
          <p:cNvPr id="55300"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55301" name="Text Box 9"/>
          <p:cNvSpPr txBox="1">
            <a:spLocks noChangeArrowheads="1"/>
          </p:cNvSpPr>
          <p:nvPr/>
        </p:nvSpPr>
        <p:spPr bwMode="auto">
          <a:xfrm>
            <a:off x="684214" y="404814"/>
            <a:ext cx="4464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algn="ct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Erasmus+/Jeunesse en Action</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29" descr="bijh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1" y="6165852"/>
            <a:ext cx="936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971551" y="2003427"/>
            <a:ext cx="43211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a:lnSpc>
                <a:spcPct val="93000"/>
              </a:lnSpc>
              <a:buClr>
                <a:srgbClr val="000000"/>
              </a:buClr>
              <a:buSzPct val="100000"/>
              <a:buFont typeface="Times New Roman" pitchFamily="18" charset="0"/>
              <a:buNone/>
            </a:pPr>
            <a:r>
              <a:rPr lang="fr-BE" b="1">
                <a:solidFill>
                  <a:srgbClr val="00CCFF"/>
                </a:solidFill>
                <a:latin typeface="Century Gothic" pitchFamily="34" charset="0"/>
                <a:ea typeface="Microsoft YaHei" pitchFamily="34" charset="-122"/>
              </a:rPr>
              <a:t>Bureau International Jeunesse</a:t>
            </a:r>
          </a:p>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18 rue du commerce 1000 Bruxelles</a:t>
            </a:r>
          </a:p>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02-219 09 06</a:t>
            </a:r>
          </a:p>
          <a:p>
            <a:pPr eaLnBrk="1">
              <a:lnSpc>
                <a:spcPct val="93000"/>
              </a:lnSpc>
              <a:buClr>
                <a:srgbClr val="000000"/>
              </a:buClr>
              <a:buSzPct val="100000"/>
              <a:buFont typeface="Times New Roman" pitchFamily="18" charset="0"/>
              <a:buNone/>
            </a:pPr>
            <a:endParaRPr lang="fr-BE" b="1">
              <a:latin typeface="Century Gothic" pitchFamily="34" charset="0"/>
              <a:ea typeface="Microsoft YaHei" pitchFamily="34" charset="-122"/>
            </a:endParaRPr>
          </a:p>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www.lebij.be</a:t>
            </a:r>
          </a:p>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www.facebook.com/lebij</a:t>
            </a:r>
          </a:p>
          <a:p>
            <a:pPr eaLnBrk="1">
              <a:lnSpc>
                <a:spcPct val="93000"/>
              </a:lnSpc>
              <a:buClr>
                <a:srgbClr val="000000"/>
              </a:buClr>
              <a:buSzPct val="100000"/>
              <a:buFont typeface="Times New Roman" pitchFamily="18" charset="0"/>
              <a:buNone/>
            </a:pPr>
            <a:r>
              <a:rPr lang="fr-BE" b="1">
                <a:latin typeface="Century Gothic" pitchFamily="34" charset="0"/>
                <a:ea typeface="Microsoft YaHei" pitchFamily="34" charset="-122"/>
              </a:rPr>
              <a:t>bij@cfwb.be</a:t>
            </a:r>
          </a:p>
          <a:p>
            <a:pPr eaLnBrk="1">
              <a:lnSpc>
                <a:spcPct val="93000"/>
              </a:lnSpc>
              <a:buClr>
                <a:srgbClr val="000000"/>
              </a:buClr>
              <a:buSzPct val="100000"/>
              <a:buFont typeface="Times New Roman" pitchFamily="18" charset="0"/>
              <a:buNone/>
            </a:pPr>
            <a:endParaRPr lang="fr-FR" b="1">
              <a:latin typeface="Century Gothic" pitchFamily="34" charset="0"/>
              <a:ea typeface="Microsoft YaHei" pitchFamily="34" charset="-122"/>
            </a:endParaRPr>
          </a:p>
        </p:txBody>
      </p:sp>
      <p:pic>
        <p:nvPicPr>
          <p:cNvPr id="56324" name="Picture 8" descr="espace-infos-mobilite-bij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6" y="2924175"/>
            <a:ext cx="2689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9"/>
          <p:cNvSpPr txBox="1">
            <a:spLocks noChangeArrowheads="1"/>
          </p:cNvSpPr>
          <p:nvPr/>
        </p:nvSpPr>
        <p:spPr bwMode="auto">
          <a:xfrm>
            <a:off x="5508626" y="4797425"/>
            <a:ext cx="2736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sz="1400" b="1">
                <a:solidFill>
                  <a:srgbClr val="00CCFF"/>
                </a:solidFill>
                <a:latin typeface="Century Gothic" pitchFamily="34" charset="0"/>
                <a:ea typeface="Microsoft YaHei" pitchFamily="34" charset="-122"/>
              </a:rPr>
              <a:t>Espace Infos Mobilité</a:t>
            </a:r>
          </a:p>
          <a:p>
            <a:pPr algn="ctr" eaLnBrk="1" hangingPunct="1"/>
            <a:r>
              <a:rPr lang="fr-BE" sz="1400" b="1">
                <a:latin typeface="Century Gothic" pitchFamily="34" charset="0"/>
                <a:ea typeface="Microsoft YaHei" pitchFamily="34" charset="-122"/>
              </a:rPr>
              <a:t>Relais Eurodesk</a:t>
            </a:r>
          </a:p>
          <a:p>
            <a:pPr algn="ctr" eaLnBrk="1" hangingPunct="1"/>
            <a:r>
              <a:rPr lang="fr-BE" sz="1400" b="1">
                <a:latin typeface="Century Gothic" pitchFamily="34" charset="0"/>
                <a:ea typeface="Microsoft YaHei" pitchFamily="34" charset="-122"/>
              </a:rPr>
              <a:t>Infos et accompagnement</a:t>
            </a:r>
            <a:endParaRPr lang="fr-BE" sz="1400">
              <a:latin typeface="Century Gothic" pitchFamily="34" charset="0"/>
              <a:ea typeface="Microsoft YaHei" pitchFamily="34" charset="-122"/>
            </a:endParaRPr>
          </a:p>
        </p:txBody>
      </p:sp>
      <p:sp>
        <p:nvSpPr>
          <p:cNvPr id="56326" name="Rectangle à coins arrondis 3"/>
          <p:cNvSpPr>
            <a:spLocks/>
          </p:cNvSpPr>
          <p:nvPr/>
        </p:nvSpPr>
        <p:spPr bwMode="auto">
          <a:xfrm>
            <a:off x="395289" y="333375"/>
            <a:ext cx="4967287" cy="1079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17694720 60000 65536"/>
              <a:gd name="T11" fmla="*/ 0 60000 65536"/>
              <a:gd name="T12" fmla="*/ 5898240 60000 65536"/>
              <a:gd name="T13" fmla="*/ 11796480 60000 65536"/>
              <a:gd name="T14" fmla="*/ 5898240 60000 65536"/>
              <a:gd name="T15" fmla="*/ 800 w 21600"/>
              <a:gd name="T16" fmla="*/ 800 h 21600"/>
              <a:gd name="T17" fmla="*/ 20800 w 21600"/>
              <a:gd name="T18" fmla="*/ 20800 h 21600"/>
            </a:gdLst>
            <a:ahLst/>
            <a:cxnLst>
              <a:cxn ang="T10">
                <a:pos x="T0" y="T1"/>
              </a:cxn>
              <a:cxn ang="T11">
                <a:pos x="T2" y="T3"/>
              </a:cxn>
              <a:cxn ang="T12">
                <a:pos x="T4" y="T5"/>
              </a:cxn>
              <a:cxn ang="T13">
                <a:pos x="T6" y="T7"/>
              </a:cxn>
              <a:cxn ang="T14">
                <a:pos x="T8" y="T9"/>
              </a:cxn>
            </a:cxnLst>
            <a:rect l="T15" t="T16" r="T17" b="T18"/>
            <a:pathLst>
              <a:path w="21600" h="21600">
                <a:moveTo>
                  <a:pt x="3590" y="0"/>
                </a:moveTo>
                <a:lnTo>
                  <a:pt x="3589" y="0"/>
                </a:lnTo>
                <a:cubicBezTo>
                  <a:pt x="1607" y="0"/>
                  <a:pt x="0" y="1607"/>
                  <a:pt x="0" y="3589"/>
                </a:cubicBezTo>
                <a:lnTo>
                  <a:pt x="0" y="6280"/>
                </a:lnTo>
                <a:lnTo>
                  <a:pt x="0" y="8970"/>
                </a:lnTo>
                <a:lnTo>
                  <a:pt x="0" y="12630"/>
                </a:lnTo>
                <a:lnTo>
                  <a:pt x="0" y="15320"/>
                </a:lnTo>
                <a:lnTo>
                  <a:pt x="0" y="18010"/>
                </a:lnTo>
                <a:cubicBezTo>
                  <a:pt x="0" y="19992"/>
                  <a:pt x="1607" y="21599"/>
                  <a:pt x="3589" y="21600"/>
                </a:cubicBezTo>
                <a:lnTo>
                  <a:pt x="6300" y="24300"/>
                </a:lnTo>
                <a:lnTo>
                  <a:pt x="8970" y="21600"/>
                </a:lnTo>
                <a:lnTo>
                  <a:pt x="12630" y="21600"/>
                </a:lnTo>
                <a:lnTo>
                  <a:pt x="15320" y="21600"/>
                </a:lnTo>
                <a:lnTo>
                  <a:pt x="18010" y="21600"/>
                </a:lnTo>
                <a:cubicBezTo>
                  <a:pt x="19992" y="21599"/>
                  <a:pt x="21600" y="19992"/>
                  <a:pt x="21600" y="18010"/>
                </a:cubicBezTo>
                <a:lnTo>
                  <a:pt x="21600" y="15320"/>
                </a:lnTo>
                <a:lnTo>
                  <a:pt x="21600" y="12630"/>
                </a:lnTo>
                <a:lnTo>
                  <a:pt x="21600" y="8970"/>
                </a:lnTo>
                <a:lnTo>
                  <a:pt x="21600" y="6280"/>
                </a:lnTo>
                <a:lnTo>
                  <a:pt x="21600" y="3590"/>
                </a:lnTo>
                <a:cubicBezTo>
                  <a:pt x="21600" y="1607"/>
                  <a:pt x="19992" y="0"/>
                  <a:pt x="18010" y="0"/>
                </a:cubicBezTo>
                <a:lnTo>
                  <a:pt x="15320" y="0"/>
                </a:lnTo>
                <a:lnTo>
                  <a:pt x="12630" y="0"/>
                </a:lnTo>
                <a:lnTo>
                  <a:pt x="8970" y="0"/>
                </a:lnTo>
                <a:lnTo>
                  <a:pt x="6280" y="0"/>
                </a:lnTo>
                <a:lnTo>
                  <a:pt x="3590" y="0"/>
                </a:lnTo>
                <a:close/>
              </a:path>
            </a:pathLst>
          </a:custGeom>
          <a:solidFill>
            <a:srgbClr val="92D050"/>
          </a:solidFill>
          <a:ln w="25402">
            <a:solidFill>
              <a:srgbClr val="FFFFFF"/>
            </a:solidFill>
            <a:round/>
            <a:headEnd/>
            <a:tailEnd/>
          </a:ln>
        </p:spPr>
        <p:txBody>
          <a:bodyPr anchor="ctr" anchorCtr="1"/>
          <a:lstStyle/>
          <a:p>
            <a:endParaRPr lang="fr-BE"/>
          </a:p>
        </p:txBody>
      </p:sp>
      <p:sp>
        <p:nvSpPr>
          <p:cNvPr id="56327" name="Text Box 11"/>
          <p:cNvSpPr txBox="1">
            <a:spLocks noChangeArrowheads="1"/>
          </p:cNvSpPr>
          <p:nvPr/>
        </p:nvSpPr>
        <p:spPr bwMode="auto">
          <a:xfrm>
            <a:off x="684214" y="404814"/>
            <a:ext cx="4464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nchor="ctr" anchorCtr="1"/>
          <a:lstStyle>
            <a:lvl1pPr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1pPr>
            <a:lvl2pPr marL="742950" indent="-28575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2pPr>
            <a:lvl3pPr marL="11430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3pPr>
            <a:lvl4pPr marL="16002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4pPr>
            <a:lvl5pPr marL="2057400" indent="-228600" defTabSz="449263" eaLnBrk="0" hangingPunc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Calibri" pitchFamily="34" charset="0"/>
                <a:cs typeface="Arial" charset="0"/>
              </a:defRPr>
            </a:lvl9pPr>
          </a:lstStyle>
          <a:p>
            <a:pPr eaLnBrk="1" hangingPunct="1">
              <a:buClr>
                <a:srgbClr val="000000"/>
              </a:buClr>
              <a:buSzPct val="100000"/>
              <a:buFont typeface="Times New Roman" pitchFamily="18" charset="0"/>
              <a:buNone/>
            </a:pPr>
            <a:r>
              <a:rPr lang="fr-BE" sz="2000" b="1" i="1">
                <a:solidFill>
                  <a:srgbClr val="FFFFFF"/>
                </a:solidFill>
                <a:latin typeface="Century Gothic" pitchFamily="34" charset="0"/>
                <a:ea typeface="Microsoft YaHei" pitchFamily="34" charset="-122"/>
              </a:rPr>
              <a:t>Plus d’infos</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ZoneTexte 10"/>
          <p:cNvSpPr txBox="1">
            <a:spLocks noChangeArrowheads="1"/>
          </p:cNvSpPr>
          <p:nvPr/>
        </p:nvSpPr>
        <p:spPr bwMode="auto">
          <a:xfrm>
            <a:off x="744538" y="2779714"/>
            <a:ext cx="7950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dirty="0" smtClean="0">
                <a:solidFill>
                  <a:srgbClr val="FF3399"/>
                </a:solidFill>
                <a:latin typeface="Constantia" pitchFamily="18" charset="0"/>
              </a:rPr>
              <a:t>Conclusions</a:t>
            </a:r>
          </a:p>
          <a:p>
            <a:pPr algn="ctr" eaLnBrk="1" hangingPunct="1"/>
            <a:endParaRPr lang="fr-BE" altLang="fr-FR" sz="3200" b="1" dirty="0" smtClean="0">
              <a:solidFill>
                <a:srgbClr val="FF3399"/>
              </a:solidFill>
              <a:latin typeface="Constantia" pitchFamily="18" charset="0"/>
            </a:endParaRPr>
          </a:p>
          <a:p>
            <a:pPr algn="ctr" eaLnBrk="1" hangingPunct="1"/>
            <a:r>
              <a:rPr lang="fr-BE" altLang="fr-FR" sz="3200" b="1" dirty="0" smtClean="0">
                <a:solidFill>
                  <a:srgbClr val="FF3399"/>
                </a:solidFill>
                <a:latin typeface="Constantia" pitchFamily="18" charset="0"/>
              </a:rPr>
              <a:t>Questions/Réponses</a:t>
            </a:r>
            <a:endParaRPr lang="fr-BE" altLang="fr-FR" sz="3200" b="1" dirty="0">
              <a:solidFill>
                <a:srgbClr val="0094C8"/>
              </a:solidFill>
              <a:latin typeface="Constantia" pitchFamily="18" charset="0"/>
            </a:endParaRPr>
          </a:p>
          <a:p>
            <a:pPr eaLnBrk="1" hangingPunct="1"/>
            <a:endParaRPr lang="fr-BE" altLang="fr-FR" sz="3200" dirty="0">
              <a:solidFill>
                <a:srgbClr val="FF3399"/>
              </a:solidFill>
              <a:latin typeface="Constantia" pitchFamily="18" charset="0"/>
            </a:endParaRPr>
          </a:p>
        </p:txBody>
      </p:sp>
      <p:pic>
        <p:nvPicPr>
          <p:cNvPr id="60420"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85279"/>
      </p:ext>
    </p:extLst>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ZoneTexte 7"/>
          <p:cNvSpPr txBox="1">
            <a:spLocks noChangeArrowheads="1"/>
          </p:cNvSpPr>
          <p:nvPr/>
        </p:nvSpPr>
        <p:spPr bwMode="auto">
          <a:xfrm>
            <a:off x="361950" y="2133600"/>
            <a:ext cx="8489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Le Label européen des langues</a:t>
            </a:r>
          </a:p>
          <a:p>
            <a:pPr algn="ctr" eaLnBrk="1" hangingPunct="1"/>
            <a:endParaRPr lang="fr-BE" altLang="fr-FR" sz="3600">
              <a:solidFill>
                <a:srgbClr val="6CB826"/>
              </a:solidFill>
              <a:latin typeface="Constantia" pitchFamily="18" charset="0"/>
              <a:cs typeface="Andalus" pitchFamily="18" charset="-78"/>
            </a:endParaRPr>
          </a:p>
          <a:p>
            <a:pPr algn="ctr" eaLnBrk="1" hangingPunct="1"/>
            <a:r>
              <a:rPr lang="fr-BE" altLang="fr-FR" sz="3600">
                <a:solidFill>
                  <a:srgbClr val="FF3399"/>
                </a:solidFill>
                <a:latin typeface="Constantia" pitchFamily="18" charset="0"/>
                <a:cs typeface="Andalus" pitchFamily="18" charset="-78"/>
              </a:rPr>
              <a:t>Perspectives pour 2017 …</a:t>
            </a:r>
          </a:p>
        </p:txBody>
      </p:sp>
      <p:pic>
        <p:nvPicPr>
          <p:cNvPr id="57348"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ZoneTexte 7"/>
          <p:cNvSpPr txBox="1">
            <a:spLocks noChangeArrowheads="1"/>
          </p:cNvSpPr>
          <p:nvPr/>
        </p:nvSpPr>
        <p:spPr bwMode="auto">
          <a:xfrm>
            <a:off x="361950" y="2133602"/>
            <a:ext cx="84899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fr-BE" altLang="fr-FR" sz="3600" dirty="0" smtClean="0">
                <a:solidFill>
                  <a:srgbClr val="FF3399"/>
                </a:solidFill>
                <a:latin typeface="Constantia" pitchFamily="18" charset="0"/>
                <a:cs typeface="Andalus" pitchFamily="18" charset="-78"/>
              </a:rPr>
              <a:t>Priorités pour l’Appel de janvier 2017</a:t>
            </a:r>
          </a:p>
          <a:p>
            <a:pPr algn="ctr" eaLnBrk="1" hangingPunct="1">
              <a:defRPr/>
            </a:pPr>
            <a:endParaRPr lang="fr-BE" altLang="fr-FR" sz="3600" dirty="0" smtClean="0">
              <a:solidFill>
                <a:srgbClr val="FF3399"/>
              </a:solidFill>
              <a:latin typeface="Constantia" pitchFamily="18" charset="0"/>
              <a:cs typeface="Andalus" pitchFamily="18" charset="-78"/>
            </a:endParaRPr>
          </a:p>
          <a:p>
            <a:pPr>
              <a:defRPr/>
            </a:pPr>
            <a:r>
              <a:rPr lang="fr-BE" sz="2800" b="1" dirty="0" smtClean="0">
                <a:latin typeface="Constantia" pitchFamily="18" charset="0"/>
              </a:rPr>
              <a:t>Priorité de la Fédération Wallonie-Bruxelles: </a:t>
            </a:r>
            <a:endParaRPr lang="fr-BE" sz="2800" dirty="0" smtClean="0">
              <a:latin typeface="Constantia" pitchFamily="18" charset="0"/>
            </a:endParaRPr>
          </a:p>
          <a:p>
            <a:pPr>
              <a:defRPr/>
            </a:pPr>
            <a:r>
              <a:rPr lang="fr-BE" sz="2400" b="1" dirty="0" smtClean="0">
                <a:latin typeface="Constantia" pitchFamily="18" charset="0"/>
              </a:rPr>
              <a:t> </a:t>
            </a:r>
            <a:endParaRPr lang="fr-BE" sz="2400" dirty="0" smtClean="0">
              <a:latin typeface="Constantia" pitchFamily="18" charset="0"/>
            </a:endParaRPr>
          </a:p>
          <a:p>
            <a:pPr marL="342900" indent="-342900">
              <a:buFont typeface="Wingdings" pitchFamily="2" charset="2"/>
              <a:buChar char="ü"/>
              <a:defRPr/>
            </a:pPr>
            <a:r>
              <a:rPr lang="fr-BE" sz="2400" b="1" dirty="0" smtClean="0">
                <a:latin typeface="Constantia" pitchFamily="18" charset="0"/>
              </a:rPr>
              <a:t>Initiatives et dispositifs innovants permettant aux immigrés d’acquérir les compétences linguistiques et culturelles à des fins d’insertion socio professionnelles</a:t>
            </a:r>
            <a:endParaRPr lang="fr-BE" sz="2400" dirty="0" smtClean="0">
              <a:latin typeface="Constantia" pitchFamily="18" charset="0"/>
            </a:endParaRPr>
          </a:p>
          <a:p>
            <a:pPr algn="ctr" eaLnBrk="1" hangingPunct="1">
              <a:defRPr/>
            </a:pPr>
            <a:endParaRPr lang="fr-BE" altLang="fr-FR" sz="3600" dirty="0" smtClean="0">
              <a:solidFill>
                <a:srgbClr val="FF3399"/>
              </a:solidFill>
              <a:latin typeface="Constantia" pitchFamily="18" charset="0"/>
              <a:cs typeface="Andalus" pitchFamily="18" charset="-78"/>
            </a:endParaRPr>
          </a:p>
        </p:txBody>
      </p:sp>
      <p:pic>
        <p:nvPicPr>
          <p:cNvPr id="58372"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ZoneTexte 7"/>
          <p:cNvSpPr txBox="1">
            <a:spLocks noChangeArrowheads="1"/>
          </p:cNvSpPr>
          <p:nvPr/>
        </p:nvSpPr>
        <p:spPr bwMode="auto">
          <a:xfrm>
            <a:off x="361950" y="2133601"/>
            <a:ext cx="848995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fr-BE" altLang="fr-FR" sz="3600" dirty="0" smtClean="0">
                <a:solidFill>
                  <a:srgbClr val="FF3399"/>
                </a:solidFill>
                <a:latin typeface="Constantia" pitchFamily="18" charset="0"/>
                <a:cs typeface="Andalus" pitchFamily="18" charset="-78"/>
              </a:rPr>
              <a:t>Priorités pour l’Appel de janvier 2017</a:t>
            </a:r>
          </a:p>
          <a:p>
            <a:pPr>
              <a:defRPr/>
            </a:pPr>
            <a:r>
              <a:rPr lang="fr-BE" sz="2800" b="1" dirty="0" smtClean="0">
                <a:latin typeface="Constantia" pitchFamily="18" charset="0"/>
              </a:rPr>
              <a:t>Priorités européennes:</a:t>
            </a:r>
          </a:p>
          <a:p>
            <a:pPr>
              <a:defRPr/>
            </a:pPr>
            <a:endParaRPr lang="fr-BE" sz="2400" b="1" dirty="0" smtClean="0">
              <a:latin typeface="Constantia" pitchFamily="18" charset="0"/>
            </a:endParaRPr>
          </a:p>
          <a:p>
            <a:pPr marL="342900" indent="-342900">
              <a:buFont typeface="Wingdings" pitchFamily="2" charset="2"/>
              <a:buChar char="ü"/>
              <a:defRPr/>
            </a:pPr>
            <a:r>
              <a:rPr lang="fr-BE" sz="2400" b="1" dirty="0" smtClean="0">
                <a:latin typeface="Constantia" pitchFamily="18" charset="0"/>
              </a:rPr>
              <a:t>Des établissements scolaires et des classes multilingues</a:t>
            </a:r>
            <a:r>
              <a:rPr lang="fr-BE" sz="2400" dirty="0" smtClean="0">
                <a:latin typeface="Constantia" pitchFamily="18" charset="0"/>
              </a:rPr>
              <a:t>: </a:t>
            </a:r>
            <a:r>
              <a:rPr lang="fr-BE" sz="2400" b="1" dirty="0" smtClean="0">
                <a:latin typeface="Constantia" pitchFamily="18" charset="0"/>
              </a:rPr>
              <a:t>s’ouvrir à la diversité dans les établissements scolaires </a:t>
            </a:r>
          </a:p>
          <a:p>
            <a:pPr marL="342900" indent="-342900">
              <a:buFont typeface="Wingdings" pitchFamily="2" charset="2"/>
              <a:buChar char="ü"/>
              <a:defRPr/>
            </a:pPr>
            <a:endParaRPr lang="fr-BE" sz="2400" dirty="0" smtClean="0">
              <a:latin typeface="Constantia" pitchFamily="18" charset="0"/>
            </a:endParaRPr>
          </a:p>
          <a:p>
            <a:pPr marL="342900" indent="-342900">
              <a:buFont typeface="Wingdings" pitchFamily="2" charset="2"/>
              <a:buChar char="ü"/>
              <a:defRPr/>
            </a:pPr>
            <a:r>
              <a:rPr lang="fr-BE" sz="2400" b="1" dirty="0" smtClean="0">
                <a:latin typeface="Constantia" pitchFamily="18" charset="0"/>
              </a:rPr>
              <a:t>Une société favorable aux langues - l’apprentissage informel des langues</a:t>
            </a:r>
            <a:endParaRPr lang="fr-BE" sz="2400" dirty="0" smtClean="0">
              <a:latin typeface="Constantia" pitchFamily="18" charset="0"/>
            </a:endParaRPr>
          </a:p>
          <a:p>
            <a:pPr>
              <a:defRPr/>
            </a:pPr>
            <a:endParaRPr lang="fr-BE" altLang="fr-FR" sz="3600" dirty="0" smtClean="0">
              <a:solidFill>
                <a:srgbClr val="FF3399"/>
              </a:solidFill>
              <a:latin typeface="Constantia" pitchFamily="18" charset="0"/>
              <a:cs typeface="Andalus" pitchFamily="18" charset="-78"/>
            </a:endParaRPr>
          </a:p>
        </p:txBody>
      </p:sp>
      <p:pic>
        <p:nvPicPr>
          <p:cNvPr id="59396"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descr="X:\Commun\ErasmusPlus2014-2020\2014\Label\Logos\B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descr="X:\Parade01\Agence LLP\LABEL\LOGOS\logo_FOREM.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3313"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Imag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7213" y="1196977"/>
            <a:ext cx="80295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ZoneTexte 10"/>
          <p:cNvSpPr txBox="1">
            <a:spLocks noChangeArrowheads="1"/>
          </p:cNvSpPr>
          <p:nvPr/>
        </p:nvSpPr>
        <p:spPr bwMode="auto">
          <a:xfrm>
            <a:off x="744538" y="2779714"/>
            <a:ext cx="7950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i="1" dirty="0" smtClean="0">
                <a:solidFill>
                  <a:srgbClr val="FF3399"/>
                </a:solidFill>
                <a:latin typeface="Constantia" pitchFamily="18" charset="0"/>
              </a:rPr>
              <a:t>« L’Education est l’arme la plus puissante qu’on puisse utiliser pour changer le monde »</a:t>
            </a:r>
          </a:p>
          <a:p>
            <a:pPr algn="ctr" eaLnBrk="1" hangingPunct="1"/>
            <a:endParaRPr lang="fr-BE" altLang="fr-FR" sz="3200" b="1" dirty="0">
              <a:solidFill>
                <a:srgbClr val="FF3399"/>
              </a:solidFill>
              <a:latin typeface="Constantia" pitchFamily="18" charset="0"/>
            </a:endParaRPr>
          </a:p>
          <a:p>
            <a:pPr algn="ctr" eaLnBrk="1" hangingPunct="1"/>
            <a:r>
              <a:rPr lang="fr-BE" altLang="fr-FR" sz="3200" dirty="0" smtClean="0">
                <a:solidFill>
                  <a:srgbClr val="FF3399"/>
                </a:solidFill>
                <a:latin typeface="Constantia" pitchFamily="18" charset="0"/>
              </a:rPr>
              <a:t>Nelson Mandela</a:t>
            </a:r>
            <a:endParaRPr lang="fr-BE" altLang="fr-FR" sz="2400" dirty="0">
              <a:solidFill>
                <a:srgbClr val="0094C8"/>
              </a:solidFill>
              <a:latin typeface="Constantia" pitchFamily="18" charset="0"/>
            </a:endParaRPr>
          </a:p>
          <a:p>
            <a:pPr eaLnBrk="1" hangingPunct="1"/>
            <a:endParaRPr lang="fr-BE" altLang="fr-FR" sz="3200" dirty="0">
              <a:solidFill>
                <a:srgbClr val="FF3399"/>
              </a:solidFill>
              <a:latin typeface="Constantia" pitchFamily="18" charset="0"/>
            </a:endParaRPr>
          </a:p>
        </p:txBody>
      </p:sp>
      <p:pic>
        <p:nvPicPr>
          <p:cNvPr id="60420"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598857"/>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oneTexte 7"/>
          <p:cNvSpPr txBox="1">
            <a:spLocks noChangeArrowheads="1"/>
          </p:cNvSpPr>
          <p:nvPr/>
        </p:nvSpPr>
        <p:spPr bwMode="auto">
          <a:xfrm>
            <a:off x="361950" y="2133600"/>
            <a:ext cx="848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L’école à l’épreuve du plurilinguisme: </a:t>
            </a:r>
          </a:p>
          <a:p>
            <a:pPr algn="ctr" eaLnBrk="1" hangingPunct="1"/>
            <a:r>
              <a:rPr lang="fr-BE" altLang="fr-FR" sz="3600">
                <a:solidFill>
                  <a:srgbClr val="6CB826"/>
                </a:solidFill>
                <a:latin typeface="Constantia" pitchFamily="18" charset="0"/>
                <a:cs typeface="Andalus" pitchFamily="18" charset="-78"/>
              </a:rPr>
              <a:t>un défi pour les enseignants?</a:t>
            </a:r>
          </a:p>
        </p:txBody>
      </p:sp>
      <p:sp>
        <p:nvSpPr>
          <p:cNvPr id="10244" name="ZoneTexte 10"/>
          <p:cNvSpPr txBox="1">
            <a:spLocks noChangeArrowheads="1"/>
          </p:cNvSpPr>
          <p:nvPr/>
        </p:nvSpPr>
        <p:spPr bwMode="auto">
          <a:xfrm>
            <a:off x="742950" y="3573463"/>
            <a:ext cx="79517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dirty="0" smtClean="0">
                <a:solidFill>
                  <a:srgbClr val="FF3399"/>
                </a:solidFill>
                <a:latin typeface="Constantia" pitchFamily="18" charset="0"/>
              </a:rPr>
              <a:t>Luca </a:t>
            </a:r>
            <a:r>
              <a:rPr lang="fr-BE" altLang="fr-FR" sz="3200" b="1" dirty="0" err="1" smtClean="0">
                <a:solidFill>
                  <a:srgbClr val="FF3399"/>
                </a:solidFill>
                <a:latin typeface="Constantia" pitchFamily="18" charset="0"/>
              </a:rPr>
              <a:t>Tomasi</a:t>
            </a:r>
            <a:endParaRPr lang="fr-BE" altLang="fr-FR" sz="3200" b="1" dirty="0">
              <a:solidFill>
                <a:srgbClr val="FF3399"/>
              </a:solidFill>
              <a:latin typeface="Constantia" pitchFamily="18" charset="0"/>
            </a:endParaRPr>
          </a:p>
          <a:p>
            <a:pPr algn="ctr" eaLnBrk="1" hangingPunct="1"/>
            <a:r>
              <a:rPr lang="fr-BE" sz="2400" dirty="0">
                <a:solidFill>
                  <a:srgbClr val="FF3399"/>
                </a:solidFill>
                <a:latin typeface="Constantia" pitchFamily="18" charset="0"/>
              </a:rPr>
              <a:t>Responsable politique du </a:t>
            </a:r>
            <a:r>
              <a:rPr lang="fr-BE" sz="2400" b="1" dirty="0" smtClean="0">
                <a:solidFill>
                  <a:srgbClr val="FF3399"/>
                </a:solidFill>
                <a:latin typeface="Constantia" pitchFamily="18" charset="0"/>
              </a:rPr>
              <a:t>Multilinguisme</a:t>
            </a:r>
          </a:p>
          <a:p>
            <a:pPr algn="ctr" eaLnBrk="1" hangingPunct="1"/>
            <a:r>
              <a:rPr lang="fr-BE" altLang="fr-FR" sz="2400" i="1" dirty="0" smtClean="0">
                <a:solidFill>
                  <a:srgbClr val="FF3399"/>
                </a:solidFill>
                <a:latin typeface="Constantia" pitchFamily="18" charset="0"/>
              </a:rPr>
              <a:t> Commission </a:t>
            </a:r>
            <a:r>
              <a:rPr lang="fr-BE" altLang="fr-FR" sz="2400" i="1" dirty="0">
                <a:solidFill>
                  <a:srgbClr val="FF3399"/>
                </a:solidFill>
                <a:latin typeface="Constantia" pitchFamily="18" charset="0"/>
              </a:rPr>
              <a:t>européenne</a:t>
            </a:r>
            <a:endParaRPr lang="fr-BE" altLang="fr-FR" sz="2400" dirty="0">
              <a:solidFill>
                <a:srgbClr val="0094C8"/>
              </a:solidFill>
              <a:latin typeface="Constantia" pitchFamily="18" charset="0"/>
            </a:endParaRPr>
          </a:p>
          <a:p>
            <a:pPr eaLnBrk="1" hangingPunct="1"/>
            <a:endParaRPr lang="fr-BE" altLang="fr-FR" sz="3200" dirty="0">
              <a:solidFill>
                <a:srgbClr val="FF3399"/>
              </a:solidFill>
              <a:latin typeface="Constantia" pitchFamily="18" charset="0"/>
            </a:endParaRPr>
          </a:p>
        </p:txBody>
      </p:sp>
      <p:pic>
        <p:nvPicPr>
          <p:cNvPr id="10245"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Imag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X:\Commun\ErasmusPlus2014-2020\2014\Label\Logos\B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descr="X:\Parade01\Agence LLP\LABEL\LOGOS\logo_FOREM.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BC Multilingual V6.mp4">
            <a:hlinkClick r:id="" action="ppaction://media"/>
          </p:cNvPr>
          <p:cNvPicPr>
            <a:picLocks noRot="1" noChangeAspect="1"/>
          </p:cNvPicPr>
          <p:nvPr>
            <a:videoFile r:link="rId1"/>
          </p:nvPr>
        </p:nvPicPr>
        <p:blipFill>
          <a:blip r:embed="rId10">
            <a:extLst>
              <a:ext uri="{28A0092B-C50C-407E-A947-70E740481C1C}">
                <a14:useLocalDpi xmlns:a14="http://schemas.microsoft.com/office/drawing/2010/main" val="0"/>
              </a:ext>
            </a:extLst>
          </a:blip>
          <a:srcRect/>
          <a:stretch>
            <a:fillRect/>
          </a:stretch>
        </p:blipFill>
        <p:spPr bwMode="auto">
          <a:xfrm>
            <a:off x="2214564" y="2233613"/>
            <a:ext cx="43481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ZoneTexte 7"/>
          <p:cNvSpPr txBox="1">
            <a:spLocks noChangeArrowheads="1"/>
          </p:cNvSpPr>
          <p:nvPr/>
        </p:nvSpPr>
        <p:spPr bwMode="auto">
          <a:xfrm>
            <a:off x="361950" y="2133600"/>
            <a:ext cx="848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Comment exploiter les compétences des enfants plurilingues en classe de langues?</a:t>
            </a:r>
          </a:p>
        </p:txBody>
      </p:sp>
      <p:sp>
        <p:nvSpPr>
          <p:cNvPr id="12292" name="ZoneTexte 10"/>
          <p:cNvSpPr txBox="1">
            <a:spLocks noChangeArrowheads="1"/>
          </p:cNvSpPr>
          <p:nvPr/>
        </p:nvSpPr>
        <p:spPr bwMode="auto">
          <a:xfrm>
            <a:off x="742950" y="3573463"/>
            <a:ext cx="795178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a:solidFill>
                  <a:srgbClr val="FF3399"/>
                </a:solidFill>
                <a:latin typeface="Constantia" pitchFamily="18" charset="0"/>
              </a:rPr>
              <a:t>Dr. Emmanuelle Le Pichon-Vorstman</a:t>
            </a:r>
          </a:p>
          <a:p>
            <a:pPr algn="ctr" eaLnBrk="1" hangingPunct="1"/>
            <a:r>
              <a:rPr lang="fr-BE" altLang="fr-FR" sz="2400">
                <a:solidFill>
                  <a:srgbClr val="FF3399"/>
                </a:solidFill>
                <a:latin typeface="Constantia" pitchFamily="18" charset="0"/>
              </a:rPr>
              <a:t>Professeure</a:t>
            </a:r>
          </a:p>
          <a:p>
            <a:pPr algn="ctr" eaLnBrk="1" hangingPunct="1"/>
            <a:r>
              <a:rPr lang="fr-BE" altLang="fr-FR" sz="2400" i="1">
                <a:solidFill>
                  <a:srgbClr val="FF3399"/>
                </a:solidFill>
                <a:latin typeface="Constantia" pitchFamily="18" charset="0"/>
              </a:rPr>
              <a:t>Département Langues, littérature et communication</a:t>
            </a:r>
          </a:p>
          <a:p>
            <a:pPr algn="ctr" eaLnBrk="1" hangingPunct="1"/>
            <a:r>
              <a:rPr lang="fr-BE" altLang="fr-FR" sz="2400" i="1">
                <a:solidFill>
                  <a:srgbClr val="FF3399"/>
                </a:solidFill>
                <a:latin typeface="Constantia" pitchFamily="18" charset="0"/>
              </a:rPr>
              <a:t>Université d’Utrecht</a:t>
            </a:r>
            <a:endParaRPr lang="fr-BE" altLang="fr-FR" sz="2400">
              <a:solidFill>
                <a:srgbClr val="0094C8"/>
              </a:solidFill>
              <a:latin typeface="Constantia" pitchFamily="18" charset="0"/>
            </a:endParaRPr>
          </a:p>
          <a:p>
            <a:pPr eaLnBrk="1" hangingPunct="1"/>
            <a:endParaRPr lang="fr-BE" altLang="fr-FR" sz="3200">
              <a:solidFill>
                <a:srgbClr val="FF3399"/>
              </a:solidFill>
              <a:latin typeface="Constantia" pitchFamily="18" charset="0"/>
            </a:endParaRPr>
          </a:p>
        </p:txBody>
      </p:sp>
      <p:pic>
        <p:nvPicPr>
          <p:cNvPr id="12293"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3"/>
            <a:ext cx="73533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ZoneTexte 7"/>
          <p:cNvSpPr txBox="1">
            <a:spLocks noChangeArrowheads="1"/>
          </p:cNvSpPr>
          <p:nvPr/>
        </p:nvSpPr>
        <p:spPr bwMode="auto">
          <a:xfrm>
            <a:off x="361950" y="2349502"/>
            <a:ext cx="8489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600">
                <a:solidFill>
                  <a:srgbClr val="6CB826"/>
                </a:solidFill>
                <a:latin typeface="Constantia" pitchFamily="18" charset="0"/>
                <a:cs typeface="Andalus" pitchFamily="18" charset="-78"/>
              </a:rPr>
              <a:t>Teach for Belgium</a:t>
            </a:r>
          </a:p>
        </p:txBody>
      </p:sp>
      <p:sp>
        <p:nvSpPr>
          <p:cNvPr id="13316" name="ZoneTexte 10"/>
          <p:cNvSpPr txBox="1">
            <a:spLocks noChangeArrowheads="1"/>
          </p:cNvSpPr>
          <p:nvPr/>
        </p:nvSpPr>
        <p:spPr bwMode="auto">
          <a:xfrm>
            <a:off x="684214" y="3211513"/>
            <a:ext cx="79517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fr-FR" sz="3200" b="1">
                <a:solidFill>
                  <a:srgbClr val="FF3399"/>
                </a:solidFill>
                <a:latin typeface="Constantia" pitchFamily="18" charset="0"/>
              </a:rPr>
              <a:t>Ange Raïssa Uzanziga</a:t>
            </a:r>
          </a:p>
          <a:p>
            <a:pPr algn="ctr" eaLnBrk="1" hangingPunct="1"/>
            <a:r>
              <a:rPr lang="fr-BE" altLang="fr-FR" sz="2400">
                <a:solidFill>
                  <a:srgbClr val="FF3399"/>
                </a:solidFill>
                <a:latin typeface="Constantia" pitchFamily="18" charset="0"/>
              </a:rPr>
              <a:t>Professeure de néerlandais</a:t>
            </a:r>
          </a:p>
          <a:p>
            <a:pPr algn="ctr" eaLnBrk="1" hangingPunct="1"/>
            <a:r>
              <a:rPr lang="fr-BE" altLang="fr-FR" sz="2400" i="1">
                <a:solidFill>
                  <a:srgbClr val="FF3399"/>
                </a:solidFill>
                <a:latin typeface="Constantia" pitchFamily="18" charset="0"/>
              </a:rPr>
              <a:t>Collègue Cardinal Mercier de Schaerbeek</a:t>
            </a:r>
            <a:endParaRPr lang="fr-BE" altLang="fr-FR" sz="2400">
              <a:solidFill>
                <a:srgbClr val="0094C8"/>
              </a:solidFill>
              <a:latin typeface="Constantia" pitchFamily="18" charset="0"/>
            </a:endParaRPr>
          </a:p>
          <a:p>
            <a:pPr eaLnBrk="1" hangingPunct="1"/>
            <a:endParaRPr lang="fr-BE" altLang="fr-FR" sz="3200">
              <a:solidFill>
                <a:srgbClr val="FF3399"/>
              </a:solidFill>
              <a:latin typeface="Constantia" pitchFamily="18" charset="0"/>
            </a:endParaRPr>
          </a:p>
        </p:txBody>
      </p:sp>
      <p:pic>
        <p:nvPicPr>
          <p:cNvPr id="13317"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546727"/>
            <a:ext cx="28844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6057900"/>
            <a:ext cx="776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1404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descr="X:\Commun\ErasmusPlus2014-2020\2014\Label\Logos\B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1" y="6165852"/>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descr="X:\Parade01\Agence LLP\LABEL\LOGOS\logo_FORE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7438" y="6140450"/>
            <a:ext cx="6842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Thème Off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1916</Words>
  <Application>Microsoft Office PowerPoint</Application>
  <PresentationFormat>Affichage à l'écran (4:3)</PresentationFormat>
  <Paragraphs>533</Paragraphs>
  <Slides>57</Slides>
  <Notes>33</Notes>
  <HiddenSlides>0</HiddenSlides>
  <MMClips>1</MMClips>
  <ScaleCrop>false</ScaleCrop>
  <HeadingPairs>
    <vt:vector size="4" baseType="variant">
      <vt:variant>
        <vt:lpstr>Thème</vt:lpstr>
      </vt:variant>
      <vt:variant>
        <vt:i4>2</vt:i4>
      </vt:variant>
      <vt:variant>
        <vt:lpstr>Titres des diapositives</vt:lpstr>
      </vt:variant>
      <vt:variant>
        <vt:i4>57</vt:i4>
      </vt:variant>
    </vt:vector>
  </HeadingPairs>
  <TitlesOfParts>
    <vt:vector size="59" baseType="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Difficultés propres au cours de langue</vt:lpstr>
      <vt:lpstr>Difficultés propres au cours d’ouverture aux langues et aux cultures</vt:lpstr>
      <vt:lpstr>Facteurs qui influencent le partenariat</vt:lpstr>
      <vt:lpstr>Contacts avec les parents</vt:lpstr>
      <vt:lpstr>Exemple de charte de partenariat        ( Grèce) </vt:lpstr>
      <vt:lpstr>Le site du programme OLC</vt:lpstr>
      <vt:lpstr>Présentation PowerPoint</vt:lpstr>
      <vt:lpstr>Cours OLC: quelques réalisations…</vt:lpstr>
      <vt:lpstr>L’art à travers le monde</vt:lpstr>
      <vt:lpstr>Présentation PowerPoint</vt:lpstr>
      <vt:lpstr>Préparations culinaires de tous pays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Apprendre les langues via  les programmes du BIJ</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ETNIC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PARADELA GONCALVES Silvia</dc:creator>
  <cp:lastModifiedBy>VERCAMMEN Suzanne</cp:lastModifiedBy>
  <cp:revision>132</cp:revision>
  <cp:lastPrinted>2016-10-04T14:05:55Z</cp:lastPrinted>
  <dcterms:created xsi:type="dcterms:W3CDTF">2015-03-26T10:36:55Z</dcterms:created>
  <dcterms:modified xsi:type="dcterms:W3CDTF">2016-10-20T09:59:41Z</dcterms:modified>
</cp:coreProperties>
</file>