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31187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285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611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717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0006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474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625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993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503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188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281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78ECC-A2EB-46BB-A68E-E1978504065F}" type="datetimeFigureOut">
              <a:rPr lang="fr-BE" smtClean="0"/>
              <a:t>14-01-2019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5390E-D7DD-43E8-8114-30F1F3E578E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858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asmus-dashboard.eu/" TargetMode="External"/><Relationship Id="rId2" Type="http://schemas.openxmlformats.org/officeDocument/2006/relationships/hyperlink" Target="http://www.learning-agreement.e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learning-agreement.e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47136"/>
            <a:ext cx="12192000" cy="1252152"/>
          </a:xfrm>
        </p:spPr>
        <p:txBody>
          <a:bodyPr anchor="ctr">
            <a:normAutofit fontScale="90000"/>
          </a:bodyPr>
          <a:lstStyle/>
          <a:p>
            <a:r>
              <a:rPr lang="fr-B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Ateliers OLA</a:t>
            </a:r>
            <a:br>
              <a:rPr lang="fr-B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fr-BE" sz="4800" b="1" dirty="0">
                <a:solidFill>
                  <a:srgbClr val="0070C0"/>
                </a:solidFill>
                <a:latin typeface="Cambria" panose="02040503050406030204" pitchFamily="18" charset="0"/>
              </a:rPr>
              <a:t/>
            </a:r>
            <a:br>
              <a:rPr lang="fr-BE" sz="4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fr-BE" sz="27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Objectif : tester l’outil en jouant les 3 rôles</a:t>
            </a:r>
            <a:endParaRPr lang="fr-BE" sz="27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4821" y="2028027"/>
            <a:ext cx="11442357" cy="4281430"/>
          </a:xfrm>
        </p:spPr>
        <p:txBody>
          <a:bodyPr anchor="ctr">
            <a:normAutofit lnSpcReduction="10000"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Rôle </a:t>
            </a:r>
            <a:r>
              <a:rPr lang="fr-BE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« étudiant » :</a:t>
            </a: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 compte créé sur </a:t>
            </a: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  <a:hlinkClick r:id="rId2"/>
              </a:rPr>
              <a:t>www.learning-agreement.eu</a:t>
            </a: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 ou via l’application smartphone Erasmus+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BE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Rôle </a:t>
            </a:r>
            <a:r>
              <a:rPr lang="fr-BE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« coordinateur d’envoi » : </a:t>
            </a: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compte créé sur </a:t>
            </a: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  <a:hlinkClick r:id="rId3"/>
              </a:rPr>
              <a:t>www.erasmus-dashboard.eu</a:t>
            </a: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 ou adresse privée/professionnelle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BE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Rôle </a:t>
            </a:r>
            <a:r>
              <a:rPr lang="fr-BE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« coordinateur d’accueil », </a:t>
            </a: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compte créé sur </a:t>
            </a: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  <a:hlinkClick r:id="rId3"/>
              </a:rPr>
              <a:t>www.erasmus-dashboard.eu</a:t>
            </a: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 ou adresse privée/professionnelle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fr-BE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Communiquez les 3 emails que vous utilisez pour chaque rôle à vos 2 collègues de </a:t>
            </a:r>
            <a:r>
              <a:rPr lang="fr-BE" dirty="0" smtClean="0">
                <a:solidFill>
                  <a:srgbClr val="002060"/>
                </a:solidFill>
                <a:latin typeface="Cambria" panose="02040503050406030204" pitchFamily="18" charset="0"/>
              </a:rPr>
              <a:t>table</a:t>
            </a:r>
            <a:endParaRPr lang="fr-BE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2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36696"/>
          </a:xfrm>
        </p:spPr>
        <p:txBody>
          <a:bodyPr anchor="ctr">
            <a:normAutofit/>
          </a:bodyPr>
          <a:lstStyle/>
          <a:p>
            <a:r>
              <a:rPr lang="fr-B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Exemple de scénario</a:t>
            </a:r>
            <a:endParaRPr lang="fr-BE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978" y="1690081"/>
            <a:ext cx="4007300" cy="19180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634" y="1895943"/>
            <a:ext cx="2666901" cy="1855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7" name="ZoneTexte 6"/>
          <p:cNvSpPr txBox="1"/>
          <p:nvPr/>
        </p:nvSpPr>
        <p:spPr>
          <a:xfrm>
            <a:off x="159183" y="1043750"/>
            <a:ext cx="11928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fr-BE" sz="2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L’étudiant crée son Online Learning Agreement via </a:t>
            </a:r>
            <a:r>
              <a:rPr lang="fr-BE" sz="2400" dirty="0" smtClean="0">
                <a:solidFill>
                  <a:srgbClr val="002060"/>
                </a:solidFill>
                <a:latin typeface="Cambria" panose="02040503050406030204" pitchFamily="18" charset="0"/>
                <a:hlinkClick r:id="rId4"/>
              </a:rPr>
              <a:t>www.learning-agreement.eu</a:t>
            </a:r>
            <a:endParaRPr lang="fr-BE" sz="24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0151" y="2013392"/>
            <a:ext cx="4559009" cy="183579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978" y="4141904"/>
            <a:ext cx="6863047" cy="22424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0508" y="4357166"/>
            <a:ext cx="4350691" cy="19447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18731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36696"/>
          </a:xfrm>
        </p:spPr>
        <p:txBody>
          <a:bodyPr anchor="ctr">
            <a:normAutofit/>
          </a:bodyPr>
          <a:lstStyle/>
          <a:p>
            <a:r>
              <a:rPr lang="fr-B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Exemple de scénario</a:t>
            </a:r>
            <a:endParaRPr lang="fr-BE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9183" y="843981"/>
            <a:ext cx="11928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2. Le coordinateur de l’université d’origine signe le Online Learning Agreement </a:t>
            </a:r>
            <a:endParaRPr lang="fr-BE" sz="20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fr-BE" sz="2000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(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avec ou sans compte </a:t>
            </a:r>
            <a:r>
              <a:rPr lang="fr-BE" sz="20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dashboard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)</a:t>
            </a:r>
            <a:endParaRPr lang="fr-BE" sz="20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5885411" y="1604356"/>
            <a:ext cx="4643" cy="48293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20" y="1604356"/>
            <a:ext cx="3876023" cy="35988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2596" y="1604356"/>
            <a:ext cx="5621226" cy="4254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183" y="5308158"/>
            <a:ext cx="5593029" cy="128280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34542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1417"/>
            <a:ext cx="12192000" cy="936696"/>
          </a:xfrm>
        </p:spPr>
        <p:txBody>
          <a:bodyPr anchor="ctr">
            <a:normAutofit/>
          </a:bodyPr>
          <a:lstStyle/>
          <a:p>
            <a:r>
              <a:rPr lang="fr-B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Exemple de scénario</a:t>
            </a:r>
            <a:endParaRPr lang="fr-BE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31618" y="828934"/>
            <a:ext cx="11928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3. Le coordinateur de l’université d’accueil signe le Online Learning Agreement </a:t>
            </a:r>
            <a:endParaRPr lang="fr-BE" sz="20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fr-BE" sz="2000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(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avec ou sans compte </a:t>
            </a:r>
            <a:r>
              <a:rPr lang="fr-BE" sz="20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dashboard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)</a:t>
            </a:r>
            <a:endParaRPr lang="fr-BE" sz="20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5885411" y="1604356"/>
            <a:ext cx="26997" cy="48046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517" y="1604356"/>
            <a:ext cx="4167577" cy="31541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183" y="4992412"/>
            <a:ext cx="3061162" cy="1732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501" y="1604356"/>
            <a:ext cx="4426788" cy="296657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7348" y="4422940"/>
            <a:ext cx="4439765" cy="23019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16049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36696"/>
          </a:xfrm>
        </p:spPr>
        <p:txBody>
          <a:bodyPr anchor="ctr">
            <a:normAutofit/>
          </a:bodyPr>
          <a:lstStyle/>
          <a:p>
            <a:r>
              <a:rPr lang="fr-BE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Scénarios suggérés</a:t>
            </a:r>
            <a:endParaRPr lang="fr-BE" sz="4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0920" y="879031"/>
            <a:ext cx="12030160" cy="5849586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50000"/>
              </a:lnSpc>
              <a:buFont typeface="+mj-lt"/>
              <a:buAutoNum type="arabicPeriod"/>
            </a:pP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L’étudiant crée un OLA « SMS », l’EES d’origine </a:t>
            </a:r>
            <a:r>
              <a:rPr lang="fr-BE" sz="20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valide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l’EES d’accueil </a:t>
            </a:r>
            <a:r>
              <a:rPr lang="fr-BE" sz="20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valide</a:t>
            </a:r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L’étudiant crée un OLA « SMS », l’EES d’origine </a:t>
            </a:r>
            <a:r>
              <a:rPr lang="fr-BE" sz="2000" dirty="0" smtClean="0">
                <a:solidFill>
                  <a:srgbClr val="FF0000"/>
                </a:solidFill>
                <a:latin typeface="Cambria" panose="02040503050406030204" pitchFamily="18" charset="0"/>
              </a:rPr>
              <a:t>refuse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en expliquant les raisons, l’étudiant corrige et soumet son OLA à nouveau, (l’EES d’origine valide, l’EES d’accueil valide)</a:t>
            </a:r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L’étudiant crée un OLA « SMP », l’EES d’origine </a:t>
            </a:r>
            <a:r>
              <a:rPr lang="fr-BE" sz="20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valide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l’entreprise d’accueil </a:t>
            </a:r>
            <a:r>
              <a:rPr lang="fr-BE" sz="2000" dirty="0">
                <a:solidFill>
                  <a:srgbClr val="00B050"/>
                </a:solidFill>
                <a:latin typeface="Cambria" panose="02040503050406030204" pitchFamily="18" charset="0"/>
              </a:rPr>
              <a:t>valide</a:t>
            </a:r>
            <a:r>
              <a:rPr lang="fr-BE" sz="2000" dirty="0" smtClean="0">
                <a:latin typeface="Cambria" panose="02040503050406030204" pitchFamily="18" charset="0"/>
              </a:rPr>
              <a:t> 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(le refus n’est pas encore implémenté dans l’outil)</a:t>
            </a:r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L’EES d’origine « uploade » d’abord l’étudiant dans le </a:t>
            </a:r>
            <a:r>
              <a:rPr lang="fr-BE" sz="20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dashboard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puis demande à l’étudiant de rédiger son OLA « SMS », (l’EES d’origine valide, l’EES d’accueil valide)</a:t>
            </a:r>
          </a:p>
          <a:p>
            <a:pPr marL="457200" indent="-457200" algn="l">
              <a:buFont typeface="+mj-lt"/>
              <a:buAutoNum type="arabicPeriod"/>
            </a:pP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L’étudiant est sur place et modifie son programme de cours SMS, l’EES d’origine </a:t>
            </a:r>
            <a:r>
              <a:rPr lang="fr-BE" sz="20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valide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, l’EES d’accueil </a:t>
            </a:r>
            <a:r>
              <a:rPr lang="fr-BE" sz="2000" dirty="0" smtClean="0">
                <a:solidFill>
                  <a:srgbClr val="00B050"/>
                </a:solidFill>
                <a:latin typeface="Cambria" panose="02040503050406030204" pitchFamily="18" charset="0"/>
              </a:rPr>
              <a:t>valide</a:t>
            </a:r>
          </a:p>
          <a:p>
            <a:pPr algn="l">
              <a:spcBef>
                <a:spcPts val="0"/>
              </a:spcBef>
            </a:pPr>
            <a:endParaRPr lang="fr-BE" sz="1800" dirty="0" smtClean="0">
              <a:latin typeface="Cambria" panose="02040503050406030204" pitchFamily="18" charset="0"/>
            </a:endParaRPr>
          </a:p>
          <a:p>
            <a:pPr algn="l"/>
            <a:r>
              <a:rPr lang="fr-BE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Fonctionnalités à tester 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Faire une partie d’un des scénarios sur </a:t>
            </a:r>
            <a:r>
              <a:rPr lang="fr-BE" sz="2000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smartphone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(l’étudiant passe par </a:t>
            </a:r>
            <a:r>
              <a:rPr lang="fr-BE" sz="20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l’app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Erasmus+ pour compléter le OLA, les coordinateurs utilisent leur smartphone pour ouvrir le OLA et le signer avec l’écran tactile)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L’EES envoie un email via le </a:t>
            </a:r>
            <a:r>
              <a:rPr lang="fr-BE" sz="20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dashboard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avec une « </a:t>
            </a:r>
            <a:r>
              <a:rPr lang="fr-BE" sz="2000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push notification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 » qui s’affiche sur </a:t>
            </a:r>
            <a:r>
              <a:rPr lang="fr-BE" sz="20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l’app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Erasmus+ de l’étudiant, l’étudiant vérifie la réception de cette notification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000" u="sng" dirty="0" smtClean="0">
                <a:solidFill>
                  <a:srgbClr val="002060"/>
                </a:solidFill>
                <a:latin typeface="Cambria" panose="02040503050406030204" pitchFamily="18" charset="0"/>
              </a:rPr>
              <a:t>Effacer un OLA</a:t>
            </a:r>
            <a:r>
              <a:rPr lang="fr-BE" sz="20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 Le système étant déjà opérationnel et « live », effacez vos tests à la fin de l’atelier.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BE" sz="2000" dirty="0" smtClean="0">
              <a:latin typeface="Cambria" panose="02040503050406030204" pitchFamily="18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fr-BE" sz="2000" dirty="0" smtClean="0">
              <a:latin typeface="Cambria" panose="02040503050406030204" pitchFamily="18" charset="0"/>
            </a:endParaRPr>
          </a:p>
          <a:p>
            <a:endParaRPr lang="fr-BE" sz="2000" dirty="0">
              <a:latin typeface="Cambria" panose="02040503050406030204" pitchFamily="18" charset="0"/>
            </a:endParaRPr>
          </a:p>
          <a:p>
            <a:endParaRPr lang="fr-BE" sz="2000" dirty="0">
              <a:latin typeface="Cambria" panose="02040503050406030204" pitchFamily="18" charset="0"/>
            </a:endParaRPr>
          </a:p>
          <a:p>
            <a:endParaRPr lang="fr-BE" sz="2000" dirty="0" smtClean="0">
              <a:latin typeface="Cambria" panose="02040503050406030204" pitchFamily="18" charset="0"/>
            </a:endParaRPr>
          </a:p>
          <a:p>
            <a:endParaRPr lang="fr-BE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6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68</Words>
  <Application>Microsoft Office PowerPoint</Application>
  <PresentationFormat>Grand écran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Wingdings</vt:lpstr>
      <vt:lpstr>Thème Office</vt:lpstr>
      <vt:lpstr>Ateliers OLA  Objectif : tester l’outil en jouant les 3 rôles</vt:lpstr>
      <vt:lpstr>Exemple de scénario</vt:lpstr>
      <vt:lpstr>Exemple de scénario</vt:lpstr>
      <vt:lpstr>Exemple de scénario</vt:lpstr>
      <vt:lpstr>Scénarios suggérés</vt:lpstr>
    </vt:vector>
  </TitlesOfParts>
  <Company>U.L.B.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Ateliers OLA</dc:title>
  <dc:creator>VANDENBROUCKE  Gael</dc:creator>
  <cp:lastModifiedBy>MOLINO Marta</cp:lastModifiedBy>
  <cp:revision>15</cp:revision>
  <dcterms:created xsi:type="dcterms:W3CDTF">2019-01-08T14:01:55Z</dcterms:created>
  <dcterms:modified xsi:type="dcterms:W3CDTF">2019-01-14T15:16:22Z</dcterms:modified>
</cp:coreProperties>
</file>