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9" r:id="rId3"/>
    <p:sldId id="320" r:id="rId4"/>
    <p:sldId id="321" r:id="rId5"/>
    <p:sldId id="313" r:id="rId6"/>
    <p:sldId id="264" r:id="rId7"/>
    <p:sldId id="311" r:id="rId8"/>
    <p:sldId id="290" r:id="rId9"/>
    <p:sldId id="289" r:id="rId10"/>
    <p:sldId id="291" r:id="rId11"/>
    <p:sldId id="292" r:id="rId12"/>
    <p:sldId id="293" r:id="rId13"/>
    <p:sldId id="295" r:id="rId14"/>
    <p:sldId id="296" r:id="rId15"/>
    <p:sldId id="300" r:id="rId16"/>
    <p:sldId id="297" r:id="rId17"/>
    <p:sldId id="302" r:id="rId18"/>
    <p:sldId id="298" r:id="rId19"/>
    <p:sldId id="299" r:id="rId20"/>
    <p:sldId id="301" r:id="rId21"/>
    <p:sldId id="303" r:id="rId22"/>
    <p:sldId id="304" r:id="rId23"/>
    <p:sldId id="314" r:id="rId24"/>
    <p:sldId id="305" r:id="rId25"/>
    <p:sldId id="315" r:id="rId26"/>
    <p:sldId id="316" r:id="rId27"/>
    <p:sldId id="317" r:id="rId28"/>
    <p:sldId id="318" r:id="rId29"/>
    <p:sldId id="288" r:id="rId30"/>
    <p:sldId id="286" r:id="rId3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BASCOURT Mélanie" initials="DM" lastIdx="1" clrIdx="0">
    <p:extLst>
      <p:ext uri="{19B8F6BF-5375-455C-9EA6-DF929625EA0E}">
        <p15:presenceInfo xmlns:p15="http://schemas.microsoft.com/office/powerpoint/2012/main" userId="S-1-5-21-1759653605-1313832288-709122288-69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7D3"/>
    <a:srgbClr val="67A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20DF41-F977-4206-A467-4E4C4626840A}">
  <a:tblStyle styleId="{8220DF41-F977-4206-A467-4E4C462684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7" autoAdjust="0"/>
  </p:normalViewPr>
  <p:slideViewPr>
    <p:cSldViewPr snapToGrid="0">
      <p:cViewPr varScale="1">
        <p:scale>
          <a:sx n="143" d="100"/>
          <a:sy n="143" d="100"/>
        </p:scale>
        <p:origin x="624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i="0" dirty="0">
                <a:effectLst/>
                <a:latin typeface="Cambria" panose="02040503050406030204" pitchFamily="18" charset="0"/>
              </a:rPr>
              <a:t>Mon établissement a plusieurs</a:t>
            </a:r>
            <a:endParaRPr lang="fr-BE" dirty="0">
              <a:effectLst/>
              <a:latin typeface="Cambria" panose="02040503050406030204" pitchFamily="18" charset="0"/>
            </a:endParaRPr>
          </a:p>
          <a:p>
            <a:pPr>
              <a:defRPr/>
            </a:pPr>
            <a:r>
              <a:rPr lang="fr-BE" sz="1800" b="1" i="0" dirty="0" smtClean="0">
                <a:effectLst/>
                <a:latin typeface="Cambria" panose="02040503050406030204" pitchFamily="18" charset="0"/>
              </a:rPr>
              <a:t>sites/implantations</a:t>
            </a:r>
            <a:endParaRPr lang="fr-BE" dirty="0">
              <a:effectLst/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Feuil1!$D$2:$D$3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28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De qui votre</a:t>
            </a:r>
            <a:r>
              <a:rPr lang="fr-BE" sz="1800" b="1" baseline="0" dirty="0">
                <a:effectLst/>
                <a:latin typeface="Cambria" panose="02040503050406030204" pitchFamily="18" charset="0"/>
              </a:rPr>
              <a:t> établissement </a:t>
            </a:r>
            <a:r>
              <a:rPr lang="fr-BE" sz="1800" b="1" dirty="0">
                <a:effectLst/>
                <a:latin typeface="Cambria" panose="02040503050406030204" pitchFamily="18" charset="0"/>
              </a:rPr>
              <a:t>reçoit-il les documents/données relatifs aux conventions d’études des étudiants </a:t>
            </a:r>
            <a:r>
              <a:rPr lang="fr-BE" sz="1800" b="1" dirty="0" smtClean="0">
                <a:effectLst/>
                <a:latin typeface="Cambria" panose="02040503050406030204" pitchFamily="18" charset="0"/>
              </a:rPr>
              <a:t>entrants ?</a:t>
            </a:r>
            <a:endParaRPr lang="fr-BE" sz="1800" b="1" dirty="0">
              <a:effectLst/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Feuil1!$A$153:$A$156</c:f>
              <c:strCache>
                <c:ptCount val="4"/>
                <c:pt idx="0">
                  <c:v>uniquement de l’établissement partenaire/bureau des relations internationales</c:v>
                </c:pt>
                <c:pt idx="1">
                  <c:v>uniquement des étudiants entrants</c:v>
                </c:pt>
                <c:pt idx="2">
                  <c:v>une combinaison (établissement partenaire/bureau des relations internationales, étudiants entrants) mais principalement de l’établissement partenaire/bureau des relations internationales</c:v>
                </c:pt>
                <c:pt idx="3">
                  <c:v>une combinaison (établissement partenaire/bureau des relations internationales, étudiants entrants) mais principalement des étudiants entrants</c:v>
                </c:pt>
              </c:strCache>
            </c:strRef>
          </c:cat>
          <c:val>
            <c:numRef>
              <c:f>Feuil1!$B$153:$B$156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18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790368"/>
        <c:axId val="555794288"/>
      </c:barChart>
      <c:catAx>
        <c:axId val="55579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555794288"/>
        <c:crosses val="autoZero"/>
        <c:auto val="1"/>
        <c:lblAlgn val="ctr"/>
        <c:lblOffset val="100"/>
        <c:noMultiLvlLbl val="0"/>
      </c:catAx>
      <c:valAx>
        <c:axId val="555794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579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Comment votre établissement reçoit-il les documents/données relatifs à la confirmation de l‘arrivée et du départ des étudiants sortants dans l’organisme d’accueil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Feuil1!$A$131:$A$135</c:f>
              <c:strCache>
                <c:ptCount val="5"/>
                <c:pt idx="0">
                  <c:v>uniquement par courrier postal ou en main propre</c:v>
                </c:pt>
                <c:pt idx="1">
                  <c:v>uniquement par email</c:v>
                </c:pt>
                <c:pt idx="2">
                  <c:v>une combinaison (système IT, courrier postal, email) mais surtout par courrier postal</c:v>
                </c:pt>
                <c:pt idx="3">
                  <c:v>une combinaison (système IT, courrier postal, email) mais surtout par email</c:v>
                </c:pt>
                <c:pt idx="4">
                  <c:v>je ne sais pas</c:v>
                </c:pt>
              </c:strCache>
            </c:strRef>
          </c:cat>
          <c:val>
            <c:numRef>
              <c:f>Feuil1!$B$131:$B$135</c:f>
              <c:numCache>
                <c:formatCode>General</c:formatCode>
                <c:ptCount val="5"/>
                <c:pt idx="0">
                  <c:v>3</c:v>
                </c:pt>
                <c:pt idx="1">
                  <c:v>19</c:v>
                </c:pt>
                <c:pt idx="2">
                  <c:v>1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791936"/>
        <c:axId val="555791544"/>
      </c:barChart>
      <c:catAx>
        <c:axId val="555791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555791544"/>
        <c:crosses val="autoZero"/>
        <c:auto val="1"/>
        <c:lblAlgn val="ctr"/>
        <c:lblOffset val="100"/>
        <c:noMultiLvlLbl val="0"/>
      </c:catAx>
      <c:valAx>
        <c:axId val="5557915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579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Comment votre </a:t>
            </a:r>
            <a:r>
              <a:rPr lang="fr-BE" sz="1800" b="1" dirty="0" smtClean="0">
                <a:effectLst/>
                <a:latin typeface="Cambria" panose="02040503050406030204" pitchFamily="18" charset="0"/>
              </a:rPr>
              <a:t>établissement reçoit-il de </a:t>
            </a:r>
            <a:r>
              <a:rPr lang="fr-BE" sz="1800" b="1" dirty="0">
                <a:effectLst/>
                <a:latin typeface="Cambria" panose="02040503050406030204" pitchFamily="18" charset="0"/>
              </a:rPr>
              <a:t>l'établissement d'accueil les documents/données relatifs au relevé de notes/ certificat de stage de vos étudiants sortants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Feuil1!$A$138:$A$140</c:f>
              <c:strCache>
                <c:ptCount val="3"/>
                <c:pt idx="0">
                  <c:v>uniquement par email</c:v>
                </c:pt>
                <c:pt idx="1">
                  <c:v>une combinaison (système IT, courrier postal, email) mais surtout par courrier postal</c:v>
                </c:pt>
                <c:pt idx="2">
                  <c:v>une combinaison (système IT, courrier postal, email) mais surtout par email</c:v>
                </c:pt>
              </c:strCache>
            </c:strRef>
          </c:cat>
          <c:val>
            <c:numRef>
              <c:f>Feuil1!$B$138:$B$140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792720"/>
        <c:axId val="555791152"/>
      </c:barChart>
      <c:catAx>
        <c:axId val="55579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555791152"/>
        <c:crosses val="autoZero"/>
        <c:auto val="1"/>
        <c:lblAlgn val="ctr"/>
        <c:lblOffset val="100"/>
        <c:noMultiLvlLbl val="0"/>
      </c:catAx>
      <c:valAx>
        <c:axId val="5557911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579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De qui votre établissement reçoit-il</a:t>
            </a:r>
            <a:r>
              <a:rPr lang="fr-BE" sz="1800" b="1" baseline="0" dirty="0">
                <a:effectLst/>
                <a:latin typeface="Cambria" panose="02040503050406030204" pitchFamily="18" charset="0"/>
              </a:rPr>
              <a:t> </a:t>
            </a:r>
            <a:r>
              <a:rPr lang="fr-BE" sz="1800" b="1" dirty="0">
                <a:effectLst/>
                <a:latin typeface="Cambria" panose="02040503050406030204" pitchFamily="18" charset="0"/>
              </a:rPr>
              <a:t>les documents/données relatifs à la confirmation de l‘arrivée et du départ des étudiants sortants dans l’organisme d’accueil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Feuil1!$A$148:$A$151</c:f>
              <c:strCache>
                <c:ptCount val="4"/>
                <c:pt idx="0">
                  <c:v>uniquement de l’établissement partenaire/bureau des relations internationales</c:v>
                </c:pt>
                <c:pt idx="1">
                  <c:v>uniquement des étudiants sortants</c:v>
                </c:pt>
                <c:pt idx="2">
                  <c:v>une combinaison (établissement partenaire/bureau des relations internationales, étudiants sortants) mais principalement de l’établissement partenaire/bureau des relations internationales</c:v>
                </c:pt>
                <c:pt idx="3">
                  <c:v>une combinaison (établissement partenaire/bureau des relations internationales, étudiants sortants) mais principalement des étudiants sortants</c:v>
                </c:pt>
              </c:strCache>
            </c:strRef>
          </c:cat>
          <c:val>
            <c:numRef>
              <c:f>Feuil1!$B$148:$B$151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03504"/>
        <c:axId val="218029584"/>
      </c:barChart>
      <c:catAx>
        <c:axId val="345203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218029584"/>
        <c:crosses val="autoZero"/>
        <c:auto val="1"/>
        <c:lblAlgn val="ctr"/>
        <c:lblOffset val="100"/>
        <c:noMultiLvlLbl val="0"/>
      </c:catAx>
      <c:valAx>
        <c:axId val="218029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520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De qui votre établissement reçoit-il les documents/données relatifs aux conventions d’études des étudiants sortants ?</a:t>
            </a:r>
          </a:p>
        </c:rich>
      </c:tx>
      <c:layout>
        <c:manualLayout>
          <c:xMode val="edge"/>
          <c:yMode val="edge"/>
          <c:x val="0.1348581767139258"/>
          <c:y val="3.1847133757961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Feuil1!$A$159:$A$163</c:f>
              <c:strCache>
                <c:ptCount val="5"/>
                <c:pt idx="0">
                  <c:v>uniquement de l’établissement partenaire/bureau des relations internationales</c:v>
                </c:pt>
                <c:pt idx="1">
                  <c:v>uniquement des étudiants sortants</c:v>
                </c:pt>
                <c:pt idx="2">
                  <c:v>une combinaison (établissement partenaire/bureau des relations internationales, étudiants sortants) mais principalement de l’établissement partenaire/bureau des relations internationales</c:v>
                </c:pt>
                <c:pt idx="3">
                  <c:v>une combinaison (établissement partenaire/bureau des relations internationales, étudiants sortants) mais principalement des étudiants sortants</c:v>
                </c:pt>
                <c:pt idx="4">
                  <c:v>je ne sais pas</c:v>
                </c:pt>
              </c:strCache>
            </c:strRef>
          </c:cat>
          <c:val>
            <c:numRef>
              <c:f>Feuil1!$B$159:$B$163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13</c:v>
                </c:pt>
                <c:pt idx="3">
                  <c:v>16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7204776"/>
        <c:axId val="557206736"/>
      </c:barChart>
      <c:catAx>
        <c:axId val="557204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557206736"/>
        <c:crosses val="autoZero"/>
        <c:auto val="1"/>
        <c:lblAlgn val="ctr"/>
        <c:lblOffset val="100"/>
        <c:noMultiLvlLbl val="0"/>
      </c:catAx>
      <c:valAx>
        <c:axId val="5572067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720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>
                <a:latin typeface="Cambria" panose="02040503050406030204" pitchFamily="18" charset="0"/>
              </a:rPr>
              <a:t>De qui votre établissement reçoit-il les documents/données relatifs au relevé de notes/certificat de stage des étudiants sortants (de l’établissement d’accueil)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Feuil1!$A$166:$A$169</c:f>
              <c:strCache>
                <c:ptCount val="4"/>
                <c:pt idx="0">
                  <c:v>uniquement de l’établissement partenaire/bureau des relations internationales</c:v>
                </c:pt>
                <c:pt idx="1">
                  <c:v>uniquement des étudiants sortants</c:v>
                </c:pt>
                <c:pt idx="2">
                  <c:v>une combinaison (établissement partenaire/bureau des relations internationales, étudiants sortants) mais principalement de l’établissement partenaire/bureau des relations internationales</c:v>
                </c:pt>
                <c:pt idx="3">
                  <c:v>une combinaison (établissement partenaire/bureau des relations internationales, étudiants sortants)  mais principalement des étudiants sortants</c:v>
                </c:pt>
              </c:strCache>
            </c:strRef>
          </c:cat>
          <c:val>
            <c:numRef>
              <c:f>Feuil1!$B$166:$B$169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7205952"/>
        <c:axId val="557207520"/>
      </c:barChart>
      <c:catAx>
        <c:axId val="557205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557207520"/>
        <c:crosses val="autoZero"/>
        <c:auto val="1"/>
        <c:lblAlgn val="ctr"/>
        <c:lblOffset val="100"/>
        <c:noMultiLvlLbl val="0"/>
      </c:catAx>
      <c:valAx>
        <c:axId val="5572075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72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i="0" u="none" strike="noStrike" baseline="0" smtClean="0">
                <a:latin typeface="Cambria" panose="02040503050406030204" pitchFamily="18" charset="0"/>
              </a:rPr>
              <a:t>La gestion de la mobilité Erasmus est la</a:t>
            </a:r>
          </a:p>
          <a:p>
            <a:pPr>
              <a:defRPr/>
            </a:pPr>
            <a:r>
              <a:rPr lang="fr-BE" sz="1800" b="1" i="0" u="none" strike="noStrike" baseline="0" smtClean="0">
                <a:latin typeface="Cambria" panose="02040503050406030204" pitchFamily="18" charset="0"/>
              </a:rPr>
              <a:t>responsabilité principale</a:t>
            </a:r>
            <a:endParaRPr lang="fr-BE"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6"/>
          <c:order val="6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Feuil1!$D$21:$D$26</c:f>
              <c:strCache>
                <c:ptCount val="6"/>
                <c:pt idx="0">
                  <c:v>des facultés/départements/catégories</c:v>
                </c:pt>
                <c:pt idx="1">
                  <c:v>du bureau central des relations internationales </c:v>
                </c:pt>
                <c:pt idx="2">
                  <c:v>des deux, mais avec une prédominance des facultés/départements/catégories </c:v>
                </c:pt>
                <c:pt idx="3">
                  <c:v>des deux, mais avec une prédominance du bureau central des relations internationales </c:v>
                </c:pt>
                <c:pt idx="4">
                  <c:v>des deux, sans prédominance </c:v>
                </c:pt>
                <c:pt idx="5">
                  <c:v>autres </c:v>
                </c:pt>
              </c:strCache>
            </c:strRef>
          </c:cat>
          <c:val>
            <c:numRef>
              <c:f>Feuil1!$K$21:$K$26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2</c:v>
                </c:pt>
                <c:pt idx="3">
                  <c:v>10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090992"/>
        <c:axId val="221094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Feuil1!$D$21:$D$26</c15:sqref>
                        </c15:formulaRef>
                      </c:ext>
                    </c:extLst>
                    <c:strCache>
                      <c:ptCount val="6"/>
                      <c:pt idx="0">
                        <c:v>des facultés/départements/catégories</c:v>
                      </c:pt>
                      <c:pt idx="1">
                        <c:v>du bureau central des relations internationales </c:v>
                      </c:pt>
                      <c:pt idx="2">
                        <c:v>des deux, mais avec une prédominance des facultés/départements/catégories </c:v>
                      </c:pt>
                      <c:pt idx="3">
                        <c:v>des deux, mais avec une prédominance du bureau central des relations internationales </c:v>
                      </c:pt>
                      <c:pt idx="4">
                        <c:v>des deux, sans prédominance </c:v>
                      </c:pt>
                      <c:pt idx="5">
                        <c:v>autres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Feuil1!$E$21:$E$26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Feuil1!$D$21:$D$26</c15:sqref>
                        </c15:formulaRef>
                      </c:ext>
                    </c:extLst>
                    <c:strCache>
                      <c:ptCount val="6"/>
                      <c:pt idx="0">
                        <c:v>des facultés/départements/catégories</c:v>
                      </c:pt>
                      <c:pt idx="1">
                        <c:v>du bureau central des relations internationales </c:v>
                      </c:pt>
                      <c:pt idx="2">
                        <c:v>des deux, mais avec une prédominance des facultés/départements/catégories </c:v>
                      </c:pt>
                      <c:pt idx="3">
                        <c:v>des deux, mais avec une prédominance du bureau central des relations internationales </c:v>
                      </c:pt>
                      <c:pt idx="4">
                        <c:v>des deux, sans prédominance </c:v>
                      </c:pt>
                      <c:pt idx="5">
                        <c:v>autres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Feuil1!$F$21:$F$26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Feuil1!$D$21:$D$26</c15:sqref>
                        </c15:formulaRef>
                      </c:ext>
                    </c:extLst>
                    <c:strCache>
                      <c:ptCount val="6"/>
                      <c:pt idx="0">
                        <c:v>des facultés/départements/catégories</c:v>
                      </c:pt>
                      <c:pt idx="1">
                        <c:v>du bureau central des relations internationales </c:v>
                      </c:pt>
                      <c:pt idx="2">
                        <c:v>des deux, mais avec une prédominance des facultés/départements/catégories </c:v>
                      </c:pt>
                      <c:pt idx="3">
                        <c:v>des deux, mais avec une prédominance du bureau central des relations internationales </c:v>
                      </c:pt>
                      <c:pt idx="4">
                        <c:v>des deux, sans prédominance </c:v>
                      </c:pt>
                      <c:pt idx="5">
                        <c:v>autres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Feuil1!$G$21:$G$26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Feuil1!$D$21:$D$26</c15:sqref>
                        </c15:formulaRef>
                      </c:ext>
                    </c:extLst>
                    <c:strCache>
                      <c:ptCount val="6"/>
                      <c:pt idx="0">
                        <c:v>des facultés/départements/catégories</c:v>
                      </c:pt>
                      <c:pt idx="1">
                        <c:v>du bureau central des relations internationales </c:v>
                      </c:pt>
                      <c:pt idx="2">
                        <c:v>des deux, mais avec une prédominance des facultés/départements/catégories </c:v>
                      </c:pt>
                      <c:pt idx="3">
                        <c:v>des deux, mais avec une prédominance du bureau central des relations internationales </c:v>
                      </c:pt>
                      <c:pt idx="4">
                        <c:v>des deux, sans prédominance </c:v>
                      </c:pt>
                      <c:pt idx="5">
                        <c:v>autres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Feuil1!$H$21:$H$26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Feuil1!$D$21:$D$26</c15:sqref>
                        </c15:formulaRef>
                      </c:ext>
                    </c:extLst>
                    <c:strCache>
                      <c:ptCount val="6"/>
                      <c:pt idx="0">
                        <c:v>des facultés/départements/catégories</c:v>
                      </c:pt>
                      <c:pt idx="1">
                        <c:v>du bureau central des relations internationales </c:v>
                      </c:pt>
                      <c:pt idx="2">
                        <c:v>des deux, mais avec une prédominance des facultés/départements/catégories </c:v>
                      </c:pt>
                      <c:pt idx="3">
                        <c:v>des deux, mais avec une prédominance du bureau central des relations internationales </c:v>
                      </c:pt>
                      <c:pt idx="4">
                        <c:v>des deux, sans prédominance </c:v>
                      </c:pt>
                      <c:pt idx="5">
                        <c:v>autres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Feuil1!$I$21:$I$26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Feuil1!$D$21:$D$26</c15:sqref>
                        </c15:formulaRef>
                      </c:ext>
                    </c:extLst>
                    <c:strCache>
                      <c:ptCount val="6"/>
                      <c:pt idx="0">
                        <c:v>des facultés/départements/catégories</c:v>
                      </c:pt>
                      <c:pt idx="1">
                        <c:v>du bureau central des relations internationales </c:v>
                      </c:pt>
                      <c:pt idx="2">
                        <c:v>des deux, mais avec une prédominance des facultés/départements/catégories </c:v>
                      </c:pt>
                      <c:pt idx="3">
                        <c:v>des deux, mais avec une prédominance du bureau central des relations internationales </c:v>
                      </c:pt>
                      <c:pt idx="4">
                        <c:v>des deux, sans prédominance </c:v>
                      </c:pt>
                      <c:pt idx="5">
                        <c:v>autres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Feuil1!$J$21:$J$26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221090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221094128"/>
        <c:crosses val="autoZero"/>
        <c:auto val="1"/>
        <c:lblAlgn val="ctr"/>
        <c:lblOffset val="100"/>
        <c:noMultiLvlLbl val="0"/>
      </c:catAx>
      <c:valAx>
        <c:axId val="2210941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109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i="0" u="none" strike="noStrike" baseline="0" dirty="0" smtClean="0">
                <a:latin typeface="Cambria" panose="02040503050406030204" pitchFamily="18" charset="0"/>
              </a:rPr>
              <a:t>Le système informatique utilisé pour la</a:t>
            </a:r>
          </a:p>
          <a:p>
            <a:pPr>
              <a:defRPr/>
            </a:pPr>
            <a:r>
              <a:rPr lang="fr-BE" sz="1800" b="1" i="0" u="none" strike="noStrike" baseline="0" dirty="0" smtClean="0">
                <a:latin typeface="Cambria" panose="02040503050406030204" pitchFamily="18" charset="0"/>
              </a:rPr>
              <a:t>gestion de la mobilité Erasmus+ est</a:t>
            </a:r>
            <a:endParaRPr lang="fr-BE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9969894792264051"/>
          <c:y val="2.4265871330558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Feuil1!$A$33:$A$38</c:f>
              <c:strCache>
                <c:ptCount val="6"/>
                <c:pt idx="0">
                  <c:v>développé en interne (par l’institution elle-même) </c:v>
                </c:pt>
                <c:pt idx="1">
                  <c:v>un logiciel commercial </c:v>
                </c:pt>
                <c:pt idx="2">
                  <c:v>un mix des deux, avec une prédominance du développement en interne </c:v>
                </c:pt>
                <c:pt idx="3">
                  <c:v>un mix des deux, avec une prédominance de la solution commerciale </c:v>
                </c:pt>
                <c:pt idx="4">
                  <c:v>pas d’outils IT spécifiques utilisés </c:v>
                </c:pt>
                <c:pt idx="5">
                  <c:v>autres</c:v>
                </c:pt>
              </c:strCache>
            </c:strRef>
          </c:cat>
          <c:val>
            <c:numRef>
              <c:f>Feuil1!$F$33:$F$38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05856"/>
        <c:axId val="345210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Feuil1!$A$33:$A$38</c15:sqref>
                        </c15:formulaRef>
                      </c:ext>
                    </c:extLst>
                    <c:strCache>
                      <c:ptCount val="6"/>
                      <c:pt idx="0">
                        <c:v>développé en interne (par l’institution elle-même) </c:v>
                      </c:pt>
                      <c:pt idx="1">
                        <c:v>un logiciel commercial </c:v>
                      </c:pt>
                      <c:pt idx="2">
                        <c:v>un mix des deux, avec une prédominance du développement en interne </c:v>
                      </c:pt>
                      <c:pt idx="3">
                        <c:v>un mix des deux, avec une prédominance de la solution commerciale </c:v>
                      </c:pt>
                      <c:pt idx="4">
                        <c:v>pas d’outils IT spécifiques utilisés </c:v>
                      </c:pt>
                      <c:pt idx="5">
                        <c:v>autres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Feuil1!$A$33:$A$38</c15:sqref>
                        </c15:formulaRef>
                      </c:ext>
                    </c:extLst>
                    <c:strCache>
                      <c:ptCount val="6"/>
                      <c:pt idx="0">
                        <c:v>développé en interne (par l’institution elle-même) </c:v>
                      </c:pt>
                      <c:pt idx="1">
                        <c:v>un logiciel commercial </c:v>
                      </c:pt>
                      <c:pt idx="2">
                        <c:v>un mix des deux, avec une prédominance du développement en interne </c:v>
                      </c:pt>
                      <c:pt idx="3">
                        <c:v>un mix des deux, avec une prédominance de la solution commerciale </c:v>
                      </c:pt>
                      <c:pt idx="4">
                        <c:v>pas d’outils IT spécifiques utilisés </c:v>
                      </c:pt>
                      <c:pt idx="5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Feuil1!$C$33:$C$38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Feuil1!$A$33:$A$38</c15:sqref>
                        </c15:formulaRef>
                      </c:ext>
                    </c:extLst>
                    <c:strCache>
                      <c:ptCount val="6"/>
                      <c:pt idx="0">
                        <c:v>développé en interne (par l’institution elle-même) </c:v>
                      </c:pt>
                      <c:pt idx="1">
                        <c:v>un logiciel commercial </c:v>
                      </c:pt>
                      <c:pt idx="2">
                        <c:v>un mix des deux, avec une prédominance du développement en interne </c:v>
                      </c:pt>
                      <c:pt idx="3">
                        <c:v>un mix des deux, avec une prédominance de la solution commerciale </c:v>
                      </c:pt>
                      <c:pt idx="4">
                        <c:v>pas d’outils IT spécifiques utilisés </c:v>
                      </c:pt>
                      <c:pt idx="5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Feuil1!$D$33:$D$38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Feuil1!$A$33:$A$38</c15:sqref>
                        </c15:formulaRef>
                      </c:ext>
                    </c:extLst>
                    <c:strCache>
                      <c:ptCount val="6"/>
                      <c:pt idx="0">
                        <c:v>développé en interne (par l’institution elle-même) </c:v>
                      </c:pt>
                      <c:pt idx="1">
                        <c:v>un logiciel commercial </c:v>
                      </c:pt>
                      <c:pt idx="2">
                        <c:v>un mix des deux, avec une prédominance du développement en interne </c:v>
                      </c:pt>
                      <c:pt idx="3">
                        <c:v>un mix des deux, avec une prédominance de la solution commerciale </c:v>
                      </c:pt>
                      <c:pt idx="4">
                        <c:v>pas d’outils IT spécifiques utilisés </c:v>
                      </c:pt>
                      <c:pt idx="5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Feuil1!$E$33:$E$38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345205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345210168"/>
        <c:crosses val="autoZero"/>
        <c:auto val="1"/>
        <c:lblAlgn val="ctr"/>
        <c:lblOffset val="100"/>
        <c:noMultiLvlLbl val="0"/>
      </c:catAx>
      <c:valAx>
        <c:axId val="3452101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520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>
                <a:latin typeface="Cambria" panose="02040503050406030204" pitchFamily="18" charset="0"/>
              </a:rPr>
              <a:t>Utilisez-vous des systèmes IT  différents pour l’administration générale des données des étudiants et pour la gestion des données des étudiants sortants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Feuil1!$A$61:$A$64</c:f>
              <c:strCache>
                <c:ptCount val="4"/>
                <c:pt idx="0">
                  <c:v>oui, et les deux systèmes sont interconnectés </c:v>
                </c:pt>
                <c:pt idx="1">
                  <c:v>oui, mais j’ai besoin d’importer/exporter les données entre les systèmes </c:v>
                </c:pt>
                <c:pt idx="2">
                  <c:v>non, nous utilisons le même système IT </c:v>
                </c:pt>
                <c:pt idx="3">
                  <c:v>je ne sais pas </c:v>
                </c:pt>
              </c:strCache>
            </c:strRef>
          </c:cat>
          <c:val>
            <c:numRef>
              <c:f>Feuil1!$G$61:$G$64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096872"/>
        <c:axId val="221097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Feuil1!$A$61:$A$64</c15:sqref>
                        </c15:formulaRef>
                      </c:ext>
                    </c:extLst>
                    <c:strCache>
                      <c:ptCount val="4"/>
                      <c:pt idx="0">
                        <c:v>oui, et les deux systèmes sont interconnectés </c:v>
                      </c:pt>
                      <c:pt idx="1">
                        <c:v>oui, mais j’ai besoin d’importer/exporter les données entre les systèmes </c:v>
                      </c:pt>
                      <c:pt idx="2">
                        <c:v>non, nous utilisons le même système IT </c:v>
                      </c:pt>
                      <c:pt idx="3">
                        <c:v>je ne sais pas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Feuil1!$B$61:$B$64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Feuil1!$A$61:$A$64</c15:sqref>
                        </c15:formulaRef>
                      </c:ext>
                    </c:extLst>
                    <c:strCache>
                      <c:ptCount val="4"/>
                      <c:pt idx="0">
                        <c:v>oui, et les deux systèmes sont interconnectés </c:v>
                      </c:pt>
                      <c:pt idx="1">
                        <c:v>oui, mais j’ai besoin d’importer/exporter les données entre les systèmes </c:v>
                      </c:pt>
                      <c:pt idx="2">
                        <c:v>non, nous utilisons le même système IT </c:v>
                      </c:pt>
                      <c:pt idx="3">
                        <c:v>je ne sais pas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Feuil1!$C$61:$C$64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Feuil1!$A$61:$A$64</c15:sqref>
                        </c15:formulaRef>
                      </c:ext>
                    </c:extLst>
                    <c:strCache>
                      <c:ptCount val="4"/>
                      <c:pt idx="0">
                        <c:v>oui, et les deux systèmes sont interconnectés </c:v>
                      </c:pt>
                      <c:pt idx="1">
                        <c:v>oui, mais j’ai besoin d’importer/exporter les données entre les systèmes </c:v>
                      </c:pt>
                      <c:pt idx="2">
                        <c:v>non, nous utilisons le même système IT </c:v>
                      </c:pt>
                      <c:pt idx="3">
                        <c:v>je ne sais pas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Feuil1!$D$61:$D$64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Feuil1!$A$61:$A$64</c15:sqref>
                        </c15:formulaRef>
                      </c:ext>
                    </c:extLst>
                    <c:strCache>
                      <c:ptCount val="4"/>
                      <c:pt idx="0">
                        <c:v>oui, et les deux systèmes sont interconnectés </c:v>
                      </c:pt>
                      <c:pt idx="1">
                        <c:v>oui, mais j’ai besoin d’importer/exporter les données entre les systèmes </c:v>
                      </c:pt>
                      <c:pt idx="2">
                        <c:v>non, nous utilisons le même système IT </c:v>
                      </c:pt>
                      <c:pt idx="3">
                        <c:v>je ne sais pas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Feuil1!$E$61:$E$64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Feuil1!$A$61:$A$64</c15:sqref>
                        </c15:formulaRef>
                      </c:ext>
                    </c:extLst>
                    <c:strCache>
                      <c:ptCount val="4"/>
                      <c:pt idx="0">
                        <c:v>oui, et les deux systèmes sont interconnectés </c:v>
                      </c:pt>
                      <c:pt idx="1">
                        <c:v>oui, mais j’ai besoin d’importer/exporter les données entre les systèmes </c:v>
                      </c:pt>
                      <c:pt idx="2">
                        <c:v>non, nous utilisons le même système IT </c:v>
                      </c:pt>
                      <c:pt idx="3">
                        <c:v>je ne sais pas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Feuil1!$F$61:$F$64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221096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221097264"/>
        <c:crosses val="autoZero"/>
        <c:auto val="1"/>
        <c:lblAlgn val="ctr"/>
        <c:lblOffset val="100"/>
        <c:noMultiLvlLbl val="0"/>
      </c:catAx>
      <c:valAx>
        <c:axId val="2210972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109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fr-BE" sz="1800" b="1" dirty="0">
                <a:latin typeface="Cambria" panose="02040503050406030204" pitchFamily="18" charset="0"/>
              </a:rPr>
              <a:t>Comment le contrat</a:t>
            </a:r>
            <a:r>
              <a:rPr lang="fr-BE" sz="1800" b="1" baseline="0" dirty="0">
                <a:latin typeface="Cambria" panose="02040503050406030204" pitchFamily="18" charset="0"/>
              </a:rPr>
              <a:t> de bourse est-il édité?</a:t>
            </a:r>
            <a:endParaRPr lang="fr-BE" sz="1800" b="1" dirty="0"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77D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Feuil1!$A$83:$A$87</c:f>
              <c:strCache>
                <c:ptCount val="5"/>
                <c:pt idx="0">
                  <c:v>le contrat est généré pré-complété, automatiquement par le système IT en place </c:v>
                </c:pt>
                <c:pt idx="1">
                  <c:v>j’importe les données à partir d’un Excel (publipostage) </c:v>
                </c:pt>
                <c:pt idx="2">
                  <c:v>j’encode manuellement les données </c:v>
                </c:pt>
                <c:pt idx="3">
                  <c:v>l’étudiant complète manuellement les données </c:v>
                </c:pt>
                <c:pt idx="4">
                  <c:v>autres</c:v>
                </c:pt>
              </c:strCache>
            </c:strRef>
          </c:cat>
          <c:val>
            <c:numRef>
              <c:f>Feuil1!$G$83:$G$87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031544"/>
        <c:axId val="2180260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Feuil1!$A$83:$A$87</c15:sqref>
                        </c15:formulaRef>
                      </c:ext>
                    </c:extLst>
                    <c:strCache>
                      <c:ptCount val="5"/>
                      <c:pt idx="0">
                        <c:v>le contrat est généré pré-complété, automatiquement par le système IT en place </c:v>
                      </c:pt>
                      <c:pt idx="1">
                        <c:v>j’importe les données à partir d’un Excel (publipostage) </c:v>
                      </c:pt>
                      <c:pt idx="2">
                        <c:v>j’encode manuellement les données </c:v>
                      </c:pt>
                      <c:pt idx="3">
                        <c:v>l’étudiant complète manuellement les données </c:v>
                      </c:pt>
                      <c:pt idx="4">
                        <c:v>autres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Feuil1!$B$83:$B$87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Feuil1!$A$83:$A$87</c15:sqref>
                        </c15:formulaRef>
                      </c:ext>
                    </c:extLst>
                    <c:strCache>
                      <c:ptCount val="5"/>
                      <c:pt idx="0">
                        <c:v>le contrat est généré pré-complété, automatiquement par le système IT en place </c:v>
                      </c:pt>
                      <c:pt idx="1">
                        <c:v>j’importe les données à partir d’un Excel (publipostage) </c:v>
                      </c:pt>
                      <c:pt idx="2">
                        <c:v>j’encode manuellement les données </c:v>
                      </c:pt>
                      <c:pt idx="3">
                        <c:v>l’étudiant complète manuellement les données </c:v>
                      </c:pt>
                      <c:pt idx="4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Feuil1!$C$83:$C$87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Feuil1!$A$83:$A$87</c15:sqref>
                        </c15:formulaRef>
                      </c:ext>
                    </c:extLst>
                    <c:strCache>
                      <c:ptCount val="5"/>
                      <c:pt idx="0">
                        <c:v>le contrat est généré pré-complété, automatiquement par le système IT en place </c:v>
                      </c:pt>
                      <c:pt idx="1">
                        <c:v>j’importe les données à partir d’un Excel (publipostage) </c:v>
                      </c:pt>
                      <c:pt idx="2">
                        <c:v>j’encode manuellement les données </c:v>
                      </c:pt>
                      <c:pt idx="3">
                        <c:v>l’étudiant complète manuellement les données </c:v>
                      </c:pt>
                      <c:pt idx="4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Feuil1!$D$83:$D$87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Feuil1!$A$83:$A$87</c15:sqref>
                        </c15:formulaRef>
                      </c:ext>
                    </c:extLst>
                    <c:strCache>
                      <c:ptCount val="5"/>
                      <c:pt idx="0">
                        <c:v>le contrat est généré pré-complété, automatiquement par le système IT en place </c:v>
                      </c:pt>
                      <c:pt idx="1">
                        <c:v>j’importe les données à partir d’un Excel (publipostage) </c:v>
                      </c:pt>
                      <c:pt idx="2">
                        <c:v>j’encode manuellement les données </c:v>
                      </c:pt>
                      <c:pt idx="3">
                        <c:v>l’étudiant complète manuellement les données </c:v>
                      </c:pt>
                      <c:pt idx="4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Feuil1!$E$83:$E$87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Feuil1!$A$83:$A$87</c15:sqref>
                        </c15:formulaRef>
                      </c:ext>
                    </c:extLst>
                    <c:strCache>
                      <c:ptCount val="5"/>
                      <c:pt idx="0">
                        <c:v>le contrat est généré pré-complété, automatiquement par le système IT en place </c:v>
                      </c:pt>
                      <c:pt idx="1">
                        <c:v>j’importe les données à partir d’un Excel (publipostage) </c:v>
                      </c:pt>
                      <c:pt idx="2">
                        <c:v>j’encode manuellement les données </c:v>
                      </c:pt>
                      <c:pt idx="3">
                        <c:v>l’étudiant complète manuellement les données </c:v>
                      </c:pt>
                      <c:pt idx="4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Feuil1!$F$83:$F$87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18031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218026056"/>
        <c:crosses val="autoZero"/>
        <c:auto val="1"/>
        <c:lblAlgn val="ctr"/>
        <c:lblOffset val="100"/>
        <c:noMultiLvlLbl val="0"/>
      </c:catAx>
      <c:valAx>
        <c:axId val="2180260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8031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>
                <a:latin typeface="Cambria" panose="02040503050406030204" pitchFamily="18" charset="0"/>
              </a:rPr>
              <a:t>Comment votre établissement reçoit-il les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>
                <a:latin typeface="Cambria" panose="02040503050406030204" pitchFamily="18" charset="0"/>
              </a:rPr>
              <a:t>accords interinstitutionnels 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Feuil1!$B$102:$B$103</c:f>
              <c:strCache>
                <c:ptCount val="2"/>
                <c:pt idx="0">
                  <c:v>uniquement par email </c:v>
                </c:pt>
                <c:pt idx="1">
                  <c:v>une combinaison (système IT, courrier postal, email) mais surtout par email</c:v>
                </c:pt>
              </c:strCache>
            </c:strRef>
          </c:cat>
          <c:val>
            <c:numRef>
              <c:f>Feuil1!$E$102:$E$103</c:f>
              <c:numCache>
                <c:formatCode>General</c:formatCode>
                <c:ptCount val="2"/>
                <c:pt idx="0">
                  <c:v>12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Feuil1!$B$102:$B$103</c15:sqref>
                        </c15:formulaRef>
                      </c:ext>
                    </c:extLst>
                    <c:strCache>
                      <c:ptCount val="2"/>
                      <c:pt idx="0">
                        <c:v>uniquement par email </c:v>
                      </c:pt>
                      <c:pt idx="1">
                        <c:v>une combinaison (système IT, courrier postal, email) mais surtout par email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Feuil1!$C$102:$C$103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Feuil1!$B$102:$B$103</c15:sqref>
                        </c15:formulaRef>
                      </c:ext>
                    </c:extLst>
                    <c:strCache>
                      <c:ptCount val="2"/>
                      <c:pt idx="0">
                        <c:v>uniquement par email </c:v>
                      </c:pt>
                      <c:pt idx="1">
                        <c:v>une combinaison (système IT, courrier postal, email) mais surtout par email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Feuil1!$D$102:$D$103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i="0" u="none" strike="noStrike" baseline="0" dirty="0" smtClean="0">
                <a:effectLst/>
                <a:latin typeface="Cambria" panose="02040503050406030204" pitchFamily="18" charset="0"/>
              </a:rPr>
              <a:t>Comment votre établissement reçoit-il les</a:t>
            </a:r>
          </a:p>
          <a:p>
            <a:pPr>
              <a:defRPr/>
            </a:pPr>
            <a:r>
              <a:rPr lang="fr-BE" sz="1800" b="1" i="0" u="none" strike="noStrike" baseline="0" dirty="0" smtClean="0">
                <a:effectLst/>
                <a:latin typeface="Cambria" panose="02040503050406030204" pitchFamily="18" charset="0"/>
              </a:rPr>
              <a:t>documents/données relatifs aux</a:t>
            </a:r>
          </a:p>
          <a:p>
            <a:pPr>
              <a:defRPr/>
            </a:pPr>
            <a:r>
              <a:rPr lang="fr-BE" sz="1800" b="1" i="0" u="none" strike="noStrike" baseline="0" dirty="0" smtClean="0">
                <a:effectLst/>
                <a:latin typeface="Cambria" panose="02040503050406030204" pitchFamily="18" charset="0"/>
              </a:rPr>
              <a:t>candidatures/nominations des étudiants</a:t>
            </a:r>
          </a:p>
          <a:p>
            <a:pPr>
              <a:defRPr/>
            </a:pPr>
            <a:r>
              <a:rPr lang="fr-BE" sz="1800" b="1" i="0" u="none" strike="noStrike" baseline="0" dirty="0" smtClean="0">
                <a:effectLst/>
                <a:latin typeface="Cambria" panose="02040503050406030204" pitchFamily="18" charset="0"/>
              </a:rPr>
              <a:t>entrants</a:t>
            </a:r>
            <a:endParaRPr lang="fr-BE" sz="1800" dirty="0">
              <a:effectLst/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4187296806272707"/>
          <c:y val="3.0371373041561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Feuil1!$A$118:$A$122</c:f>
              <c:strCache>
                <c:ptCount val="5"/>
                <c:pt idx="0">
                  <c:v>uniquement par email</c:v>
                </c:pt>
                <c:pt idx="1">
                  <c:v>uniquement via un système IT</c:v>
                </c:pt>
                <c:pt idx="2">
                  <c:v>une combinaison mais surtout par courrier postal</c:v>
                </c:pt>
                <c:pt idx="3">
                  <c:v>une combinaison mais surtout par email</c:v>
                </c:pt>
                <c:pt idx="4">
                  <c:v>une combinaison mais surtout via un système IT</c:v>
                </c:pt>
              </c:strCache>
            </c:strRef>
          </c:cat>
          <c:val>
            <c:numRef>
              <c:f>Feuil1!$B$118:$B$122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2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02720"/>
        <c:axId val="345208992"/>
      </c:barChart>
      <c:catAx>
        <c:axId val="34520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345208992"/>
        <c:crosses val="autoZero"/>
        <c:auto val="1"/>
        <c:lblAlgn val="ctr"/>
        <c:lblOffset val="100"/>
        <c:noMultiLvlLbl val="0"/>
      </c:catAx>
      <c:valAx>
        <c:axId val="3452089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52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De qui votre établissement reçoit-il les candidatures/nominations des étudiants entrants </a:t>
            </a:r>
            <a:r>
              <a:rPr lang="fr-BE" sz="1800" b="1" dirty="0" smtClean="0">
                <a:effectLst/>
                <a:latin typeface="Cambria" panose="02040503050406030204" pitchFamily="18" charset="0"/>
              </a:rPr>
              <a:t>?</a:t>
            </a:r>
            <a:endParaRPr lang="fr-BE" sz="1800" b="1" dirty="0">
              <a:effectLst/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1197848467596547"/>
          <c:y val="1.3420719477373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Cambria" panose="02040503050406030204" pitchFamily="18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Feuil1!$A$143:$A$145</c:f>
              <c:strCache>
                <c:ptCount val="3"/>
                <c:pt idx="0">
                  <c:v>uniquement de l’établissement partenaire/bureau des relations internationales</c:v>
                </c:pt>
                <c:pt idx="1">
                  <c:v>une combinaison (établissement partenaire/du bureau des relations internationales, des étudiants entrants) mais principalement de l’établissement partenaire/bureau des relations internationales</c:v>
                </c:pt>
                <c:pt idx="2">
                  <c:v>une combinaison (établissement partenaire/du bureau des relations internationales, des étudiants entrants) mais principalement des étudiants entrants</c:v>
                </c:pt>
              </c:strCache>
            </c:strRef>
          </c:cat>
          <c:val>
            <c:numRef>
              <c:f>Feuil1!$B$143:$B$145</c:f>
              <c:numCache>
                <c:formatCode>General</c:formatCode>
                <c:ptCount val="3"/>
                <c:pt idx="0">
                  <c:v>14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095696"/>
        <c:axId val="221089816"/>
      </c:barChart>
      <c:catAx>
        <c:axId val="22109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221089816"/>
        <c:crosses val="autoZero"/>
        <c:auto val="1"/>
        <c:lblAlgn val="ctr"/>
        <c:lblOffset val="100"/>
        <c:noMultiLvlLbl val="0"/>
      </c:catAx>
      <c:valAx>
        <c:axId val="2210898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109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>
                <a:effectLst/>
                <a:latin typeface="Cambria" panose="02040503050406030204" pitchFamily="18" charset="0"/>
              </a:rPr>
              <a:t>Comment votre institution reçoit-elle les documents/données relatifs aux conventions d’études/de stage des étudiants entrants </a:t>
            </a:r>
            <a:r>
              <a:rPr lang="fr-BE" sz="1800" b="1" dirty="0" smtClean="0">
                <a:effectLst/>
                <a:latin typeface="Cambria" panose="02040503050406030204" pitchFamily="18" charset="0"/>
              </a:rPr>
              <a:t>?</a:t>
            </a:r>
            <a:endParaRPr lang="fr-BE" sz="1800" b="1" dirty="0">
              <a:effectLst/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B77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Feuil1!$A$125:$A$128</c:f>
              <c:strCache>
                <c:ptCount val="4"/>
                <c:pt idx="0">
                  <c:v>uniquement par email</c:v>
                </c:pt>
                <c:pt idx="1">
                  <c:v>une combinaison (système IT, courrier postal, email) mais surtout par courrier postal</c:v>
                </c:pt>
                <c:pt idx="2">
                  <c:v>une combinaison (système IT, courrier postal, email) mais surtout par email</c:v>
                </c:pt>
                <c:pt idx="3">
                  <c:v>une combinaison (système IT, courrier postal, email) mais surtout via un système IT</c:v>
                </c:pt>
              </c:strCache>
            </c:strRef>
          </c:cat>
          <c:val>
            <c:numRef>
              <c:f>Feuil1!$B$125:$B$128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4064184"/>
        <c:axId val="224063008"/>
      </c:barChart>
      <c:catAx>
        <c:axId val="224064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fr-FR"/>
          </a:p>
        </c:txPr>
        <c:crossAx val="224063008"/>
        <c:crosses val="autoZero"/>
        <c:auto val="1"/>
        <c:lblAlgn val="ctr"/>
        <c:lblOffset val="100"/>
        <c:noMultiLvlLbl val="0"/>
      </c:catAx>
      <c:valAx>
        <c:axId val="2240630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06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4EE7-082F-4284-BF87-C9B937701CE2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71A2D-58EB-4020-A48C-7A1F87E6A56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63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674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43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075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67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Essentiellement par email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187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Des étudiants et des partenaires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62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55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Relevé de notes essentiellement transmis</a:t>
            </a:r>
            <a:r>
              <a:rPr lang="fr-BE" baseline="0" dirty="0" smtClean="0"/>
              <a:t> par email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02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90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464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82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60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392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980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895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941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577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37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92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4 établissements: plus</a:t>
            </a:r>
            <a:r>
              <a:rPr lang="fr-BE" baseline="0" dirty="0" smtClean="0"/>
              <a:t> de 10 sites! (max. 15: </a:t>
            </a:r>
            <a:r>
              <a:rPr lang="fr-BE" baseline="0" dirty="0" err="1" smtClean="0"/>
              <a:t>helha</a:t>
            </a:r>
            <a:r>
              <a:rPr lang="fr-BE" baseline="0" dirty="0" smtClean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30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autres:</a:t>
            </a:r>
            <a:r>
              <a:rPr lang="fr-BE" baseline="0" dirty="0" smtClean="0"/>
              <a:t> pas de bureau des relations internationales ni de gestion centralisée, gestion assurée par un membre du personnel administratif à raison de quelques heures par semaine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Gestion de la mobilité: les données des étudiants, les candidatures/nominations, les conventions d’études/de stage…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Autres/pas d’outils</a:t>
            </a:r>
            <a:r>
              <a:rPr lang="fr-BE" baseline="0" dirty="0" smtClean="0"/>
              <a:t> spécifiques utilisés</a:t>
            </a:r>
            <a:r>
              <a:rPr lang="fr-BE" dirty="0" smtClean="0"/>
              <a:t>: fichier Excel</a:t>
            </a:r>
            <a:r>
              <a:rPr lang="fr-BE" baseline="0" dirty="0" smtClean="0"/>
              <a:t> majoritairement: côté négatif: processus chronophage (</a:t>
            </a:r>
            <a:r>
              <a:rPr lang="fr-BE" baseline="0" dirty="0" err="1" smtClean="0"/>
              <a:t>ensodage</a:t>
            </a:r>
            <a:r>
              <a:rPr lang="fr-BE" baseline="0" dirty="0" smtClean="0"/>
              <a:t> manuel), pas de sécurisation des données, aucune </a:t>
            </a:r>
            <a:r>
              <a:rPr lang="fr-BE" baseline="0" dirty="0" err="1" smtClean="0"/>
              <a:t>automisation</a:t>
            </a:r>
            <a:r>
              <a:rPr lang="fr-BE" baseline="0" dirty="0" smtClean="0"/>
              <a:t> car aucun système intégré (pas de données </a:t>
            </a:r>
            <a:r>
              <a:rPr lang="fr-BE" baseline="0" dirty="0" err="1" smtClean="0"/>
              <a:t>précomplétées</a:t>
            </a:r>
            <a:r>
              <a:rPr lang="fr-BE" baseline="0" dirty="0" smtClean="0"/>
              <a:t> par exemple)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aseline="0" dirty="0" smtClean="0"/>
              <a:t>Logiciel commercial: une université (ULB): côté négatif: outil commercial non prévu pour le </a:t>
            </a:r>
            <a:r>
              <a:rPr lang="fr-BE" baseline="0" dirty="0" err="1" smtClean="0"/>
              <a:t>reporting</a:t>
            </a:r>
            <a:r>
              <a:rPr lang="fr-BE" baseline="0" dirty="0" smtClean="0"/>
              <a:t> des fonds nationaux (Erasmus+ uniquement)/ Dépendance d'une entreprise pour les adaptations à l'environnement interne (notamment les fonds nationaux)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baseline="0" dirty="0" smtClean="0"/>
              <a:t>HE: majoritairement: pas d’outils IT spécifiques utilisés ou développés en interne (exemple: EPHEC, HENNALUX)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73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Gestion de la mobilité: les données des étudiants, les candidatures/nominations, les conventions d’études/de stage…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Autres: fichier Excel</a:t>
            </a:r>
            <a:r>
              <a:rPr lang="fr-BE" baseline="0" dirty="0" smtClean="0"/>
              <a:t> majoritairement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184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44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 smtClean="0"/>
              <a:t>Un élément important</a:t>
            </a:r>
            <a:r>
              <a:rPr lang="fr-BE" baseline="0" dirty="0" smtClean="0"/>
              <a:t> est de savoir de qui l’établissement reçoit les données ou documents relatifs à la mobilité </a:t>
            </a:r>
            <a:r>
              <a:rPr lang="fr-BE" b="1" baseline="0" dirty="0" smtClean="0"/>
              <a:t>et </a:t>
            </a:r>
            <a:r>
              <a:rPr lang="fr-BE" baseline="0" dirty="0" smtClean="0"/>
              <a:t>sous quelle forme (email, courrier postal, système IT)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67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www.erasmusplus-fr.be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45336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36716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43668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72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www.erasmusplus-fr.be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184796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27574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6209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68000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11971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908508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89107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51620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CF5C-5A33-4228-9D58-BD90DA0888AD}" type="datetimeFigureOut">
              <a:rPr lang="fr-BE" smtClean="0"/>
              <a:t>14-01-2019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43590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70C0"/>
                </a:solidFill>
              </a:defRPr>
            </a:lvl1pPr>
          </a:lstStyle>
          <a:p>
            <a:r>
              <a:rPr lang="fr-BE" dirty="0" smtClean="0"/>
              <a:t>www.erasmusplus-fr.be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effectLst>
            <a:outerShdw dist="50800" algn="ctr" rotWithShape="0">
              <a:srgbClr val="0070C0"/>
            </a:outerShdw>
            <a:reflection blurRad="25400" stA="45000" endPos="65000" dist="50800" dir="5400000" sy="-100000" algn="bl" rotWithShape="0"/>
          </a:effectLst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24" y="4788573"/>
            <a:ext cx="225352" cy="225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4" y="4788573"/>
            <a:ext cx="788732" cy="2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84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1"/>
          <p:cNvSpPr txBox="1">
            <a:spLocks/>
          </p:cNvSpPr>
          <p:nvPr/>
        </p:nvSpPr>
        <p:spPr>
          <a:xfrm>
            <a:off x="144379" y="3121335"/>
            <a:ext cx="5589527" cy="186557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>
              <a:buFontTx/>
            </a:pPr>
            <a:r>
              <a:rPr lang="fr-BE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Day </a:t>
            </a:r>
          </a:p>
          <a:p>
            <a:pPr>
              <a:buFontTx/>
            </a:pPr>
            <a:r>
              <a:rPr lang="fr-BE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BE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igitalisation Erasmus+</a:t>
            </a:r>
          </a:p>
          <a:p>
            <a:pPr>
              <a:buFontTx/>
            </a:pPr>
            <a:r>
              <a:rPr lang="fr-BE" sz="3600" dirty="0" smtClean="0">
                <a:solidFill>
                  <a:srgbClr val="0070C0"/>
                </a:solidFill>
              </a:rPr>
              <a:t> </a:t>
            </a:r>
          </a:p>
          <a:p>
            <a:pPr algn="r">
              <a:buFontTx/>
            </a:pPr>
            <a:r>
              <a:rPr lang="fr-BE" sz="2400" dirty="0" smtClean="0">
                <a:solidFill>
                  <a:srgbClr val="0070C0"/>
                </a:solidFill>
              </a:rPr>
              <a:t>Bruxelles, 15 janvier 2019</a:t>
            </a:r>
            <a:endParaRPr lang="fr-BE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Développement des outils IT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654946"/>
              </p:ext>
            </p:extLst>
          </p:nvPr>
        </p:nvGraphicFramePr>
        <p:xfrm>
          <a:off x="590400" y="902485"/>
          <a:ext cx="8193599" cy="35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6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Utilisation des outils IT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708556"/>
              </p:ext>
            </p:extLst>
          </p:nvPr>
        </p:nvGraphicFramePr>
        <p:xfrm>
          <a:off x="465259" y="784800"/>
          <a:ext cx="8409600" cy="398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40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Edition des documents contractuels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71196"/>
              </p:ext>
            </p:extLst>
          </p:nvPr>
        </p:nvGraphicFramePr>
        <p:xfrm>
          <a:off x="568800" y="912786"/>
          <a:ext cx="8387999" cy="384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1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443491"/>
              </p:ext>
            </p:extLst>
          </p:nvPr>
        </p:nvGraphicFramePr>
        <p:xfrm>
          <a:off x="947585" y="950738"/>
          <a:ext cx="7290074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3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entrante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02906"/>
              </p:ext>
            </p:extLst>
          </p:nvPr>
        </p:nvGraphicFramePr>
        <p:xfrm>
          <a:off x="547200" y="842401"/>
          <a:ext cx="8366400" cy="381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86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entrante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825209"/>
              </p:ext>
            </p:extLst>
          </p:nvPr>
        </p:nvGraphicFramePr>
        <p:xfrm>
          <a:off x="403200" y="795262"/>
          <a:ext cx="8553600" cy="39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8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entrante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23244"/>
              </p:ext>
            </p:extLst>
          </p:nvPr>
        </p:nvGraphicFramePr>
        <p:xfrm>
          <a:off x="547200" y="866883"/>
          <a:ext cx="8380799" cy="37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35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entrante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978886"/>
              </p:ext>
            </p:extLst>
          </p:nvPr>
        </p:nvGraphicFramePr>
        <p:xfrm>
          <a:off x="465258" y="864001"/>
          <a:ext cx="8491541" cy="371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sortante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327496"/>
              </p:ext>
            </p:extLst>
          </p:nvPr>
        </p:nvGraphicFramePr>
        <p:xfrm>
          <a:off x="465259" y="878399"/>
          <a:ext cx="8541941" cy="37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8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sortante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970296"/>
              </p:ext>
            </p:extLst>
          </p:nvPr>
        </p:nvGraphicFramePr>
        <p:xfrm>
          <a:off x="540000" y="934773"/>
          <a:ext cx="8431199" cy="371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8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04116"/>
              </p:ext>
            </p:extLst>
          </p:nvPr>
        </p:nvGraphicFramePr>
        <p:xfrm>
          <a:off x="1080402" y="718243"/>
          <a:ext cx="6983197" cy="427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913">
                  <a:extLst>
                    <a:ext uri="{9D8B030D-6E8A-4147-A177-3AD203B41FA5}">
                      <a16:colId xmlns:a16="http://schemas.microsoft.com/office/drawing/2014/main" xmlns="" val="563274312"/>
                    </a:ext>
                  </a:extLst>
                </a:gridCol>
                <a:gridCol w="3680284">
                  <a:extLst>
                    <a:ext uri="{9D8B030D-6E8A-4147-A177-3AD203B41FA5}">
                      <a16:colId xmlns:a16="http://schemas.microsoft.com/office/drawing/2014/main" xmlns="" val="139844363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Bart Stoffels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UCLouvain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16234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Frédéric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Raes</a:t>
                      </a:r>
                      <a:endParaRPr lang="fr-BE" sz="1600" b="0" kern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Détaché ETNIC à l’AEF-Europe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9834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Gaël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Vandenbroucke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ULB, Université Libre de Bruxelles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29773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Julie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Guiot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HELMo</a:t>
                      </a:r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, Haute Ecole Libre Mosane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09041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Christian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Goethals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HELHa</a:t>
                      </a:r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, Haute Ecole Louvain en Hainaut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3411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Dominique d’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Arripe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ULiège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169881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Caroline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Laloux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ICHEC Brussels Management </a:t>
                      </a:r>
                      <a:r>
                        <a:rPr lang="fr-BE" sz="1600" b="0" i="1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School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24604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Astrid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Buelens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EPHEC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486705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Salvatore </a:t>
                      </a:r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Gioveni 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Conservatoire royal</a:t>
                      </a:r>
                      <a:r>
                        <a:rPr lang="fr-BE" sz="1600" b="0" i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de Bruxelles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178133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Henrich</a:t>
                      </a:r>
                      <a:r>
                        <a:rPr lang="fr-BE" sz="1600" b="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fr-BE" sz="1600" b="0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Brunke</a:t>
                      </a:r>
                      <a:endParaRPr lang="fr-BE" sz="1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Université de Namur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32521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BE" sz="16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Mélanie </a:t>
                      </a:r>
                      <a:r>
                        <a:rPr lang="fr-BE" sz="16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Delbascourt</a:t>
                      </a:r>
                      <a:endParaRPr lang="fr-BE" sz="1600" b="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600" b="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AEF-Europe</a:t>
                      </a:r>
                      <a:endParaRPr lang="fr-BE" sz="1600" b="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57211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62347"/>
            <a:ext cx="6858000" cy="710738"/>
          </a:xfrm>
        </p:spPr>
        <p:txBody>
          <a:bodyPr anchor="ctr">
            <a:noAutofit/>
          </a:bodyPr>
          <a:lstStyle/>
          <a:p>
            <a:r>
              <a:rPr lang="fr-BE" sz="3600" b="1" dirty="0" smtClean="0">
                <a:solidFill>
                  <a:srgbClr val="0070C0"/>
                </a:solidFill>
              </a:rPr>
              <a:t>Composition du GT IT-TOOLS</a:t>
            </a:r>
            <a:endParaRPr lang="fr-B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sortante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30390"/>
              </p:ext>
            </p:extLst>
          </p:nvPr>
        </p:nvGraphicFramePr>
        <p:xfrm>
          <a:off x="465259" y="934772"/>
          <a:ext cx="8441141" cy="371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9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sortante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439512"/>
              </p:ext>
            </p:extLst>
          </p:nvPr>
        </p:nvGraphicFramePr>
        <p:xfrm>
          <a:off x="465259" y="784800"/>
          <a:ext cx="8448341" cy="39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Flux des documents – Mobilité sortante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64927" y="4359275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032317"/>
              </p:ext>
            </p:extLst>
          </p:nvPr>
        </p:nvGraphicFramePr>
        <p:xfrm>
          <a:off x="583200" y="950739"/>
          <a:ext cx="8301600" cy="370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1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685800" y="965002"/>
            <a:ext cx="7772400" cy="32134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Les besoins</a:t>
            </a: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des établissements de la FWB en matière d’outil de gestion de la </a:t>
            </a: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mobilité :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difficultés et suggestions pour améliorer les processus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Gestion des accords interinstitutionnels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</a:t>
            </a:r>
            <a:r>
              <a:rPr lang="en" dirty="0" smtClean="0">
                <a:solidFill>
                  <a:srgbClr val="FFFFFF"/>
                </a:solidFill>
              </a:rPr>
              <a:t>attntion </a:t>
            </a:r>
            <a:r>
              <a:rPr lang="en" dirty="0">
                <a:solidFill>
                  <a:srgbClr val="FFFFFF"/>
                </a:solidFill>
              </a:rPr>
              <a:t>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7379920" y="934765"/>
            <a:ext cx="824007" cy="823943"/>
          </a:xfrm>
          <a:custGeom>
            <a:avLst/>
            <a:gdLst/>
            <a:ahLst/>
            <a:cxnLst/>
            <a:rect l="0" t="0" r="0" b="0"/>
            <a:pathLst>
              <a:path w="8452" h="8452" fill="none" extrusionOk="0">
                <a:moveTo>
                  <a:pt x="0" y="8135"/>
                </a:moveTo>
                <a:lnTo>
                  <a:pt x="0" y="8135"/>
                </a:lnTo>
                <a:lnTo>
                  <a:pt x="438" y="8257"/>
                </a:lnTo>
                <a:lnTo>
                  <a:pt x="852" y="8354"/>
                </a:lnTo>
                <a:lnTo>
                  <a:pt x="1291" y="8403"/>
                </a:lnTo>
                <a:lnTo>
                  <a:pt x="1729" y="8452"/>
                </a:lnTo>
                <a:lnTo>
                  <a:pt x="2168" y="8452"/>
                </a:lnTo>
                <a:lnTo>
                  <a:pt x="2606" y="8427"/>
                </a:lnTo>
                <a:lnTo>
                  <a:pt x="3020" y="8378"/>
                </a:lnTo>
                <a:lnTo>
                  <a:pt x="3458" y="8281"/>
                </a:lnTo>
                <a:lnTo>
                  <a:pt x="3872" y="8184"/>
                </a:lnTo>
                <a:lnTo>
                  <a:pt x="4311" y="8037"/>
                </a:lnTo>
                <a:lnTo>
                  <a:pt x="4701" y="7867"/>
                </a:lnTo>
                <a:lnTo>
                  <a:pt x="5115" y="7672"/>
                </a:lnTo>
                <a:lnTo>
                  <a:pt x="5504" y="7429"/>
                </a:lnTo>
                <a:lnTo>
                  <a:pt x="5870" y="7185"/>
                </a:lnTo>
                <a:lnTo>
                  <a:pt x="6235" y="6893"/>
                </a:lnTo>
                <a:lnTo>
                  <a:pt x="6576" y="6576"/>
                </a:lnTo>
                <a:lnTo>
                  <a:pt x="6576" y="6576"/>
                </a:lnTo>
                <a:lnTo>
                  <a:pt x="6892" y="6235"/>
                </a:lnTo>
                <a:lnTo>
                  <a:pt x="7185" y="5870"/>
                </a:lnTo>
                <a:lnTo>
                  <a:pt x="7428" y="5505"/>
                </a:lnTo>
                <a:lnTo>
                  <a:pt x="7672" y="5115"/>
                </a:lnTo>
                <a:lnTo>
                  <a:pt x="7867" y="4701"/>
                </a:lnTo>
                <a:lnTo>
                  <a:pt x="8037" y="4311"/>
                </a:lnTo>
                <a:lnTo>
                  <a:pt x="8183" y="3873"/>
                </a:lnTo>
                <a:lnTo>
                  <a:pt x="8281" y="3459"/>
                </a:lnTo>
                <a:lnTo>
                  <a:pt x="8378" y="3020"/>
                </a:lnTo>
                <a:lnTo>
                  <a:pt x="8427" y="2606"/>
                </a:lnTo>
                <a:lnTo>
                  <a:pt x="8451" y="2168"/>
                </a:lnTo>
                <a:lnTo>
                  <a:pt x="8451" y="1730"/>
                </a:lnTo>
                <a:lnTo>
                  <a:pt x="8402" y="1291"/>
                </a:lnTo>
                <a:lnTo>
                  <a:pt x="8354" y="853"/>
                </a:lnTo>
                <a:lnTo>
                  <a:pt x="8256" y="439"/>
                </a:lnTo>
                <a:lnTo>
                  <a:pt x="8135" y="0"/>
                </a:ln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" name="Rectangle 1"/>
          <p:cNvSpPr/>
          <p:nvPr/>
        </p:nvSpPr>
        <p:spPr>
          <a:xfrm>
            <a:off x="1682952" y="3914299"/>
            <a:ext cx="7322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Base </a:t>
            </a:r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de </a:t>
            </a:r>
            <a:r>
              <a:rPr lang="fr-BE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données en ligne </a:t>
            </a:r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centralisée au niveau européen </a:t>
            </a:r>
            <a:r>
              <a:rPr lang="fr-BE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pour faciliter la communication entre les partenaires pour la signature, la mise à jour et le renouvellement des accords interinstitutionnels</a:t>
            </a:r>
            <a:endParaRPr lang="fr-BE" sz="1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0177135">
            <a:off x="9469" y="938263"/>
            <a:ext cx="2495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Les documents « voyagent » beaucoup physiquement (pour les signatures) et électroniquement (par email)</a:t>
            </a:r>
            <a:endParaRPr lang="fr-BE" sz="1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4985" y="1818688"/>
            <a:ext cx="1950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Les mises à jours des coordonnées </a:t>
            </a:r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(représentant légal, code Erasmus) sont </a:t>
            </a:r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rarement faites</a:t>
            </a:r>
          </a:p>
        </p:txBody>
      </p:sp>
      <p:sp>
        <p:nvSpPr>
          <p:cNvPr id="7" name="ZoneTexte 6"/>
          <p:cNvSpPr txBox="1"/>
          <p:nvPr/>
        </p:nvSpPr>
        <p:spPr>
          <a:xfrm rot="718883">
            <a:off x="5098684" y="723616"/>
            <a:ext cx="182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Processus de signatures long et fastidieux. On récupère les accords des mois après, quand on les récupère </a:t>
            </a:r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!</a:t>
            </a:r>
            <a:endParaRPr lang="fr-BE" sz="1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94790" y="1879826"/>
            <a:ext cx="234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Gestion chronophage, beaucoup </a:t>
            </a:r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de "manipulations" : impression, signature, scan, envoi par mails</a:t>
            </a:r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...</a:t>
            </a:r>
            <a:endParaRPr lang="fr-BE" sz="1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Résultat de recherche d'images pour &quot;image solu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3826189"/>
            <a:ext cx="1345125" cy="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BE" sz="2400" b="1" dirty="0">
                <a:solidFill>
                  <a:srgbClr val="0070C0"/>
                </a:solidFill>
                <a:cs typeface="Arial" panose="020B0604020202020204" pitchFamily="34" charset="0"/>
              </a:rPr>
              <a:t>Gestion de la nomination des étudiants</a:t>
            </a:r>
            <a:endParaRPr sz="2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7379920" y="934765"/>
            <a:ext cx="824007" cy="823943"/>
          </a:xfrm>
          <a:custGeom>
            <a:avLst/>
            <a:gdLst/>
            <a:ahLst/>
            <a:cxnLst/>
            <a:rect l="0" t="0" r="0" b="0"/>
            <a:pathLst>
              <a:path w="8452" h="8452" fill="none" extrusionOk="0">
                <a:moveTo>
                  <a:pt x="0" y="8135"/>
                </a:moveTo>
                <a:lnTo>
                  <a:pt x="0" y="8135"/>
                </a:lnTo>
                <a:lnTo>
                  <a:pt x="438" y="8257"/>
                </a:lnTo>
                <a:lnTo>
                  <a:pt x="852" y="8354"/>
                </a:lnTo>
                <a:lnTo>
                  <a:pt x="1291" y="8403"/>
                </a:lnTo>
                <a:lnTo>
                  <a:pt x="1729" y="8452"/>
                </a:lnTo>
                <a:lnTo>
                  <a:pt x="2168" y="8452"/>
                </a:lnTo>
                <a:lnTo>
                  <a:pt x="2606" y="8427"/>
                </a:lnTo>
                <a:lnTo>
                  <a:pt x="3020" y="8378"/>
                </a:lnTo>
                <a:lnTo>
                  <a:pt x="3458" y="8281"/>
                </a:lnTo>
                <a:lnTo>
                  <a:pt x="3872" y="8184"/>
                </a:lnTo>
                <a:lnTo>
                  <a:pt x="4311" y="8037"/>
                </a:lnTo>
                <a:lnTo>
                  <a:pt x="4701" y="7867"/>
                </a:lnTo>
                <a:lnTo>
                  <a:pt x="5115" y="7672"/>
                </a:lnTo>
                <a:lnTo>
                  <a:pt x="5504" y="7429"/>
                </a:lnTo>
                <a:lnTo>
                  <a:pt x="5870" y="7185"/>
                </a:lnTo>
                <a:lnTo>
                  <a:pt x="6235" y="6893"/>
                </a:lnTo>
                <a:lnTo>
                  <a:pt x="6576" y="6576"/>
                </a:lnTo>
                <a:lnTo>
                  <a:pt x="6576" y="6576"/>
                </a:lnTo>
                <a:lnTo>
                  <a:pt x="6892" y="6235"/>
                </a:lnTo>
                <a:lnTo>
                  <a:pt x="7185" y="5870"/>
                </a:lnTo>
                <a:lnTo>
                  <a:pt x="7428" y="5505"/>
                </a:lnTo>
                <a:lnTo>
                  <a:pt x="7672" y="5115"/>
                </a:lnTo>
                <a:lnTo>
                  <a:pt x="7867" y="4701"/>
                </a:lnTo>
                <a:lnTo>
                  <a:pt x="8037" y="4311"/>
                </a:lnTo>
                <a:lnTo>
                  <a:pt x="8183" y="3873"/>
                </a:lnTo>
                <a:lnTo>
                  <a:pt x="8281" y="3459"/>
                </a:lnTo>
                <a:lnTo>
                  <a:pt x="8378" y="3020"/>
                </a:lnTo>
                <a:lnTo>
                  <a:pt x="8427" y="2606"/>
                </a:lnTo>
                <a:lnTo>
                  <a:pt x="8451" y="2168"/>
                </a:lnTo>
                <a:lnTo>
                  <a:pt x="8451" y="1730"/>
                </a:lnTo>
                <a:lnTo>
                  <a:pt x="8402" y="1291"/>
                </a:lnTo>
                <a:lnTo>
                  <a:pt x="8354" y="853"/>
                </a:lnTo>
                <a:lnTo>
                  <a:pt x="8256" y="439"/>
                </a:lnTo>
                <a:lnTo>
                  <a:pt x="8135" y="0"/>
                </a:ln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" name="Rectangle 1"/>
          <p:cNvSpPr/>
          <p:nvPr/>
        </p:nvSpPr>
        <p:spPr>
          <a:xfrm>
            <a:off x="1635350" y="4000297"/>
            <a:ext cx="695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Plateforme en ligne partagée au niveau européen pour la gestion des candidatures (avec des standards communs au niveau documentaire)</a:t>
            </a:r>
          </a:p>
        </p:txBody>
      </p:sp>
      <p:sp>
        <p:nvSpPr>
          <p:cNvPr id="3" name="ZoneTexte 2"/>
          <p:cNvSpPr txBox="1"/>
          <p:nvPr/>
        </p:nvSpPr>
        <p:spPr>
          <a:xfrm rot="20177135">
            <a:off x="562778" y="1452001"/>
            <a:ext cx="249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Multiplicité des supports/canaux de communication</a:t>
            </a:r>
          </a:p>
        </p:txBody>
      </p:sp>
      <p:sp>
        <p:nvSpPr>
          <p:cNvPr id="7" name="ZoneTexte 6"/>
          <p:cNvSpPr txBox="1"/>
          <p:nvPr/>
        </p:nvSpPr>
        <p:spPr>
          <a:xfrm rot="718883">
            <a:off x="6495261" y="1255383"/>
            <a:ext cx="1827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Lourdeur du système: mailing-signature-scan-renvoi des documents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66814" y="1848197"/>
            <a:ext cx="234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Absence d’harmonisation des procédures au niveau européen : calendriers (deadline), documents requis</a:t>
            </a:r>
          </a:p>
        </p:txBody>
      </p:sp>
      <p:pic>
        <p:nvPicPr>
          <p:cNvPr id="1026" name="Picture 2" descr="Résultat de recherche d'images pour &quot;image solu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3826189"/>
            <a:ext cx="1345125" cy="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8" y="242921"/>
            <a:ext cx="8369141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BE" sz="2400" b="1" dirty="0">
                <a:solidFill>
                  <a:srgbClr val="0070C0"/>
                </a:solidFill>
                <a:cs typeface="Arial" panose="020B0604020202020204" pitchFamily="34" charset="0"/>
              </a:rPr>
              <a:t>Gestion de la confirmation de départ et d’arrivée de l’étudiant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7379920" y="934765"/>
            <a:ext cx="824007" cy="823943"/>
          </a:xfrm>
          <a:custGeom>
            <a:avLst/>
            <a:gdLst/>
            <a:ahLst/>
            <a:cxnLst/>
            <a:rect l="0" t="0" r="0" b="0"/>
            <a:pathLst>
              <a:path w="8452" h="8452" fill="none" extrusionOk="0">
                <a:moveTo>
                  <a:pt x="0" y="8135"/>
                </a:moveTo>
                <a:lnTo>
                  <a:pt x="0" y="8135"/>
                </a:lnTo>
                <a:lnTo>
                  <a:pt x="438" y="8257"/>
                </a:lnTo>
                <a:lnTo>
                  <a:pt x="852" y="8354"/>
                </a:lnTo>
                <a:lnTo>
                  <a:pt x="1291" y="8403"/>
                </a:lnTo>
                <a:lnTo>
                  <a:pt x="1729" y="8452"/>
                </a:lnTo>
                <a:lnTo>
                  <a:pt x="2168" y="8452"/>
                </a:lnTo>
                <a:lnTo>
                  <a:pt x="2606" y="8427"/>
                </a:lnTo>
                <a:lnTo>
                  <a:pt x="3020" y="8378"/>
                </a:lnTo>
                <a:lnTo>
                  <a:pt x="3458" y="8281"/>
                </a:lnTo>
                <a:lnTo>
                  <a:pt x="3872" y="8184"/>
                </a:lnTo>
                <a:lnTo>
                  <a:pt x="4311" y="8037"/>
                </a:lnTo>
                <a:lnTo>
                  <a:pt x="4701" y="7867"/>
                </a:lnTo>
                <a:lnTo>
                  <a:pt x="5115" y="7672"/>
                </a:lnTo>
                <a:lnTo>
                  <a:pt x="5504" y="7429"/>
                </a:lnTo>
                <a:lnTo>
                  <a:pt x="5870" y="7185"/>
                </a:lnTo>
                <a:lnTo>
                  <a:pt x="6235" y="6893"/>
                </a:lnTo>
                <a:lnTo>
                  <a:pt x="6576" y="6576"/>
                </a:lnTo>
                <a:lnTo>
                  <a:pt x="6576" y="6576"/>
                </a:lnTo>
                <a:lnTo>
                  <a:pt x="6892" y="6235"/>
                </a:lnTo>
                <a:lnTo>
                  <a:pt x="7185" y="5870"/>
                </a:lnTo>
                <a:lnTo>
                  <a:pt x="7428" y="5505"/>
                </a:lnTo>
                <a:lnTo>
                  <a:pt x="7672" y="5115"/>
                </a:lnTo>
                <a:lnTo>
                  <a:pt x="7867" y="4701"/>
                </a:lnTo>
                <a:lnTo>
                  <a:pt x="8037" y="4311"/>
                </a:lnTo>
                <a:lnTo>
                  <a:pt x="8183" y="3873"/>
                </a:lnTo>
                <a:lnTo>
                  <a:pt x="8281" y="3459"/>
                </a:lnTo>
                <a:lnTo>
                  <a:pt x="8378" y="3020"/>
                </a:lnTo>
                <a:lnTo>
                  <a:pt x="8427" y="2606"/>
                </a:lnTo>
                <a:lnTo>
                  <a:pt x="8451" y="2168"/>
                </a:lnTo>
                <a:lnTo>
                  <a:pt x="8451" y="1730"/>
                </a:lnTo>
                <a:lnTo>
                  <a:pt x="8402" y="1291"/>
                </a:lnTo>
                <a:lnTo>
                  <a:pt x="8354" y="853"/>
                </a:lnTo>
                <a:lnTo>
                  <a:pt x="8256" y="439"/>
                </a:lnTo>
                <a:lnTo>
                  <a:pt x="8135" y="0"/>
                </a:ln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" name="Rectangle 1"/>
          <p:cNvSpPr/>
          <p:nvPr/>
        </p:nvSpPr>
        <p:spPr>
          <a:xfrm>
            <a:off x="1635350" y="4000297"/>
            <a:ext cx="695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Système de check-in check-out automatique à mettre en place dans le cas d'un système </a:t>
            </a:r>
            <a:r>
              <a:rPr lang="fr-BE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informatique </a:t>
            </a:r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centralisé au niveau européen</a:t>
            </a:r>
          </a:p>
        </p:txBody>
      </p:sp>
      <p:sp>
        <p:nvSpPr>
          <p:cNvPr id="3" name="ZoneTexte 2"/>
          <p:cNvSpPr txBox="1"/>
          <p:nvPr/>
        </p:nvSpPr>
        <p:spPr>
          <a:xfrm rot="20568286">
            <a:off x="1662373" y="1835270"/>
            <a:ext cx="255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Document qui n’est pas rendu à temps</a:t>
            </a:r>
          </a:p>
        </p:txBody>
      </p:sp>
      <p:sp>
        <p:nvSpPr>
          <p:cNvPr id="7" name="ZoneTexte 6"/>
          <p:cNvSpPr txBox="1"/>
          <p:nvPr/>
        </p:nvSpPr>
        <p:spPr>
          <a:xfrm rot="565621">
            <a:off x="5667379" y="1364693"/>
            <a:ext cx="182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Difficulté à récupérer le document car </a:t>
            </a:r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responsabilité </a:t>
            </a:r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de l’étudiant (gestion chronophage des rappels)</a:t>
            </a:r>
          </a:p>
        </p:txBody>
      </p:sp>
      <p:pic>
        <p:nvPicPr>
          <p:cNvPr id="1026" name="Picture 2" descr="Résultat de recherche d'images pour &quot;image solu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3826189"/>
            <a:ext cx="1345125" cy="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8" y="242921"/>
            <a:ext cx="8369141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BE" sz="2400" b="1" dirty="0">
                <a:solidFill>
                  <a:srgbClr val="0070C0"/>
                </a:solidFill>
                <a:cs typeface="Arial" panose="020B0604020202020204" pitchFamily="34" charset="0"/>
              </a:rPr>
              <a:t>Gestion de la </a:t>
            </a: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convention d’études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7379920" y="934765"/>
            <a:ext cx="824007" cy="823943"/>
          </a:xfrm>
          <a:custGeom>
            <a:avLst/>
            <a:gdLst/>
            <a:ahLst/>
            <a:cxnLst/>
            <a:rect l="0" t="0" r="0" b="0"/>
            <a:pathLst>
              <a:path w="8452" h="8452" fill="none" extrusionOk="0">
                <a:moveTo>
                  <a:pt x="0" y="8135"/>
                </a:moveTo>
                <a:lnTo>
                  <a:pt x="0" y="8135"/>
                </a:lnTo>
                <a:lnTo>
                  <a:pt x="438" y="8257"/>
                </a:lnTo>
                <a:lnTo>
                  <a:pt x="852" y="8354"/>
                </a:lnTo>
                <a:lnTo>
                  <a:pt x="1291" y="8403"/>
                </a:lnTo>
                <a:lnTo>
                  <a:pt x="1729" y="8452"/>
                </a:lnTo>
                <a:lnTo>
                  <a:pt x="2168" y="8452"/>
                </a:lnTo>
                <a:lnTo>
                  <a:pt x="2606" y="8427"/>
                </a:lnTo>
                <a:lnTo>
                  <a:pt x="3020" y="8378"/>
                </a:lnTo>
                <a:lnTo>
                  <a:pt x="3458" y="8281"/>
                </a:lnTo>
                <a:lnTo>
                  <a:pt x="3872" y="8184"/>
                </a:lnTo>
                <a:lnTo>
                  <a:pt x="4311" y="8037"/>
                </a:lnTo>
                <a:lnTo>
                  <a:pt x="4701" y="7867"/>
                </a:lnTo>
                <a:lnTo>
                  <a:pt x="5115" y="7672"/>
                </a:lnTo>
                <a:lnTo>
                  <a:pt x="5504" y="7429"/>
                </a:lnTo>
                <a:lnTo>
                  <a:pt x="5870" y="7185"/>
                </a:lnTo>
                <a:lnTo>
                  <a:pt x="6235" y="6893"/>
                </a:lnTo>
                <a:lnTo>
                  <a:pt x="6576" y="6576"/>
                </a:lnTo>
                <a:lnTo>
                  <a:pt x="6576" y="6576"/>
                </a:lnTo>
                <a:lnTo>
                  <a:pt x="6892" y="6235"/>
                </a:lnTo>
                <a:lnTo>
                  <a:pt x="7185" y="5870"/>
                </a:lnTo>
                <a:lnTo>
                  <a:pt x="7428" y="5505"/>
                </a:lnTo>
                <a:lnTo>
                  <a:pt x="7672" y="5115"/>
                </a:lnTo>
                <a:lnTo>
                  <a:pt x="7867" y="4701"/>
                </a:lnTo>
                <a:lnTo>
                  <a:pt x="8037" y="4311"/>
                </a:lnTo>
                <a:lnTo>
                  <a:pt x="8183" y="3873"/>
                </a:lnTo>
                <a:lnTo>
                  <a:pt x="8281" y="3459"/>
                </a:lnTo>
                <a:lnTo>
                  <a:pt x="8378" y="3020"/>
                </a:lnTo>
                <a:lnTo>
                  <a:pt x="8427" y="2606"/>
                </a:lnTo>
                <a:lnTo>
                  <a:pt x="8451" y="2168"/>
                </a:lnTo>
                <a:lnTo>
                  <a:pt x="8451" y="1730"/>
                </a:lnTo>
                <a:lnTo>
                  <a:pt x="8402" y="1291"/>
                </a:lnTo>
                <a:lnTo>
                  <a:pt x="8354" y="853"/>
                </a:lnTo>
                <a:lnTo>
                  <a:pt x="8256" y="439"/>
                </a:lnTo>
                <a:lnTo>
                  <a:pt x="8135" y="0"/>
                </a:ln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" name="Rectangle 1"/>
          <p:cNvSpPr/>
          <p:nvPr/>
        </p:nvSpPr>
        <p:spPr>
          <a:xfrm>
            <a:off x="1562108" y="4008616"/>
            <a:ext cx="695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Un formulaire en ligne standardisé au niveau européen avec validation électronique </a:t>
            </a:r>
          </a:p>
        </p:txBody>
      </p:sp>
      <p:sp>
        <p:nvSpPr>
          <p:cNvPr id="3" name="ZoneTexte 2"/>
          <p:cNvSpPr txBox="1"/>
          <p:nvPr/>
        </p:nvSpPr>
        <p:spPr>
          <a:xfrm rot="20568286">
            <a:off x="1662373" y="1835270"/>
            <a:ext cx="255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Obtenir les signatures dans les délais</a:t>
            </a:r>
          </a:p>
        </p:txBody>
      </p:sp>
      <p:sp>
        <p:nvSpPr>
          <p:cNvPr id="7" name="ZoneTexte 6"/>
          <p:cNvSpPr txBox="1"/>
          <p:nvPr/>
        </p:nvSpPr>
        <p:spPr>
          <a:xfrm rot="565621">
            <a:off x="5667379" y="1857135"/>
            <a:ext cx="182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Gestion des changements par échanges d’émail</a:t>
            </a:r>
          </a:p>
        </p:txBody>
      </p:sp>
      <p:pic>
        <p:nvPicPr>
          <p:cNvPr id="1026" name="Picture 2" descr="Résultat de recherche d'images pour &quot;image solu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3826189"/>
            <a:ext cx="1345125" cy="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8" y="242921"/>
            <a:ext cx="8369141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fr-BE" sz="2400" b="1" dirty="0">
                <a:solidFill>
                  <a:srgbClr val="0070C0"/>
                </a:solidFill>
                <a:cs typeface="Arial" panose="020B0604020202020204" pitchFamily="34" charset="0"/>
              </a:rPr>
              <a:t>Gestion du relevé de notes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</a:t>
            </a:r>
            <a:r>
              <a:rPr lang="en" dirty="0" smtClean="0">
                <a:solidFill>
                  <a:srgbClr val="FFFFFF"/>
                </a:solidFill>
              </a:rPr>
              <a:t>attntion </a:t>
            </a:r>
            <a:r>
              <a:rPr lang="en" dirty="0">
                <a:solidFill>
                  <a:srgbClr val="FFFFFF"/>
                </a:solidFill>
              </a:rPr>
              <a:t>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7379920" y="934765"/>
            <a:ext cx="824007" cy="823943"/>
          </a:xfrm>
          <a:custGeom>
            <a:avLst/>
            <a:gdLst/>
            <a:ahLst/>
            <a:cxnLst/>
            <a:rect l="0" t="0" r="0" b="0"/>
            <a:pathLst>
              <a:path w="8452" h="8452" fill="none" extrusionOk="0">
                <a:moveTo>
                  <a:pt x="0" y="8135"/>
                </a:moveTo>
                <a:lnTo>
                  <a:pt x="0" y="8135"/>
                </a:lnTo>
                <a:lnTo>
                  <a:pt x="438" y="8257"/>
                </a:lnTo>
                <a:lnTo>
                  <a:pt x="852" y="8354"/>
                </a:lnTo>
                <a:lnTo>
                  <a:pt x="1291" y="8403"/>
                </a:lnTo>
                <a:lnTo>
                  <a:pt x="1729" y="8452"/>
                </a:lnTo>
                <a:lnTo>
                  <a:pt x="2168" y="8452"/>
                </a:lnTo>
                <a:lnTo>
                  <a:pt x="2606" y="8427"/>
                </a:lnTo>
                <a:lnTo>
                  <a:pt x="3020" y="8378"/>
                </a:lnTo>
                <a:lnTo>
                  <a:pt x="3458" y="8281"/>
                </a:lnTo>
                <a:lnTo>
                  <a:pt x="3872" y="8184"/>
                </a:lnTo>
                <a:lnTo>
                  <a:pt x="4311" y="8037"/>
                </a:lnTo>
                <a:lnTo>
                  <a:pt x="4701" y="7867"/>
                </a:lnTo>
                <a:lnTo>
                  <a:pt x="5115" y="7672"/>
                </a:lnTo>
                <a:lnTo>
                  <a:pt x="5504" y="7429"/>
                </a:lnTo>
                <a:lnTo>
                  <a:pt x="5870" y="7185"/>
                </a:lnTo>
                <a:lnTo>
                  <a:pt x="6235" y="6893"/>
                </a:lnTo>
                <a:lnTo>
                  <a:pt x="6576" y="6576"/>
                </a:lnTo>
                <a:lnTo>
                  <a:pt x="6576" y="6576"/>
                </a:lnTo>
                <a:lnTo>
                  <a:pt x="6892" y="6235"/>
                </a:lnTo>
                <a:lnTo>
                  <a:pt x="7185" y="5870"/>
                </a:lnTo>
                <a:lnTo>
                  <a:pt x="7428" y="5505"/>
                </a:lnTo>
                <a:lnTo>
                  <a:pt x="7672" y="5115"/>
                </a:lnTo>
                <a:lnTo>
                  <a:pt x="7867" y="4701"/>
                </a:lnTo>
                <a:lnTo>
                  <a:pt x="8037" y="4311"/>
                </a:lnTo>
                <a:lnTo>
                  <a:pt x="8183" y="3873"/>
                </a:lnTo>
                <a:lnTo>
                  <a:pt x="8281" y="3459"/>
                </a:lnTo>
                <a:lnTo>
                  <a:pt x="8378" y="3020"/>
                </a:lnTo>
                <a:lnTo>
                  <a:pt x="8427" y="2606"/>
                </a:lnTo>
                <a:lnTo>
                  <a:pt x="8451" y="2168"/>
                </a:lnTo>
                <a:lnTo>
                  <a:pt x="8451" y="1730"/>
                </a:lnTo>
                <a:lnTo>
                  <a:pt x="8402" y="1291"/>
                </a:lnTo>
                <a:lnTo>
                  <a:pt x="8354" y="853"/>
                </a:lnTo>
                <a:lnTo>
                  <a:pt x="8256" y="439"/>
                </a:lnTo>
                <a:lnTo>
                  <a:pt x="8135" y="0"/>
                </a:ln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635350" y="4000297"/>
            <a:ext cx="695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rgbClr val="002060"/>
                </a:solidFill>
                <a:latin typeface="Cambria" panose="02040503050406030204" pitchFamily="18" charset="0"/>
              </a:rPr>
              <a:t>Système commun européen en ligne, en lien avec la convention d’études/stage, avec ajout d’un module de conversion des notes (EGRACONS)</a:t>
            </a:r>
          </a:p>
        </p:txBody>
      </p:sp>
      <p:sp>
        <p:nvSpPr>
          <p:cNvPr id="3" name="ZoneTexte 2"/>
          <p:cNvSpPr txBox="1"/>
          <p:nvPr/>
        </p:nvSpPr>
        <p:spPr>
          <a:xfrm rot="20568286">
            <a:off x="321947" y="1160174"/>
            <a:ext cx="2552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Retard dans la transmission du document (peut entraver la processus de délibération)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77948" y="1986003"/>
            <a:ext cx="1827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i="1" dirty="0">
                <a:solidFill>
                  <a:srgbClr val="002060"/>
                </a:solidFill>
                <a:latin typeface="Cambria" panose="02040503050406030204" pitchFamily="18" charset="0"/>
              </a:rPr>
              <a:t>Envois parfois multiples au fur et à mesure que les examens sont </a:t>
            </a:r>
            <a:r>
              <a:rPr lang="fr-BE" sz="16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corrigés</a:t>
            </a:r>
            <a:endParaRPr lang="fr-BE" sz="16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Résultat de recherche d'images pour &quot;image solu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3826189"/>
            <a:ext cx="1345125" cy="9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 rot="1042197">
            <a:off x="5022457" y="1176170"/>
            <a:ext cx="163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 i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BE" dirty="0"/>
              <a:t>Encodage manuel des données (cours, notes)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64476" y="1698783"/>
            <a:ext cx="2001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 i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fr-BE" dirty="0"/>
              <a:t>Document incomplet (cours manquants, pas de distribution statistique des grades)</a:t>
            </a:r>
          </a:p>
        </p:txBody>
      </p:sp>
    </p:spTree>
    <p:extLst>
      <p:ext uri="{BB962C8B-B14F-4D97-AF65-F5344CB8AC3E}">
        <p14:creationId xmlns:p14="http://schemas.microsoft.com/office/powerpoint/2010/main" val="37693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29</a:t>
            </a:fld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491613" y="565355"/>
            <a:ext cx="768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Suivez-nous sur les </a:t>
            </a:r>
            <a:r>
              <a:rPr lang="fr-BE" sz="36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réseaux</a:t>
            </a:r>
            <a:r>
              <a:rPr lang="fr-BE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fr-BE" sz="36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sociaux</a:t>
            </a:r>
            <a:endParaRPr lang="fr-BE" sz="3600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5" y="1300177"/>
            <a:ext cx="4978041" cy="31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62347"/>
            <a:ext cx="6858000" cy="710738"/>
          </a:xfrm>
        </p:spPr>
        <p:txBody>
          <a:bodyPr anchor="ctr">
            <a:noAutofit/>
          </a:bodyPr>
          <a:lstStyle/>
          <a:p>
            <a:r>
              <a:rPr lang="fr-BE" sz="3600" b="1" dirty="0" smtClean="0">
                <a:solidFill>
                  <a:srgbClr val="0070C0"/>
                </a:solidFill>
              </a:rPr>
              <a:t>Objectif général</a:t>
            </a:r>
            <a:endParaRPr lang="fr-BE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222" y="773086"/>
            <a:ext cx="8503920" cy="812314"/>
          </a:xfrm>
        </p:spPr>
        <p:txBody>
          <a:bodyPr anchor="ctr">
            <a:normAutofit lnSpcReduction="10000"/>
          </a:bodyPr>
          <a:lstStyle/>
          <a:p>
            <a:r>
              <a:rPr lang="fr-BE" sz="2800" dirty="0">
                <a:solidFill>
                  <a:srgbClr val="002060"/>
                </a:solidFill>
              </a:rPr>
              <a:t>Accompagner les EES dans la transition vers les outils digitaux E+ (EWP, OLA, Erasmus+ App, </a:t>
            </a:r>
            <a:r>
              <a:rPr lang="fr-BE" sz="2800" dirty="0" smtClean="0">
                <a:solidFill>
                  <a:srgbClr val="002060"/>
                </a:solidFill>
              </a:rPr>
              <a:t>…)</a:t>
            </a:r>
            <a:endParaRPr lang="fr-BE" sz="3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43000" y="2009256"/>
            <a:ext cx="6858000" cy="7107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Objectifs spécifiques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66131" y="2723433"/>
            <a:ext cx="8503920" cy="206779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002060"/>
                </a:solidFill>
                <a:latin typeface="Cambria" panose="02040503050406030204" pitchFamily="18" charset="0"/>
              </a:rPr>
              <a:t>Organiser une veille sur le développement des outils IT</a:t>
            </a:r>
          </a:p>
          <a:p>
            <a:pPr marL="457200" indent="-457200" algn="l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002060"/>
                </a:solidFill>
                <a:latin typeface="Cambria" panose="02040503050406030204" pitchFamily="18" charset="0"/>
              </a:rPr>
              <a:t>Identifier les besoins de EES par rapport au développement des outils européens (MT+, OLS) et FWB (MOBI)</a:t>
            </a:r>
          </a:p>
          <a:p>
            <a:pPr marL="457200" indent="-457200" algn="l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002060"/>
                </a:solidFill>
                <a:latin typeface="Cambria" panose="02040503050406030204" pitchFamily="18" charset="0"/>
              </a:rPr>
              <a:t>Faire remonter les besoins vers la CE</a:t>
            </a:r>
          </a:p>
          <a:p>
            <a:pPr marL="457200" indent="-457200" algn="l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002060"/>
                </a:solidFill>
                <a:latin typeface="Cambria" panose="02040503050406030204" pitchFamily="18" charset="0"/>
              </a:rPr>
              <a:t>Faire le lien avec le projet e-paysage de </a:t>
            </a:r>
            <a:r>
              <a:rPr lang="fr-BE" dirty="0" smtClean="0">
                <a:solidFill>
                  <a:srgbClr val="002060"/>
                </a:solidFill>
                <a:latin typeface="Cambria" panose="02040503050406030204" pitchFamily="18" charset="0"/>
              </a:rPr>
              <a:t>l’ARES</a:t>
            </a:r>
            <a:endParaRPr lang="fr-BE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mtClean="0"/>
              <a:t>30</a:t>
            </a:fld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3" y="344290"/>
            <a:ext cx="4647293" cy="46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300" t="769" r="1298" b="3563"/>
          <a:stretch/>
        </p:blipFill>
        <p:spPr>
          <a:xfrm>
            <a:off x="824581" y="725187"/>
            <a:ext cx="7494838" cy="4392000"/>
          </a:xfrm>
          <a:prstGeom prst="rect">
            <a:avLst/>
          </a:prstGeom>
          <a:ln>
            <a:solidFill>
              <a:srgbClr val="1B77D3"/>
            </a:solidFill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143000" y="62347"/>
            <a:ext cx="6858000" cy="7107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fr-BE" sz="3600" b="1" dirty="0" smtClean="0">
                <a:solidFill>
                  <a:srgbClr val="0070C0"/>
                </a:solidFill>
              </a:rPr>
              <a:t>Agenda</a:t>
            </a:r>
            <a:endParaRPr lang="fr-B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350535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 et besoins des EES de la FWB en matière d’outils de gestion de la mobilité</a:t>
            </a:r>
            <a:endParaRPr lang="fr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" sz="2400" dirty="0">
                <a:solidFill>
                  <a:srgbClr val="0070C0"/>
                </a:solidFill>
              </a:rPr>
              <a:t>Présentation des résultats de la consultation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1802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Organisation  de la consultation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" name="ZoneTexte 1"/>
          <p:cNvSpPr txBox="1"/>
          <p:nvPr/>
        </p:nvSpPr>
        <p:spPr>
          <a:xfrm>
            <a:off x="465259" y="943687"/>
            <a:ext cx="82593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Objectif : cartographier les </a:t>
            </a:r>
            <a:r>
              <a:rPr lang="fr-BE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pratiques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et les </a:t>
            </a:r>
            <a:r>
              <a:rPr lang="fr-BE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besoins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des établissements de la Fédération Wallonie- Bruxelles en matière d’</a:t>
            </a:r>
            <a:r>
              <a:rPr lang="fr-BE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outils digitaux de la gestion de la mobilité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fr-BE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Lancée en juin 2018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fr-BE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Questionnaire inspiré de l’enquête </a:t>
            </a:r>
            <a:r>
              <a:rPr lang="fr-BE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Erasmus </a:t>
            </a:r>
            <a:r>
              <a:rPr lang="fr-BE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Without</a:t>
            </a:r>
            <a:r>
              <a:rPr lang="fr-BE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Paper Desk </a:t>
            </a:r>
            <a:r>
              <a:rPr lang="fr-BE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Research</a:t>
            </a:r>
            <a:r>
              <a:rPr lang="fr-BE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(résultats similaires)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fr-BE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Nombre de répondants : 34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universités 6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hautes écoles 22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	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BE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ESA 6 </a:t>
            </a:r>
            <a:endParaRPr lang="fr-BE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fr-BE" dirty="0" smtClean="0">
                <a:solidFill>
                  <a:srgbClr val="002060"/>
                </a:solidFill>
              </a:rPr>
              <a:t> </a:t>
            </a:r>
            <a:endParaRPr lang="fr-BE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685800" y="1850803"/>
            <a:ext cx="7772400" cy="14418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BE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Les pratiques</a:t>
            </a: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des établissements de </a:t>
            </a:r>
            <a:r>
              <a:rPr lang="fr-B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la FWB en matière d’outil de gestion de la </a:t>
            </a:r>
            <a:r>
              <a:rPr lang="fr-B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mobilité 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Profil de l’établissement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" name="ZoneTexte 1"/>
          <p:cNvSpPr txBox="1"/>
          <p:nvPr/>
        </p:nvSpPr>
        <p:spPr>
          <a:xfrm>
            <a:off x="466733" y="803123"/>
            <a:ext cx="814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497648"/>
              </p:ext>
            </p:extLst>
          </p:nvPr>
        </p:nvGraphicFramePr>
        <p:xfrm>
          <a:off x="1649330" y="898148"/>
          <a:ext cx="6137050" cy="414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33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ctrTitle" idx="4294967295"/>
          </p:nvPr>
        </p:nvSpPr>
        <p:spPr>
          <a:xfrm>
            <a:off x="465259" y="242921"/>
            <a:ext cx="7772400" cy="38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Profil de l’établissement</a:t>
            </a:r>
            <a:endParaRPr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4294967295"/>
          </p:nvPr>
        </p:nvSpPr>
        <p:spPr>
          <a:xfrm>
            <a:off x="0" y="3868738"/>
            <a:ext cx="77724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6791059" y="345962"/>
            <a:ext cx="1590883" cy="1590858"/>
            <a:chOff x="6643075" y="3664250"/>
            <a:chExt cx="407950" cy="407975"/>
          </a:xfrm>
        </p:grpSpPr>
        <p:sp>
          <p:nvSpPr>
            <p:cNvPr id="164" name="Shape 16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rot="1508271">
            <a:off x="798753" y="1851401"/>
            <a:ext cx="654063" cy="654026"/>
            <a:chOff x="576250" y="4319400"/>
            <a:chExt cx="442075" cy="442050"/>
          </a:xfrm>
        </p:grpSpPr>
        <p:sp>
          <p:nvSpPr>
            <p:cNvPr id="167" name="Shape 16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6410281" y="713293"/>
            <a:ext cx="248676" cy="23744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697569">
            <a:off x="8048925" y="1928866"/>
            <a:ext cx="377468" cy="36042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8347545" y="1723093"/>
            <a:ext cx="151199" cy="14440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280187">
            <a:off x="6238008" y="1429475"/>
            <a:ext cx="151179" cy="144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635350" y="1665933"/>
            <a:ext cx="5956025" cy="1074500"/>
          </a:xfrm>
          <a:custGeom>
            <a:avLst/>
            <a:gdLst/>
            <a:ahLst/>
            <a:cxnLst/>
            <a:rect l="0" t="0" r="0" b="0"/>
            <a:pathLst>
              <a:path w="238241" h="42980" extrusionOk="0">
                <a:moveTo>
                  <a:pt x="0" y="14049"/>
                </a:moveTo>
                <a:cubicBezTo>
                  <a:pt x="5476" y="8573"/>
                  <a:pt x="13935" y="7254"/>
                  <a:pt x="21126" y="4377"/>
                </a:cubicBezTo>
                <a:cubicBezTo>
                  <a:pt x="34915" y="-1140"/>
                  <a:pt x="51579" y="-1336"/>
                  <a:pt x="65669" y="3359"/>
                </a:cubicBezTo>
                <a:cubicBezTo>
                  <a:pt x="71835" y="5414"/>
                  <a:pt x="79874" y="8507"/>
                  <a:pt x="81450" y="14813"/>
                </a:cubicBezTo>
                <a:cubicBezTo>
                  <a:pt x="82973" y="20904"/>
                  <a:pt x="84783" y="28176"/>
                  <a:pt x="81704" y="33648"/>
                </a:cubicBezTo>
                <a:cubicBezTo>
                  <a:pt x="77323" y="41435"/>
                  <a:pt x="64779" y="44711"/>
                  <a:pt x="56251" y="42047"/>
                </a:cubicBezTo>
                <a:cubicBezTo>
                  <a:pt x="49198" y="39844"/>
                  <a:pt x="46785" y="28700"/>
                  <a:pt x="48107" y="21430"/>
                </a:cubicBezTo>
                <a:cubicBezTo>
                  <a:pt x="48970" y="16684"/>
                  <a:pt x="53054" y="12574"/>
                  <a:pt x="57270" y="10231"/>
                </a:cubicBezTo>
                <a:cubicBezTo>
                  <a:pt x="87007" y="-6292"/>
                  <a:pt x="121672" y="33365"/>
                  <a:pt x="155264" y="38739"/>
                </a:cubicBezTo>
                <a:cubicBezTo>
                  <a:pt x="174115" y="41755"/>
                  <a:pt x="194150" y="44396"/>
                  <a:pt x="212533" y="39248"/>
                </a:cubicBezTo>
                <a:cubicBezTo>
                  <a:pt x="225473" y="35624"/>
                  <a:pt x="238241" y="21633"/>
                  <a:pt x="238241" y="8195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237598"/>
              </p:ext>
            </p:extLst>
          </p:nvPr>
        </p:nvGraphicFramePr>
        <p:xfrm>
          <a:off x="583200" y="928065"/>
          <a:ext cx="8294400" cy="367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F000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1322</Words>
  <Application>Microsoft Office PowerPoint</Application>
  <PresentationFormat>Affichage à l'écran (16:9)</PresentationFormat>
  <Paragraphs>168</Paragraphs>
  <Slides>30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Cambria</vt:lpstr>
      <vt:lpstr>Wingdings</vt:lpstr>
      <vt:lpstr>Arial</vt:lpstr>
      <vt:lpstr>Thème Office</vt:lpstr>
      <vt:lpstr>Présentation PowerPoint</vt:lpstr>
      <vt:lpstr>Composition du GT IT-TOOLS</vt:lpstr>
      <vt:lpstr>Objectif général</vt:lpstr>
      <vt:lpstr>Présentation PowerPoint</vt:lpstr>
      <vt:lpstr>Les pratiques et besoins des EES de la FWB en matière d’outils de gestion de la mobilité</vt:lpstr>
      <vt:lpstr>Organisation  de la consultation</vt:lpstr>
      <vt:lpstr>  1    Les pratiques des établissements de la FWB en matière d’outil de gestion de la mobilité </vt:lpstr>
      <vt:lpstr>Profil de l’établissement</vt:lpstr>
      <vt:lpstr>Profil de l’établissement</vt:lpstr>
      <vt:lpstr>Développement des outils IT</vt:lpstr>
      <vt:lpstr>Utilisation des outils IT</vt:lpstr>
      <vt:lpstr>Edition des documents contractuels</vt:lpstr>
      <vt:lpstr>Flux des documents</vt:lpstr>
      <vt:lpstr>Flux des documents – Mobilité entrante</vt:lpstr>
      <vt:lpstr>Flux des documents – Mobilité entrante</vt:lpstr>
      <vt:lpstr>Flux des documents – Mobilité entrante</vt:lpstr>
      <vt:lpstr>Flux des documents – Mobilité entrante</vt:lpstr>
      <vt:lpstr>Flux des documents – Mobilité sortante</vt:lpstr>
      <vt:lpstr>Flux des documents – Mobilité sortante</vt:lpstr>
      <vt:lpstr>Flux des documents – Mobilité sortante</vt:lpstr>
      <vt:lpstr>Flux des documents – Mobilité sortante</vt:lpstr>
      <vt:lpstr>Flux des documents – Mobilité sortante</vt:lpstr>
      <vt:lpstr>  2    Les besoins des établissements de la FWB en matière d’outil de gestion de la mobilité : difficultés et suggestions pour améliorer les processus</vt:lpstr>
      <vt:lpstr>Gestion des accords interinstitutionnels</vt:lpstr>
      <vt:lpstr>Gestion de la nomination des étudiants</vt:lpstr>
      <vt:lpstr>Gestion de la confirmation de départ et d’arrivée de l’étudiant</vt:lpstr>
      <vt:lpstr>Gestion de la convention d’études</vt:lpstr>
      <vt:lpstr>Gestion du relevé de notes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PARADELA GONCALVES Silvia</dc:creator>
  <cp:lastModifiedBy>DELBASCOURT Mélanie</cp:lastModifiedBy>
  <cp:revision>91</cp:revision>
  <dcterms:modified xsi:type="dcterms:W3CDTF">2019-01-14T14:04:19Z</dcterms:modified>
</cp:coreProperties>
</file>