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58" r:id="rId2"/>
    <p:sldMasterId id="2147483762" r:id="rId3"/>
    <p:sldMasterId id="2147483764" r:id="rId4"/>
    <p:sldMasterId id="2147483766" r:id="rId5"/>
  </p:sldMasterIdLst>
  <p:notesMasterIdLst>
    <p:notesMasterId r:id="rId19"/>
  </p:notesMasterIdLst>
  <p:handoutMasterIdLst>
    <p:handoutMasterId r:id="rId20"/>
  </p:handoutMasterIdLst>
  <p:sldIdLst>
    <p:sldId id="285" r:id="rId6"/>
    <p:sldId id="289" r:id="rId7"/>
    <p:sldId id="290" r:id="rId8"/>
    <p:sldId id="291" r:id="rId9"/>
    <p:sldId id="292" r:id="rId10"/>
    <p:sldId id="296" r:id="rId11"/>
    <p:sldId id="287" r:id="rId12"/>
    <p:sldId id="298" r:id="rId13"/>
    <p:sldId id="299" r:id="rId14"/>
    <p:sldId id="270" r:id="rId15"/>
    <p:sldId id="267" r:id="rId16"/>
    <p:sldId id="295" r:id="rId17"/>
    <p:sldId id="288" r:id="rId18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EC1"/>
    <a:srgbClr val="3E6FD2"/>
    <a:srgbClr val="0F5494"/>
    <a:srgbClr val="3166CF"/>
    <a:srgbClr val="FFD624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0" autoAdjust="0"/>
    <p:restoredTop sz="76792" autoAdjust="0"/>
  </p:normalViewPr>
  <p:slideViewPr>
    <p:cSldViewPr>
      <p:cViewPr varScale="1">
        <p:scale>
          <a:sx n="53" d="100"/>
          <a:sy n="53" d="100"/>
        </p:scale>
        <p:origin x="136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32687"/>
            <a:ext cx="5335893" cy="438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heunsteady5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earch/photos/university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heunsteady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earch/photos/university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ipCW6TaqNLI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earch/photos/university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598">
              <a:defRPr/>
            </a:pPr>
            <a:endParaRPr lang="en-GB" dirty="0"/>
          </a:p>
          <a:p>
            <a:pPr defTabSz="881598">
              <a:defRPr/>
            </a:pPr>
            <a:endParaRPr lang="en-GB" dirty="0"/>
          </a:p>
          <a:p>
            <a:pPr defTabSz="881598">
              <a:defRPr/>
            </a:pPr>
            <a:r>
              <a:rPr lang="en-GB" dirty="0"/>
              <a:t>Photo by </a:t>
            </a:r>
            <a:r>
              <a:rPr lang="en-GB" dirty="0">
                <a:hlinkClick r:id="rId3"/>
              </a:rPr>
              <a:t>Edwin Andrade</a:t>
            </a:r>
            <a:r>
              <a:rPr lang="en-GB" baseline="0" dirty="0"/>
              <a:t> </a:t>
            </a:r>
            <a:r>
              <a:rPr lang="en-GB" dirty="0"/>
              <a:t>on </a:t>
            </a:r>
            <a:r>
              <a:rPr lang="en-GB" dirty="0" err="1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89784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D62D3009-54A2-4834-806A-758141D6524D}" type="slidenum">
              <a:rPr lang="en-GB" alt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897849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</a:t>
            </a:fld>
            <a:endParaRPr lang="en-GB" alt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127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89784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D62D3009-54A2-4834-806A-758141D6524D}" type="slidenum">
              <a:rPr lang="en-GB" alt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897849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11</a:t>
            </a:fld>
            <a:endParaRPr lang="en-GB" alt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02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D3009-54A2-4834-806A-758141D6524D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4763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Photo by </a:t>
            </a:r>
            <a:r>
              <a:rPr lang="en-GB" dirty="0">
                <a:hlinkClick r:id="rId3"/>
              </a:rPr>
              <a:t>Edwin Andrade</a:t>
            </a:r>
            <a:r>
              <a:rPr lang="en-GB" baseline="0" dirty="0"/>
              <a:t> </a:t>
            </a:r>
            <a:r>
              <a:rPr lang="en-GB" dirty="0"/>
              <a:t>on </a:t>
            </a:r>
            <a:r>
              <a:rPr lang="en-GB" dirty="0" err="1">
                <a:hlinkClick r:id="rId4"/>
              </a:rPr>
              <a:t>Unsplash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D3009-54A2-4834-806A-758141D6524D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9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01;p3:notes">
            <a:extLst>
              <a:ext uri="{FF2B5EF4-FFF2-40B4-BE49-F238E27FC236}">
                <a16:creationId xmlns:a16="http://schemas.microsoft.com/office/drawing/2014/main" xmlns="" id="{BFBC4D2D-6C81-774C-800B-4D0EDD1052A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noFill/>
        </p:spPr>
      </p:sp>
      <p:sp>
        <p:nvSpPr>
          <p:cNvPr id="16387" name="Google Shape;102;p3:notes">
            <a:extLst>
              <a:ext uri="{FF2B5EF4-FFF2-40B4-BE49-F238E27FC236}">
                <a16:creationId xmlns:a16="http://schemas.microsoft.com/office/drawing/2014/main" xmlns="" id="{3A869EDF-AE88-8E48-8C00-5D6882A3DD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200"/>
            </a:pP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363"/>
              </a:spcBef>
              <a:buSzPts val="1200"/>
            </a:pP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363"/>
              </a:spcBef>
              <a:buSzPts val="1200"/>
            </a:pP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363"/>
              </a:spcBef>
              <a:buSzPts val="1200"/>
            </a:pPr>
            <a:r>
              <a:rPr lang="en-GB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Photo by </a:t>
            </a:r>
            <a:r>
              <a:rPr lang="en-GB" altLang="fr-FR" sz="120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Andrés </a:t>
            </a:r>
            <a:r>
              <a:rPr lang="en-GB" altLang="fr-FR" sz="1200" u="sng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Gerlotti</a:t>
            </a:r>
            <a:r>
              <a:rPr lang="en-GB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altLang="fr-FR" sz="1200" u="sng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Unsplash</a:t>
            </a: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363"/>
              </a:spcBef>
              <a:buSzPts val="1200"/>
            </a:pP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Google Shape;103;p3:notes">
            <a:extLst>
              <a:ext uri="{FF2B5EF4-FFF2-40B4-BE49-F238E27FC236}">
                <a16:creationId xmlns:a16="http://schemas.microsoft.com/office/drawing/2014/main" xmlns="" id="{35E371F3-A03C-5042-9CE1-D453D6B7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3407304A-C249-C948-98F1-CEE4BCCFE452}" type="slidenum">
              <a:rPr kumimoji="0" lang="en-GB" alt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3</a:t>
            </a:fld>
            <a:endParaRPr kumimoji="0" lang="fr-FR" alt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1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xmlns="" id="{62742404-496D-1E40-BE64-C49A0E2B0E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>
            <a:headEnd/>
            <a:tailEnd/>
          </a:ln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xmlns="" id="{0F378802-387F-0E43-BF04-BCD2F183CA5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63"/>
              </a:spcBef>
              <a:buSzPts val="1400"/>
            </a:pPr>
            <a:endParaRPr lang="en-GB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xmlns="" id="{3F110781-4B0D-404C-9B1D-58CEA5F4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CBB6F33B-65C0-C347-9D1E-40E285A91690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21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223;p11:notes">
            <a:extLst>
              <a:ext uri="{FF2B5EF4-FFF2-40B4-BE49-F238E27FC236}">
                <a16:creationId xmlns:a16="http://schemas.microsoft.com/office/drawing/2014/main" xmlns="" id="{19D662E8-7718-FC45-B372-D7727D535E3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noFill/>
        </p:spPr>
      </p:sp>
      <p:sp>
        <p:nvSpPr>
          <p:cNvPr id="35843" name="Google Shape;224;p11:notes">
            <a:extLst>
              <a:ext uri="{FF2B5EF4-FFF2-40B4-BE49-F238E27FC236}">
                <a16:creationId xmlns:a16="http://schemas.microsoft.com/office/drawing/2014/main" xmlns="" id="{627CEC09-6E09-4948-8476-3337036332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Google Shape;225;p11:notes">
            <a:extLst>
              <a:ext uri="{FF2B5EF4-FFF2-40B4-BE49-F238E27FC236}">
                <a16:creationId xmlns:a16="http://schemas.microsoft.com/office/drawing/2014/main" xmlns="" id="{BF760ACE-D3A3-E340-A9CF-19BE2660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E4319DA-6D4D-1A46-A7C0-8A0A7A777947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3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223;p11:notes">
            <a:extLst>
              <a:ext uri="{FF2B5EF4-FFF2-40B4-BE49-F238E27FC236}">
                <a16:creationId xmlns:a16="http://schemas.microsoft.com/office/drawing/2014/main" xmlns="" id="{19D662E8-7718-FC45-B372-D7727D535E3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noFill/>
        </p:spPr>
      </p:sp>
      <p:sp>
        <p:nvSpPr>
          <p:cNvPr id="35843" name="Google Shape;224;p11:notes">
            <a:extLst>
              <a:ext uri="{FF2B5EF4-FFF2-40B4-BE49-F238E27FC236}">
                <a16:creationId xmlns:a16="http://schemas.microsoft.com/office/drawing/2014/main" xmlns="" id="{627CEC09-6E09-4948-8476-3337036332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Google Shape;225;p11:notes">
            <a:extLst>
              <a:ext uri="{FF2B5EF4-FFF2-40B4-BE49-F238E27FC236}">
                <a16:creationId xmlns:a16="http://schemas.microsoft.com/office/drawing/2014/main" xmlns="" id="{BF760ACE-D3A3-E340-A9CF-19BE2660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E4319DA-6D4D-1A46-A7C0-8A0A7A777947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9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D3009-54A2-4834-806A-758141D6524D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5755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5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D3009-54A2-4834-806A-758141D6524D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0655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defTabSz="89784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D62D3009-54A2-4834-806A-758141D6524D}" type="slidenum">
              <a:rPr lang="en-GB" alt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897849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10</a:t>
            </a:fld>
            <a:endParaRPr lang="en-GB" alt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56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DED9E8-B67C-4B22-A36F-96259DF1C0C4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69484"/>
            <a:ext cx="611188" cy="215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ClrTx/>
              <a:buFontTx/>
              <a:buNone/>
              <a:defRPr/>
            </a:pPr>
            <a:endParaRPr lang="en-US" sz="1800" kern="1200">
              <a:solidFill>
                <a:srgbClr val="FFFFFF"/>
              </a:solidFill>
            </a:endParaRPr>
          </a:p>
        </p:txBody>
      </p:sp>
      <p:pic>
        <p:nvPicPr>
          <p:cNvPr id="2051" name="Picture 3" descr="H:\My Documents\My Pictures\DG COMM - iStockPhoto and Shutterstock\48706955 - © fotolia.com - pressmaster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40"/>
          <a:stretch/>
        </p:blipFill>
        <p:spPr bwMode="auto">
          <a:xfrm flipH="1">
            <a:off x="0" y="149813"/>
            <a:ext cx="9143208" cy="67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794" y="0"/>
            <a:ext cx="9144000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sz="1200" kern="120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8308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283968" y="6597479"/>
            <a:ext cx="612000" cy="287908"/>
          </a:xfrm>
          <a:prstGeom prst="rect">
            <a:avLst/>
          </a:prstGeom>
          <a:solidFill>
            <a:srgbClr val="FFD624"/>
          </a:solidFill>
          <a:ln>
            <a:solidFill>
              <a:srgbClr val="FFD6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8" rIns="91418" bIns="45718" anchor="ctr"/>
          <a:lstStyle/>
          <a:p>
            <a:pPr algn="ctr" defTabSz="45707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8" rIns="91418" bIns="45718" anchor="ctr"/>
          <a:lstStyle/>
          <a:p>
            <a:pPr algn="ctr" defTabSz="45707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86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9"/>
            <a:ext cx="2895600" cy="484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</p:spPr>
        <p:txBody>
          <a:bodyPr/>
          <a:lstStyle>
            <a:lvl1pPr marL="342810" indent="-34281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4224584" y="6565525"/>
            <a:ext cx="756717" cy="30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8870"/>
            <a:r>
              <a:rPr lang="fr-BE" sz="700" i="1">
                <a:solidFill>
                  <a:srgbClr val="000000"/>
                </a:solidFill>
              </a:rPr>
              <a:t>Education </a:t>
            </a:r>
            <a:br>
              <a:rPr lang="fr-BE" sz="700" i="1">
                <a:solidFill>
                  <a:srgbClr val="000000"/>
                </a:solidFill>
              </a:rPr>
            </a:br>
            <a:r>
              <a:rPr lang="fr-BE" sz="700" i="1">
                <a:solidFill>
                  <a:srgbClr val="000000"/>
                </a:solidFill>
              </a:rPr>
              <a:t>and Culture</a:t>
            </a:r>
          </a:p>
        </p:txBody>
      </p:sp>
      <p:pic>
        <p:nvPicPr>
          <p:cNvPr id="14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599" y="298762"/>
            <a:ext cx="1440000" cy="9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15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A3F39-F4BC-4060-A18E-4E2287D0C39B}" type="slidenum">
              <a:rPr lang="en-GB" altLang="en-US">
                <a:solidFill>
                  <a:srgbClr val="404040"/>
                </a:solidFill>
              </a:rPr>
              <a:pPr/>
              <a:t>‹#›</a:t>
            </a:fld>
            <a:endParaRPr lang="en-GB" alt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1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283968" y="6597479"/>
            <a:ext cx="612000" cy="287908"/>
          </a:xfrm>
          <a:prstGeom prst="rect">
            <a:avLst/>
          </a:prstGeom>
          <a:solidFill>
            <a:srgbClr val="FFD624"/>
          </a:solidFill>
          <a:ln>
            <a:solidFill>
              <a:srgbClr val="FFD6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8" rIns="91418" bIns="45718" anchor="ctr"/>
          <a:lstStyle/>
          <a:p>
            <a:pPr algn="ctr" defTabSz="457071">
              <a:buClrTx/>
              <a:buFontTx/>
              <a:buNone/>
              <a:defRPr/>
            </a:pPr>
            <a:endParaRPr lang="en-US" sz="1900" kern="12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8" rIns="91418" bIns="45718" anchor="ctr"/>
          <a:lstStyle/>
          <a:p>
            <a:pPr algn="ctr" defTabSz="457071">
              <a:buClrTx/>
              <a:buFontTx/>
              <a:buNone/>
              <a:defRPr/>
            </a:pPr>
            <a:endParaRPr lang="en-US" sz="19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86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9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</p:spPr>
        <p:txBody>
          <a:bodyPr/>
          <a:lstStyle>
            <a:lvl1pPr marL="342810" indent="-34281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4224584" y="6565525"/>
            <a:ext cx="756717" cy="30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8870">
              <a:buClrTx/>
              <a:buFontTx/>
              <a:buNone/>
            </a:pPr>
            <a:r>
              <a:rPr lang="fr-BE" sz="700" i="1">
                <a:solidFill>
                  <a:srgbClr val="000000"/>
                </a:solidFill>
              </a:rPr>
              <a:t>Education </a:t>
            </a:r>
            <a:br>
              <a:rPr lang="fr-BE" sz="700" i="1">
                <a:solidFill>
                  <a:srgbClr val="000000"/>
                </a:solidFill>
              </a:rPr>
            </a:br>
            <a:r>
              <a:rPr lang="fr-BE" sz="700" i="1">
                <a:solidFill>
                  <a:srgbClr val="000000"/>
                </a:solidFill>
              </a:rPr>
              <a:t>and Culture</a:t>
            </a:r>
          </a:p>
        </p:txBody>
      </p:sp>
      <p:pic>
        <p:nvPicPr>
          <p:cNvPr id="14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599" y="298762"/>
            <a:ext cx="1440000" cy="9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6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200" kern="120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200" kern="120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34F74-E7AD-45A7-A168-7776880D461B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1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283968" y="6597479"/>
            <a:ext cx="612000" cy="287908"/>
          </a:xfrm>
          <a:prstGeom prst="rect">
            <a:avLst/>
          </a:prstGeom>
          <a:solidFill>
            <a:srgbClr val="FFD624"/>
          </a:solidFill>
          <a:ln>
            <a:solidFill>
              <a:srgbClr val="FFD6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8" rIns="91418" bIns="45718" anchor="ctr"/>
          <a:lstStyle/>
          <a:p>
            <a:pPr algn="ctr" defTabSz="457071">
              <a:buClrTx/>
              <a:buFontTx/>
              <a:buNone/>
              <a:defRPr/>
            </a:pPr>
            <a:endParaRPr lang="en-US" sz="1900" kern="12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8" rIns="91418" bIns="45718" anchor="ctr"/>
          <a:lstStyle/>
          <a:p>
            <a:pPr algn="ctr" defTabSz="457071">
              <a:buClrTx/>
              <a:buFontTx/>
              <a:buNone/>
              <a:defRPr/>
            </a:pPr>
            <a:endParaRPr lang="en-US" sz="19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86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sz="1200" kern="1200" dirty="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9"/>
            <a:ext cx="2895600" cy="484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sz="12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</p:spPr>
        <p:txBody>
          <a:bodyPr/>
          <a:lstStyle>
            <a:lvl1pPr marL="342810" indent="-34281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4224584" y="6565525"/>
            <a:ext cx="756717" cy="30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218870">
              <a:buClrTx/>
              <a:buFontTx/>
              <a:buNone/>
            </a:pPr>
            <a:r>
              <a:rPr lang="fr-BE" sz="700" i="1">
                <a:solidFill>
                  <a:srgbClr val="000000"/>
                </a:solidFill>
              </a:rPr>
              <a:t>Education </a:t>
            </a:r>
            <a:br>
              <a:rPr lang="fr-BE" sz="700" i="1">
                <a:solidFill>
                  <a:srgbClr val="000000"/>
                </a:solidFill>
              </a:rPr>
            </a:br>
            <a:r>
              <a:rPr lang="fr-BE" sz="700" i="1">
                <a:solidFill>
                  <a:srgbClr val="000000"/>
                </a:solidFill>
              </a:rPr>
              <a:t>and Culture</a:t>
            </a:r>
          </a:p>
        </p:txBody>
      </p:sp>
      <p:pic>
        <p:nvPicPr>
          <p:cNvPr id="14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599" y="298762"/>
            <a:ext cx="1440000" cy="9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8030"/>
            <a:ext cx="9162510" cy="609996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794" y="0"/>
            <a:ext cx="9144000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DED9E8-B67C-4B22-A36F-96259DF1C0C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69484"/>
            <a:ext cx="611188" cy="215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5786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653536" cy="43204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611561" y="2492377"/>
            <a:ext cx="7920880" cy="35290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74;p9">
            <a:extLst>
              <a:ext uri="{FF2B5EF4-FFF2-40B4-BE49-F238E27FC236}">
                <a16:creationId xmlns:a16="http://schemas.microsoft.com/office/drawing/2014/main" xmlns="" id="{0DEB135F-D708-AF4A-AE86-B77D5F7E28E1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0F5494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Google Shape;75;p9">
            <a:extLst>
              <a:ext uri="{FF2B5EF4-FFF2-40B4-BE49-F238E27FC236}">
                <a16:creationId xmlns:a16="http://schemas.microsoft.com/office/drawing/2014/main" xmlns="" id="{40252C0A-99F2-DE45-941A-62D2137B310A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0F5494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6" name="Google Shape;76;p9">
            <a:extLst>
              <a:ext uri="{FF2B5EF4-FFF2-40B4-BE49-F238E27FC236}">
                <a16:creationId xmlns:a16="http://schemas.microsoft.com/office/drawing/2014/main" xmlns="" id="{3D73AC34-337C-F84E-A503-3144091845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04B5F1-E7E1-9841-BCBF-7A91E6F16DE9}" type="slidenum">
              <a:rPr lang="en-GB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839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653536" cy="43204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611561" y="2492377"/>
            <a:ext cx="7920880" cy="35290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52;p6">
            <a:extLst>
              <a:ext uri="{FF2B5EF4-FFF2-40B4-BE49-F238E27FC236}">
                <a16:creationId xmlns:a16="http://schemas.microsoft.com/office/drawing/2014/main" xmlns="" id="{55808A7A-8EFE-164E-971D-F2C6A8C3142F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0F5494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Google Shape;53;p6">
            <a:extLst>
              <a:ext uri="{FF2B5EF4-FFF2-40B4-BE49-F238E27FC236}">
                <a16:creationId xmlns:a16="http://schemas.microsoft.com/office/drawing/2014/main" xmlns="" id="{514700B2-F2D6-104B-B818-D8316EAFEB1B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0F5494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6" name="Google Shape;54;p6">
            <a:extLst>
              <a:ext uri="{FF2B5EF4-FFF2-40B4-BE49-F238E27FC236}">
                <a16:creationId xmlns:a16="http://schemas.microsoft.com/office/drawing/2014/main" xmlns="" id="{E86C95D6-CAFA-8F48-8854-EED4DF0C92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7D4250-C9AF-5B46-9FB6-7915AE1895C9}" type="slidenum">
              <a:rPr lang="en-GB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84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34F74-E7AD-45A7-A168-7776880D461B}" type="slidenum">
              <a:rPr lang="en-GB" altLang="en-US" smtClean="0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2250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altLang="en-US" kern="1200">
              <a:solidFill>
                <a:srgbClr val="40404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altLang="en-US" kern="1200">
              <a:solidFill>
                <a:srgbClr val="40404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CEBFC7F-AE31-46E2-AD9F-1A47900CBB11}" type="slidenum">
              <a:rPr lang="en-GB" altLang="en-US" kern="1200">
                <a:solidFill>
                  <a:srgbClr val="404040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GB" altLang="en-US" kern="1200">
              <a:solidFill>
                <a:srgbClr val="404040"/>
              </a:solidFill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ClrTx/>
              <a:buFontTx/>
              <a:buNone/>
              <a:defRPr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ClrTx/>
              <a:buFontTx/>
              <a:buNone/>
              <a:defRPr/>
            </a:pPr>
            <a:endParaRPr lang="en-US" sz="1800" kern="12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4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836712"/>
            <a:ext cx="765353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2492375"/>
            <a:ext cx="792088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/>
              <a:t>Second </a:t>
            </a:r>
            <a:r>
              <a:rPr lang="fr-BE" altLang="en-US" dirty="0" err="1"/>
              <a:t>level</a:t>
            </a:r>
            <a:endParaRPr lang="en-GB" altLang="en-US" dirty="0"/>
          </a:p>
          <a:p>
            <a:pPr lvl="1"/>
            <a:r>
              <a:rPr lang="en-GB" altLang="en-US" dirty="0"/>
              <a:t>Third level</a:t>
            </a:r>
          </a:p>
          <a:p>
            <a:pPr lvl="2"/>
            <a:r>
              <a:rPr lang="en-GB" altLang="en-US" dirty="0"/>
              <a:t>- Fourth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532440" y="0"/>
            <a:ext cx="360040" cy="5486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sz="1200" kern="120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829" y="6021288"/>
            <a:ext cx="1990667" cy="66355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40" y="188640"/>
            <a:ext cx="36004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7D5DE4-815F-440C-A793-714819BAA3DE}" type="slidenum">
              <a:rPr lang="en-GB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GB" altLang="en-US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3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 i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16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6;p8">
            <a:extLst>
              <a:ext uri="{FF2B5EF4-FFF2-40B4-BE49-F238E27FC236}">
                <a16:creationId xmlns:a16="http://schemas.microsoft.com/office/drawing/2014/main" xmlns="" id="{FD93BB32-5DD2-AE49-8679-AABF14D8B92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11189" y="836613"/>
            <a:ext cx="76533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3075" name="Google Shape;67;p8">
            <a:extLst>
              <a:ext uri="{FF2B5EF4-FFF2-40B4-BE49-F238E27FC236}">
                <a16:creationId xmlns:a16="http://schemas.microsoft.com/office/drawing/2014/main" xmlns="" id="{2FD436A2-E03B-F443-B172-DFADB73DD05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11189" y="2492377"/>
            <a:ext cx="79216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3076" name="Google Shape;68;p8">
            <a:extLst>
              <a:ext uri="{FF2B5EF4-FFF2-40B4-BE49-F238E27FC236}">
                <a16:creationId xmlns:a16="http://schemas.microsoft.com/office/drawing/2014/main" xmlns="" id="{D0C78096-C3C1-A94A-9BA4-BE96EF845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4" y="2"/>
            <a:ext cx="360362" cy="5492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marL="31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F5494"/>
              </a:buClr>
              <a:buSzPts val="1200"/>
              <a:buFont typeface="Verdana" panose="020B0604030504040204" pitchFamily="34" charset="0"/>
              <a:buNone/>
            </a:pPr>
            <a:endParaRPr lang="fr-FR" altLang="fr-FR" sz="1200">
              <a:solidFill>
                <a:srgbClr val="0F5494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3077" name="Google Shape;69;p8">
            <a:extLst>
              <a:ext uri="{FF2B5EF4-FFF2-40B4-BE49-F238E27FC236}">
                <a16:creationId xmlns:a16="http://schemas.microsoft.com/office/drawing/2014/main" xmlns="" id="{A129DA90-6794-F143-9D0C-74C17F25FB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532814" y="1889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</a:defRPr>
            </a:lvl1pPr>
          </a:lstStyle>
          <a:p>
            <a:fld id="{97D38429-24BC-2547-A774-88282B0776DC}" type="slidenum">
              <a:rPr lang="en-GB" altLang="fr-FR"/>
              <a:pPr/>
              <a:t>‹#›</a:t>
            </a:fld>
            <a:endParaRPr lang="fr-FR" altLang="fr-FR"/>
          </a:p>
        </p:txBody>
      </p:sp>
      <p:pic>
        <p:nvPicPr>
          <p:cNvPr id="3078" name="Google Shape;70;p8">
            <a:extLst>
              <a:ext uri="{FF2B5EF4-FFF2-40B4-BE49-F238E27FC236}">
                <a16:creationId xmlns:a16="http://schemas.microsoft.com/office/drawing/2014/main" xmlns="" id="{E8D8EE4F-5F9F-694C-90A8-1BDFC5244D0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4" y="6089652"/>
            <a:ext cx="173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6680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44;p5">
            <a:extLst>
              <a:ext uri="{FF2B5EF4-FFF2-40B4-BE49-F238E27FC236}">
                <a16:creationId xmlns:a16="http://schemas.microsoft.com/office/drawing/2014/main" xmlns="" id="{C1C23734-DFC1-354E-84C5-11BCC0F87CF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11189" y="836613"/>
            <a:ext cx="76533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2051" name="Google Shape;45;p5">
            <a:extLst>
              <a:ext uri="{FF2B5EF4-FFF2-40B4-BE49-F238E27FC236}">
                <a16:creationId xmlns:a16="http://schemas.microsoft.com/office/drawing/2014/main" xmlns="" id="{1FD5E323-FB2C-584B-9483-8D7B4EC4FB1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11189" y="2492377"/>
            <a:ext cx="79216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2052" name="Google Shape;46;p5">
            <a:extLst>
              <a:ext uri="{FF2B5EF4-FFF2-40B4-BE49-F238E27FC236}">
                <a16:creationId xmlns:a16="http://schemas.microsoft.com/office/drawing/2014/main" xmlns="" id="{515B96CA-1DBB-0D4E-827D-F30F3358E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4" y="2"/>
            <a:ext cx="360362" cy="5492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marL="31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F5494"/>
              </a:buClr>
              <a:buSzPts val="1200"/>
              <a:buFont typeface="Verdana" panose="020B0604030504040204" pitchFamily="34" charset="0"/>
              <a:buNone/>
            </a:pPr>
            <a:endParaRPr lang="fr-FR" altLang="fr-FR" sz="1200">
              <a:solidFill>
                <a:srgbClr val="0F5494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2053" name="Google Shape;47;p5">
            <a:extLst>
              <a:ext uri="{FF2B5EF4-FFF2-40B4-BE49-F238E27FC236}">
                <a16:creationId xmlns:a16="http://schemas.microsoft.com/office/drawing/2014/main" xmlns="" id="{AEC051C2-6EA5-A44E-94F6-3F37F2B81DB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6021390"/>
            <a:ext cx="19907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Google Shape;48;p5">
            <a:extLst>
              <a:ext uri="{FF2B5EF4-FFF2-40B4-BE49-F238E27FC236}">
                <a16:creationId xmlns:a16="http://schemas.microsoft.com/office/drawing/2014/main" xmlns="" id="{31B6C644-951B-4146-AF87-B5D6F6C398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532814" y="1889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</a:defRPr>
            </a:lvl1pPr>
          </a:lstStyle>
          <a:p>
            <a:fld id="{122A4CBD-0B10-CA49-B6B0-4AA75E896D71}" type="slidenum">
              <a:rPr lang="en-GB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13141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836712"/>
            <a:ext cx="765353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2492375"/>
            <a:ext cx="792088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/>
              <a:t>Second </a:t>
            </a:r>
            <a:r>
              <a:rPr lang="fr-BE" altLang="en-US" dirty="0" err="1"/>
              <a:t>level</a:t>
            </a:r>
            <a:endParaRPr lang="en-GB" altLang="en-US" dirty="0"/>
          </a:p>
          <a:p>
            <a:pPr lvl="1"/>
            <a:r>
              <a:rPr lang="en-GB" altLang="en-US" dirty="0"/>
              <a:t>Third level</a:t>
            </a:r>
          </a:p>
          <a:p>
            <a:pPr lvl="2"/>
            <a:r>
              <a:rPr lang="en-GB" altLang="en-US" dirty="0"/>
              <a:t>- Fourth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8532440" y="0"/>
            <a:ext cx="360040" cy="5486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829" y="6021288"/>
            <a:ext cx="1990667" cy="66355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40" y="188640"/>
            <a:ext cx="36004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47D5DE4-815F-440C-A793-714819BAA3DE}" type="slidenum">
              <a:rPr lang="en-GB" altLang="en-US" smtClean="0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8842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 i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16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4.jpeg"/><Relationship Id="rId5" Type="http://schemas.openxmlformats.org/officeDocument/2006/relationships/image" Target="../media/image30.png"/><Relationship Id="rId10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jpe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195736" y="1711797"/>
            <a:ext cx="6951988" cy="17281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2020345" y="1772816"/>
            <a:ext cx="7018462" cy="984316"/>
          </a:xfrm>
        </p:spPr>
        <p:txBody>
          <a:bodyPr/>
          <a:lstStyle/>
          <a:p>
            <a:pPr algn="r"/>
            <a:r>
              <a:rPr lang="en-GB" sz="2800" dirty="0" smtClean="0">
                <a:solidFill>
                  <a:schemeClr val="tx2"/>
                </a:solidFill>
              </a:rPr>
              <a:t>European Student Card initiative</a:t>
            </a:r>
            <a:endParaRPr lang="en-GB" sz="2800" dirty="0">
              <a:solidFill>
                <a:schemeClr val="tx2"/>
              </a:solidFill>
            </a:endParaRPr>
          </a:p>
          <a:p>
            <a:pPr algn="r"/>
            <a:r>
              <a:rPr lang="en-GB" sz="800" dirty="0">
                <a:solidFill>
                  <a:schemeClr val="tx2"/>
                </a:solidFill>
              </a:rPr>
              <a:t> </a:t>
            </a:r>
            <a:r>
              <a:rPr lang="en-GB" sz="2800" dirty="0">
                <a:solidFill>
                  <a:schemeClr val="tx2"/>
                </a:solidFill>
              </a:rPr>
              <a:t/>
            </a:r>
            <a:br>
              <a:rPr lang="en-GB" sz="2800" dirty="0">
                <a:solidFill>
                  <a:schemeClr val="tx2"/>
                </a:solidFill>
              </a:rPr>
            </a:br>
            <a:r>
              <a:rPr lang="en-GB" sz="2000" b="0" dirty="0" smtClean="0">
                <a:solidFill>
                  <a:schemeClr val="tx2"/>
                </a:solidFill>
              </a:rPr>
              <a:t>Elena Tegovska</a:t>
            </a:r>
            <a:r>
              <a:rPr lang="en-GB" sz="2000" b="0" dirty="0">
                <a:solidFill>
                  <a:schemeClr val="tx2"/>
                </a:solidFill>
              </a:rPr>
              <a:t/>
            </a:r>
            <a:br>
              <a:rPr lang="en-GB" sz="2000" b="0" dirty="0">
                <a:solidFill>
                  <a:schemeClr val="tx2"/>
                </a:solidFill>
              </a:rPr>
            </a:br>
            <a:r>
              <a:rPr lang="en-GB" sz="2000" b="0" dirty="0" smtClean="0">
                <a:solidFill>
                  <a:schemeClr val="tx2"/>
                </a:solidFill>
              </a:rPr>
              <a:t>Higher </a:t>
            </a:r>
            <a:r>
              <a:rPr lang="en-GB" sz="2000" b="0" dirty="0">
                <a:solidFill>
                  <a:schemeClr val="tx2"/>
                </a:solidFill>
              </a:rPr>
              <a:t>Education Unit </a:t>
            </a:r>
            <a:br>
              <a:rPr lang="en-GB" sz="2000" b="0" dirty="0">
                <a:solidFill>
                  <a:schemeClr val="tx2"/>
                </a:solidFill>
              </a:rPr>
            </a:br>
            <a:r>
              <a:rPr lang="en-GB" sz="2000" b="0" dirty="0">
                <a:solidFill>
                  <a:schemeClr val="tx2"/>
                </a:solidFill>
              </a:rPr>
              <a:t>European Commission </a:t>
            </a:r>
          </a:p>
          <a:p>
            <a:endParaRPr lang="en-GB" sz="2000" b="0" dirty="0">
              <a:solidFill>
                <a:schemeClr val="tx2"/>
              </a:solidFill>
            </a:endParaRPr>
          </a:p>
          <a:p>
            <a:endParaRPr lang="en-GB" sz="2800" dirty="0">
              <a:solidFill>
                <a:schemeClr val="tx2"/>
              </a:solidFill>
            </a:endParaRPr>
          </a:p>
          <a:p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40385"/>
      </p:ext>
    </p:extLst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9" y="5018433"/>
            <a:ext cx="693663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643378" y="1418189"/>
            <a:ext cx="2937285" cy="2937285"/>
          </a:xfrm>
          <a:prstGeom prst="ellipse">
            <a:avLst/>
          </a:prstGeom>
          <a:solidFill>
            <a:srgbClr val="2D5E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/>
          <p:cNvGrpSpPr/>
          <p:nvPr/>
        </p:nvGrpSpPr>
        <p:grpSpPr>
          <a:xfrm>
            <a:off x="5122517" y="1418188"/>
            <a:ext cx="2937285" cy="2891695"/>
            <a:chOff x="3426314" y="0"/>
            <a:chExt cx="1644314" cy="1644314"/>
          </a:xfrm>
        </p:grpSpPr>
        <p:sp>
          <p:nvSpPr>
            <p:cNvPr id="18" name="Oval 17"/>
            <p:cNvSpPr/>
            <p:nvPr/>
          </p:nvSpPr>
          <p:spPr>
            <a:xfrm>
              <a:off x="3426314" y="0"/>
              <a:ext cx="1644314" cy="1644314"/>
            </a:xfrm>
            <a:prstGeom prst="ellipse">
              <a:avLst/>
            </a:prstGeom>
            <a:solidFill>
              <a:srgbClr val="DB25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3707119" y="228914"/>
              <a:ext cx="1162706" cy="1162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Erasmus+ Mobile App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0" y="2398730"/>
            <a:ext cx="25908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\\NET1.cec.eu.int\homes\120\roberge\Desktop\E+ app logo - transparent b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427" y="1138537"/>
            <a:ext cx="7747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09" y="1235621"/>
            <a:ext cx="1513229" cy="55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ft-Right Arrow 8"/>
          <p:cNvSpPr/>
          <p:nvPr/>
        </p:nvSpPr>
        <p:spPr bwMode="auto">
          <a:xfrm>
            <a:off x="3770888" y="2395242"/>
            <a:ext cx="1068149" cy="299406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cs typeface="Arial"/>
              <a:sym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906797" y="5111989"/>
            <a:ext cx="890878" cy="909146"/>
            <a:chOff x="4109522" y="2172663"/>
            <a:chExt cx="1644314" cy="1644314"/>
          </a:xfrm>
        </p:grpSpPr>
        <p:sp>
          <p:nvSpPr>
            <p:cNvPr id="33" name="Oval 32"/>
            <p:cNvSpPr/>
            <p:nvPr/>
          </p:nvSpPr>
          <p:spPr>
            <a:xfrm>
              <a:off x="4109522" y="2172663"/>
              <a:ext cx="1644314" cy="164431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4350326" y="2413467"/>
              <a:ext cx="1162706" cy="1162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Online learning agreement</a:t>
              </a:r>
            </a:p>
          </p:txBody>
        </p:sp>
      </p:grpSp>
      <p:pic>
        <p:nvPicPr>
          <p:cNvPr id="35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62" y="5491625"/>
            <a:ext cx="1293531" cy="52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1954197" y="5084604"/>
            <a:ext cx="872806" cy="900286"/>
            <a:chOff x="3374229" y="4285014"/>
            <a:chExt cx="1762371" cy="1762371"/>
          </a:xfrm>
        </p:grpSpPr>
        <p:sp>
          <p:nvSpPr>
            <p:cNvPr id="37" name="Oval 36"/>
            <p:cNvSpPr/>
            <p:nvPr/>
          </p:nvSpPr>
          <p:spPr>
            <a:xfrm>
              <a:off x="3374229" y="4285014"/>
              <a:ext cx="1762371" cy="176237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4"/>
            <p:cNvSpPr/>
            <p:nvPr/>
          </p:nvSpPr>
          <p:spPr>
            <a:xfrm>
              <a:off x="3546769" y="4543107"/>
              <a:ext cx="1331738" cy="1246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Inter-institutional agreement manager</a:t>
              </a:r>
            </a:p>
          </p:txBody>
        </p:sp>
      </p:grpSp>
      <p:pic>
        <p:nvPicPr>
          <p:cNvPr id="39" name="Picture 23">
            <a:extLst>
              <a:ext uri="{FF2B5EF4-FFF2-40B4-BE49-F238E27FC236}">
                <a16:creationId xmlns:a16="http://schemas.microsoft.com/office/drawing/2014/main" xmlns="" id="{E1B9A2F2-8BED-3F42-8FA0-FD9B927383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68" y="275685"/>
            <a:ext cx="774739" cy="983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47307" y="439021"/>
            <a:ext cx="3209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  <a:cs typeface="Arial"/>
                <a:sym typeface="Arial"/>
              </a:rPr>
              <a:t>Single entry point for institutions </a:t>
            </a:r>
          </a:p>
        </p:txBody>
      </p:sp>
      <p:sp>
        <p:nvSpPr>
          <p:cNvPr id="41" name="Right Arrow 40"/>
          <p:cNvSpPr/>
          <p:nvPr/>
        </p:nvSpPr>
        <p:spPr bwMode="auto">
          <a:xfrm rot="5400000">
            <a:off x="1909060" y="1252486"/>
            <a:ext cx="423229" cy="195331"/>
          </a:xfrm>
          <a:prstGeom prst="rightArrow">
            <a:avLst>
              <a:gd name="adj1" fmla="val 50000"/>
              <a:gd name="adj2" fmla="val 49483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124" name="Picture 4" descr="\\NET1.cec.eu.int\HOMES\110\ARNARHA\Desktop\2018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65" y="462505"/>
            <a:ext cx="803261" cy="80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96563" y="406829"/>
            <a:ext cx="3124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/>
                <a:cs typeface="Arial"/>
                <a:sym typeface="Arial"/>
              </a:rPr>
              <a:t>Single entry point for students</a:t>
            </a:r>
          </a:p>
        </p:txBody>
      </p:sp>
      <p:sp>
        <p:nvSpPr>
          <p:cNvPr id="45" name="Right Arrow 44"/>
          <p:cNvSpPr/>
          <p:nvPr/>
        </p:nvSpPr>
        <p:spPr bwMode="auto">
          <a:xfrm rot="5400000">
            <a:off x="6380331" y="1238043"/>
            <a:ext cx="423229" cy="195331"/>
          </a:xfrm>
          <a:prstGeom prst="rightArrow">
            <a:avLst>
              <a:gd name="adj1" fmla="val 50000"/>
              <a:gd name="adj2" fmla="val 49483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2" name="Picture 23">
            <a:extLst>
              <a:ext uri="{FF2B5EF4-FFF2-40B4-BE49-F238E27FC236}">
                <a16:creationId xmlns:a16="http://schemas.microsoft.com/office/drawing/2014/main" xmlns="" id="{E1B9A2F2-8BED-3F42-8FA0-FD9B927383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743" y="5075457"/>
            <a:ext cx="704275" cy="893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4" name="Group 53"/>
          <p:cNvGrpSpPr/>
          <p:nvPr/>
        </p:nvGrpSpPr>
        <p:grpSpPr>
          <a:xfrm>
            <a:off x="5796795" y="5103008"/>
            <a:ext cx="970927" cy="945599"/>
            <a:chOff x="932273" y="2743280"/>
            <a:chExt cx="1371440" cy="1371440"/>
          </a:xfrm>
        </p:grpSpPr>
        <p:sp>
          <p:nvSpPr>
            <p:cNvPr id="55" name="Oval 54"/>
            <p:cNvSpPr/>
            <p:nvPr/>
          </p:nvSpPr>
          <p:spPr bwMode="auto">
            <a:xfrm>
              <a:off x="932273" y="2743280"/>
              <a:ext cx="1371440" cy="137144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6487" y="3019012"/>
              <a:ext cx="809994" cy="8099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3871" y="3122020"/>
              <a:ext cx="327208" cy="2186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Down Arrow 13"/>
          <p:cNvSpPr/>
          <p:nvPr/>
        </p:nvSpPr>
        <p:spPr bwMode="auto">
          <a:xfrm>
            <a:off x="4228421" y="4139019"/>
            <a:ext cx="206346" cy="85685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cs typeface="Arial"/>
              <a:sym typeface="Arial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4836">
            <a:off x="3758658" y="3309741"/>
            <a:ext cx="244475" cy="116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3729">
            <a:off x="4706996" y="3290824"/>
            <a:ext cx="244475" cy="123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7026338" y="5083318"/>
            <a:ext cx="890878" cy="909146"/>
            <a:chOff x="3666829" y="2196230"/>
            <a:chExt cx="1644314" cy="1644314"/>
          </a:xfrm>
        </p:grpSpPr>
        <p:sp>
          <p:nvSpPr>
            <p:cNvPr id="62" name="Oval 61"/>
            <p:cNvSpPr/>
            <p:nvPr/>
          </p:nvSpPr>
          <p:spPr>
            <a:xfrm>
              <a:off x="3666829" y="2196230"/>
              <a:ext cx="1644314" cy="1644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Oval 4"/>
            <p:cNvSpPr/>
            <p:nvPr/>
          </p:nvSpPr>
          <p:spPr>
            <a:xfrm>
              <a:off x="3907633" y="2438303"/>
              <a:ext cx="1162706" cy="1162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  <a:sym typeface="Arial"/>
                </a:rPr>
                <a:t>Transcript of records </a:t>
              </a:r>
            </a:p>
          </p:txBody>
        </p:sp>
      </p:grpSp>
      <p:sp>
        <p:nvSpPr>
          <p:cNvPr id="22" name="Rounded Rectangle 21"/>
          <p:cNvSpPr/>
          <p:nvPr/>
        </p:nvSpPr>
        <p:spPr bwMode="auto">
          <a:xfrm>
            <a:off x="312809" y="4677196"/>
            <a:ext cx="8216196" cy="143229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3938355" y="3099250"/>
            <a:ext cx="1113110" cy="38109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380326" y="4308597"/>
            <a:ext cx="3951268" cy="68727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cs typeface="Arial"/>
              <a:sym typeface="Arial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319002" y="2079653"/>
            <a:ext cx="3732463" cy="156176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cs typeface="Arial"/>
              <a:sym typeface="Arial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6" y="5273455"/>
            <a:ext cx="1134498" cy="60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Oval 4">
            <a:extLst>
              <a:ext uri="{FF2B5EF4-FFF2-40B4-BE49-F238E27FC236}">
                <a16:creationId xmlns:a16="http://schemas.microsoft.com/office/drawing/2014/main" xmlns="" id="{66373407-D2B7-0E4B-BF6B-AB3A1B2AA7F5}"/>
              </a:ext>
            </a:extLst>
          </p:cNvPr>
          <p:cNvSpPr/>
          <p:nvPr/>
        </p:nvSpPr>
        <p:spPr>
          <a:xfrm>
            <a:off x="1132512" y="1971440"/>
            <a:ext cx="1996298" cy="1973636"/>
          </a:xfrm>
          <a:prstGeom prst="rect">
            <a:avLst/>
          </a:prstGeom>
          <a:solidFill>
            <a:srgbClr val="2D5EC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Arial"/>
              </a:rPr>
              <a:t>Erasmus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Arial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Arial"/>
              </a:rPr>
              <a:t>Without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Arial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Arial"/>
              </a:rPr>
              <a:t>Paper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xmlns="" id="{08BAC783-E32F-2548-8FA8-4ACEDA4D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188640"/>
            <a:ext cx="360040" cy="36004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34F74-E7AD-45A7-A168-7776880D46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747" y="497880"/>
            <a:ext cx="8640960" cy="720080"/>
          </a:xfrm>
        </p:spPr>
        <p:txBody>
          <a:bodyPr/>
          <a:lstStyle/>
          <a:p>
            <a:r>
              <a:rPr lang="en-GB" sz="3200" dirty="0"/>
              <a:t>European Student Card initiative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46" y="1790303"/>
            <a:ext cx="6142536" cy="425439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A bottom up initiative </a:t>
            </a:r>
            <a:r>
              <a:rPr lang="en-GB" sz="2400" b="1" dirty="0">
                <a:solidFill>
                  <a:schemeClr val="tx2"/>
                </a:solidFill>
              </a:rPr>
              <a:t>supported by the European Commission</a:t>
            </a:r>
            <a:r>
              <a:rPr lang="en-GB" sz="2400" dirty="0">
                <a:solidFill>
                  <a:schemeClr val="tx2"/>
                </a:solidFill>
              </a:rPr>
              <a:t> through: 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chemeClr val="tx2"/>
                </a:solidFill>
              </a:rPr>
              <a:t>Erasmus+ funded projects</a:t>
            </a:r>
          </a:p>
          <a:p>
            <a:pPr marL="457200" lvl="1" indent="0">
              <a:buClr>
                <a:srgbClr val="FFC000"/>
              </a:buClr>
              <a:buNone/>
            </a:pPr>
            <a:r>
              <a:rPr lang="en-GB" sz="2000" dirty="0">
                <a:solidFill>
                  <a:schemeClr val="tx2"/>
                </a:solidFill>
              </a:rPr>
              <a:t>such as Erasmus without paper, Online Learning Agreement, Erasmus+ mobile app, EMREX and European Student Card 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GB" sz="2400" dirty="0">
              <a:solidFill>
                <a:schemeClr val="tx2"/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chemeClr val="tx2"/>
                </a:solidFill>
              </a:rPr>
              <a:t>Connecting Europe Facility (CEF) projects </a:t>
            </a:r>
          </a:p>
          <a:p>
            <a:pPr marL="457200" lvl="1" indent="0">
              <a:buClr>
                <a:srgbClr val="FFC000"/>
              </a:buClr>
              <a:buNone/>
            </a:pPr>
            <a:r>
              <a:rPr lang="en-GB" sz="2000" dirty="0">
                <a:solidFill>
                  <a:schemeClr val="tx2"/>
                </a:solidFill>
              </a:rPr>
              <a:t>to develop a </a:t>
            </a:r>
            <a:r>
              <a:rPr lang="en-GB" sz="2400" b="1" dirty="0">
                <a:solidFill>
                  <a:srgbClr val="FFC000"/>
                </a:solidFill>
              </a:rPr>
              <a:t>unique student identifier </a:t>
            </a:r>
            <a:r>
              <a:rPr lang="en-GB" sz="2000" dirty="0">
                <a:solidFill>
                  <a:schemeClr val="tx2"/>
                </a:solidFill>
              </a:rPr>
              <a:t>for authentication online </a:t>
            </a:r>
          </a:p>
        </p:txBody>
      </p:sp>
      <p:pic>
        <p:nvPicPr>
          <p:cNvPr id="4" name="Picture 2" descr="\\NET1.cec.eu.int\HOMES\110\ARNARHA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50030"/>
            <a:ext cx="1893345" cy="4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6DDC8DB9-8346-3E4D-BBBF-0D7885E0A43D}"/>
              </a:ext>
            </a:extLst>
          </p:cNvPr>
          <p:cNvGrpSpPr/>
          <p:nvPr/>
        </p:nvGrpSpPr>
        <p:grpSpPr>
          <a:xfrm>
            <a:off x="5407581" y="1560512"/>
            <a:ext cx="3736419" cy="2592288"/>
            <a:chOff x="1860761" y="3223087"/>
            <a:chExt cx="5176579" cy="3104491"/>
          </a:xfrm>
        </p:grpSpPr>
        <p:grpSp>
          <p:nvGrpSpPr>
            <p:cNvPr id="10" name="Group 24">
              <a:extLst>
                <a:ext uri="{FF2B5EF4-FFF2-40B4-BE49-F238E27FC236}">
                  <a16:creationId xmlns:a16="http://schemas.microsoft.com/office/drawing/2014/main" xmlns="" id="{251126C9-AF43-DE47-93D3-D4C31D022FD0}"/>
                </a:ext>
              </a:extLst>
            </p:cNvPr>
            <p:cNvGrpSpPr/>
            <p:nvPr/>
          </p:nvGrpSpPr>
          <p:grpSpPr>
            <a:xfrm>
              <a:off x="1860761" y="3945303"/>
              <a:ext cx="1371440" cy="1371440"/>
              <a:chOff x="932273" y="2743280"/>
              <a:chExt cx="1371440" cy="1371440"/>
            </a:xfrm>
          </p:grpSpPr>
          <p:sp>
            <p:nvSpPr>
              <p:cNvPr id="22" name="Oval 25">
                <a:extLst>
                  <a:ext uri="{FF2B5EF4-FFF2-40B4-BE49-F238E27FC236}">
                    <a16:creationId xmlns:a16="http://schemas.microsoft.com/office/drawing/2014/main" xmlns="" id="{F99A0AD1-1A79-1240-97D4-E7D80BFDFECF}"/>
                  </a:ext>
                </a:extLst>
              </p:cNvPr>
              <p:cNvSpPr/>
              <p:nvPr/>
            </p:nvSpPr>
            <p:spPr bwMode="auto">
              <a:xfrm>
                <a:off x="932273" y="2743280"/>
                <a:ext cx="1371440" cy="1371440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23" name="Picture 29">
                <a:extLst>
                  <a:ext uri="{FF2B5EF4-FFF2-40B4-BE49-F238E27FC236}">
                    <a16:creationId xmlns:a16="http://schemas.microsoft.com/office/drawing/2014/main" xmlns="" id="{59FE8342-5200-374C-86E5-611906C11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6487" y="3019012"/>
                <a:ext cx="809994" cy="8099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4" name="Picture 30">
                <a:extLst>
                  <a:ext uri="{FF2B5EF4-FFF2-40B4-BE49-F238E27FC236}">
                    <a16:creationId xmlns:a16="http://schemas.microsoft.com/office/drawing/2014/main" xmlns="" id="{BF99F3D5-696D-6D45-8357-8F26249D1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53871" y="3122020"/>
                <a:ext cx="327208" cy="21868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11" name="Group 36">
              <a:extLst>
                <a:ext uri="{FF2B5EF4-FFF2-40B4-BE49-F238E27FC236}">
                  <a16:creationId xmlns:a16="http://schemas.microsoft.com/office/drawing/2014/main" xmlns="" id="{64108BE8-E0AB-7844-81DD-7F4C8EDE14B9}"/>
                </a:ext>
              </a:extLst>
            </p:cNvPr>
            <p:cNvGrpSpPr/>
            <p:nvPr/>
          </p:nvGrpSpPr>
          <p:grpSpPr>
            <a:xfrm rot="552039">
              <a:off x="2927169" y="4380871"/>
              <a:ext cx="610064" cy="1200575"/>
              <a:chOff x="611560" y="1783904"/>
              <a:chExt cx="1414358" cy="2783384"/>
            </a:xfrm>
          </p:grpSpPr>
          <p:pic>
            <p:nvPicPr>
              <p:cNvPr id="20" name="Picture 2" descr="H:\My Documents\My Pictures\iPhone blank template.png">
                <a:extLst>
                  <a:ext uri="{FF2B5EF4-FFF2-40B4-BE49-F238E27FC236}">
                    <a16:creationId xmlns:a16="http://schemas.microsoft.com/office/drawing/2014/main" xmlns="" id="{AB1055D9-AB8F-4347-B253-586C5480F8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1783904"/>
                <a:ext cx="1414358" cy="278338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\\NET1.cec.eu.int\homes\120\roberge\Desktop\Erasmus+ app logo.PNG">
                <a:extLst>
                  <a:ext uri="{FF2B5EF4-FFF2-40B4-BE49-F238E27FC236}">
                    <a16:creationId xmlns:a16="http://schemas.microsoft.com/office/drawing/2014/main" xmlns="" id="{D483791A-E6BF-4F41-8B86-8EB5588B34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690" y="2564904"/>
                <a:ext cx="1102098" cy="1033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Arc 11">
              <a:extLst>
                <a:ext uri="{FF2B5EF4-FFF2-40B4-BE49-F238E27FC236}">
                  <a16:creationId xmlns:a16="http://schemas.microsoft.com/office/drawing/2014/main" xmlns="" id="{FC05CAD5-C852-0F40-872F-4F5C35BACE52}"/>
                </a:ext>
              </a:extLst>
            </p:cNvPr>
            <p:cNvSpPr/>
            <p:nvPr/>
          </p:nvSpPr>
          <p:spPr bwMode="auto">
            <a:xfrm rot="19110671">
              <a:off x="2348987" y="3822266"/>
              <a:ext cx="2355314" cy="2141121"/>
            </a:xfrm>
            <a:prstGeom prst="arc">
              <a:avLst/>
            </a:prstGeom>
            <a:noFill/>
            <a:ln w="762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xmlns="" id="{A6725EFF-C571-E647-9319-88D5EFD2F0D2}"/>
                </a:ext>
              </a:extLst>
            </p:cNvPr>
            <p:cNvSpPr/>
            <p:nvPr/>
          </p:nvSpPr>
          <p:spPr bwMode="auto">
            <a:xfrm rot="2381433" flipV="1">
              <a:off x="2318472" y="3223087"/>
              <a:ext cx="2376264" cy="2122592"/>
            </a:xfrm>
            <a:prstGeom prst="arc">
              <a:avLst/>
            </a:prstGeom>
            <a:noFill/>
            <a:ln w="76200" cap="flat" cmpd="sng" algn="ctr">
              <a:solidFill>
                <a:schemeClr val="accent6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Oval 28">
              <a:extLst>
                <a:ext uri="{FF2B5EF4-FFF2-40B4-BE49-F238E27FC236}">
                  <a16:creationId xmlns:a16="http://schemas.microsoft.com/office/drawing/2014/main" xmlns="" id="{BBE711DE-7E1F-CE45-8965-E30BE3243CFC}"/>
                </a:ext>
              </a:extLst>
            </p:cNvPr>
            <p:cNvSpPr/>
            <p:nvPr/>
          </p:nvSpPr>
          <p:spPr bwMode="auto">
            <a:xfrm>
              <a:off x="4502366" y="4934916"/>
              <a:ext cx="1392662" cy="1392662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5" name="Picture 34">
              <a:extLst>
                <a:ext uri="{FF2B5EF4-FFF2-40B4-BE49-F238E27FC236}">
                  <a16:creationId xmlns:a16="http://schemas.microsoft.com/office/drawing/2014/main" xmlns="" id="{333C5539-F92A-1647-A165-8D347FCE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135" y="4339821"/>
              <a:ext cx="743205" cy="7432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xmlns="" id="{61E35DCC-63D2-6A43-84F0-DA05C379A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6440" y="4972095"/>
              <a:ext cx="1024514" cy="1024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Oval 28">
              <a:extLst>
                <a:ext uri="{FF2B5EF4-FFF2-40B4-BE49-F238E27FC236}">
                  <a16:creationId xmlns:a16="http://schemas.microsoft.com/office/drawing/2014/main" xmlns="" id="{695F7613-C61F-A24C-B538-4B45581EBF5A}"/>
                </a:ext>
              </a:extLst>
            </p:cNvPr>
            <p:cNvSpPr/>
            <p:nvPr/>
          </p:nvSpPr>
          <p:spPr bwMode="auto">
            <a:xfrm>
              <a:off x="4465158" y="3386904"/>
              <a:ext cx="1392662" cy="1392662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8" name="Picture 23">
              <a:extLst>
                <a:ext uri="{FF2B5EF4-FFF2-40B4-BE49-F238E27FC236}">
                  <a16:creationId xmlns:a16="http://schemas.microsoft.com/office/drawing/2014/main" xmlns="" id="{E1B9A2F2-8BED-3F42-8FA0-FD9B92738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9232" y="3424083"/>
              <a:ext cx="1024514" cy="1024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Arc 18">
              <a:extLst>
                <a:ext uri="{FF2B5EF4-FFF2-40B4-BE49-F238E27FC236}">
                  <a16:creationId xmlns:a16="http://schemas.microsoft.com/office/drawing/2014/main" xmlns="" id="{FBEB877A-77BF-9B45-85F3-7D7767E1697C}"/>
                </a:ext>
              </a:extLst>
            </p:cNvPr>
            <p:cNvSpPr/>
            <p:nvPr/>
          </p:nvSpPr>
          <p:spPr bwMode="auto">
            <a:xfrm rot="7889329" flipH="1">
              <a:off x="3896805" y="3709005"/>
              <a:ext cx="2355314" cy="2141121"/>
            </a:xfrm>
            <a:prstGeom prst="arc">
              <a:avLst/>
            </a:prstGeom>
            <a:noFill/>
            <a:ln w="76200" cap="flat" cmpd="sng" algn="ctr">
              <a:solidFill>
                <a:schemeClr val="accent6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91513E-C002-D143-964C-175AD152BDC5}"/>
              </a:ext>
            </a:extLst>
          </p:cNvPr>
          <p:cNvSpPr/>
          <p:nvPr/>
        </p:nvSpPr>
        <p:spPr bwMode="auto">
          <a:xfrm>
            <a:off x="215445" y="4725143"/>
            <a:ext cx="6347059" cy="1830305"/>
          </a:xfrm>
          <a:prstGeom prst="rect">
            <a:avLst/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2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F74-E7AD-45A7-A168-7776880D461B}" type="slidenum">
              <a:rPr lang="en-GB" altLang="en-US" smtClean="0"/>
              <a:t>12</a:t>
            </a:fld>
            <a:endParaRPr lang="en-GB" alt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C3A00A1-10C3-3C4F-A293-CDED6264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60" y="747464"/>
            <a:ext cx="7653536" cy="432048"/>
          </a:xfrm>
        </p:spPr>
        <p:txBody>
          <a:bodyPr/>
          <a:lstStyle/>
          <a:p>
            <a:r>
              <a:rPr lang="en-GB" sz="3600" dirty="0"/>
              <a:t>WHEN?</a:t>
            </a:r>
          </a:p>
        </p:txBody>
      </p:sp>
      <p:pic>
        <p:nvPicPr>
          <p:cNvPr id="9" name="Picture 3" descr="H:\My Documents\My Pictures\DG COMM - iStockPhoto and Shutterstock\3496039 - © iStockphoto.com - yuri_arcurs.jpg">
            <a:extLst>
              <a:ext uri="{FF2B5EF4-FFF2-40B4-BE49-F238E27FC236}">
                <a16:creationId xmlns:a16="http://schemas.microsoft.com/office/drawing/2014/main" xmlns="" id="{9E4A68F3-A306-8544-9CFA-A87B6519F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8254" y="649224"/>
            <a:ext cx="2380560" cy="408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2B4DAD1B-8B83-B542-BB3B-152EF5EE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1848"/>
            <a:ext cx="7342093" cy="3816525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en-GB" sz="2400" b="1" dirty="0">
                <a:solidFill>
                  <a:schemeClr val="tx2"/>
                </a:solidFill>
              </a:rPr>
              <a:t>2019-2020		</a:t>
            </a:r>
            <a:r>
              <a:rPr lang="en-GB" sz="2400" dirty="0">
                <a:solidFill>
                  <a:schemeClr val="tx2"/>
                </a:solidFill>
              </a:rPr>
              <a:t>Development and testing phase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en-GB" sz="2400" b="1" dirty="0">
                <a:solidFill>
                  <a:schemeClr val="tx2"/>
                </a:solidFill>
              </a:rPr>
              <a:t>By 2021		</a:t>
            </a:r>
            <a:r>
              <a:rPr lang="en-GB" sz="2400" dirty="0">
                <a:solidFill>
                  <a:schemeClr val="tx2"/>
                </a:solidFill>
              </a:rPr>
              <a:t>Step by step roll out for all 				Erasmus students 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en-GB" sz="2400" b="1" dirty="0">
                <a:solidFill>
                  <a:schemeClr val="tx2"/>
                </a:solidFill>
              </a:rPr>
              <a:t>By 2025		</a:t>
            </a:r>
            <a:r>
              <a:rPr lang="en-GB" sz="2400" dirty="0">
                <a:solidFill>
                  <a:schemeClr val="tx2"/>
                </a:solidFill>
              </a:rPr>
              <a:t>Possible roll out for all EU 				students undertaking a period of 			learning mobility</a:t>
            </a:r>
          </a:p>
        </p:txBody>
      </p:sp>
    </p:spTree>
    <p:extLst>
      <p:ext uri="{BB962C8B-B14F-4D97-AF65-F5344CB8AC3E}">
        <p14:creationId xmlns:p14="http://schemas.microsoft.com/office/powerpoint/2010/main" val="2794133053"/>
      </p:ext>
    </p:extLst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691680" y="2617226"/>
            <a:ext cx="7560840" cy="1819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691680" y="2852936"/>
            <a:ext cx="7344816" cy="1368152"/>
          </a:xfrm>
        </p:spPr>
        <p:txBody>
          <a:bodyPr/>
          <a:lstStyle/>
          <a:p>
            <a:pPr algn="r"/>
            <a:r>
              <a:rPr lang="en-GB" sz="4000" b="0" dirty="0">
                <a:solidFill>
                  <a:schemeClr val="tx2"/>
                </a:solidFill>
              </a:rPr>
              <a:t>The time to join the digital revolution is </a:t>
            </a:r>
            <a:r>
              <a:rPr lang="en-GB" sz="4000" dirty="0">
                <a:solidFill>
                  <a:schemeClr val="tx2"/>
                </a:solidFill>
              </a:rPr>
              <a:t>now !</a:t>
            </a:r>
          </a:p>
        </p:txBody>
      </p:sp>
    </p:spTree>
    <p:extLst>
      <p:ext uri="{BB962C8B-B14F-4D97-AF65-F5344CB8AC3E}">
        <p14:creationId xmlns:p14="http://schemas.microsoft.com/office/powerpoint/2010/main" val="399318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oogle Shape;94;p11">
            <a:extLst>
              <a:ext uri="{FF2B5EF4-FFF2-40B4-BE49-F238E27FC236}">
                <a16:creationId xmlns:a16="http://schemas.microsoft.com/office/drawing/2014/main" xmlns="" id="{14C8AF4B-5B64-C345-89BC-17C5F129FF1F}"/>
              </a:ext>
            </a:extLst>
          </p:cNvPr>
          <p:cNvGrpSpPr>
            <a:grpSpLocks/>
          </p:cNvGrpSpPr>
          <p:nvPr/>
        </p:nvGrpSpPr>
        <p:grpSpPr bwMode="auto">
          <a:xfrm>
            <a:off x="-44450" y="2487615"/>
            <a:ext cx="9188450" cy="1819275"/>
            <a:chOff x="-26005" y="3209435"/>
            <a:chExt cx="9188750" cy="1819886"/>
          </a:xfrm>
        </p:grpSpPr>
        <p:sp>
          <p:nvSpPr>
            <p:cNvPr id="25606" name="Google Shape;95;p11">
              <a:extLst>
                <a:ext uri="{FF2B5EF4-FFF2-40B4-BE49-F238E27FC236}">
                  <a16:creationId xmlns:a16="http://schemas.microsoft.com/office/drawing/2014/main" xmlns="" id="{1B748ED2-45E5-EE4A-9EEA-93D2C2B52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005" y="3209435"/>
              <a:ext cx="9188750" cy="1819886"/>
            </a:xfrm>
            <a:prstGeom prst="rect">
              <a:avLst/>
            </a:prstGeom>
            <a:solidFill>
              <a:schemeClr val="bg1">
                <a:alpha val="6392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 marL="3175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3175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F5494"/>
                </a:buClr>
                <a:buSzPts val="1200"/>
                <a:buFont typeface="Verdana" panose="020B0604030504040204" pitchFamily="34" charset="0"/>
                <a:buNone/>
                <a:tabLst/>
                <a:defRPr/>
              </a:pP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25607" name="Google Shape;96;p11">
              <a:extLst>
                <a:ext uri="{FF2B5EF4-FFF2-40B4-BE49-F238E27FC236}">
                  <a16:creationId xmlns:a16="http://schemas.microsoft.com/office/drawing/2014/main" xmlns="" id="{472771A1-AAC6-1441-91E1-4F24B33FE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341" y="3457658"/>
              <a:ext cx="803816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fr-F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Future Erasmus Programme</a:t>
              </a:r>
              <a:br>
                <a:rPr kumimoji="0" lang="en-GB" altLang="fr-F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</a:br>
              <a:r>
                <a:rPr kumimoji="0" lang="en-GB" altLang="fr-F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An evolution…NOT a revolution</a:t>
              </a:r>
              <a:endParaRPr kumimoji="0" lang="fr-FR" alt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25603" name="Google Shape;134;p14">
            <a:extLst>
              <a:ext uri="{FF2B5EF4-FFF2-40B4-BE49-F238E27FC236}">
                <a16:creationId xmlns:a16="http://schemas.microsoft.com/office/drawing/2014/main" xmlns="" id="{C125C9F6-D7D3-F64F-91E0-9C35642D87F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6" y="6092827"/>
            <a:ext cx="17367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Google Shape;98;p11">
            <a:extLst>
              <a:ext uri="{FF2B5EF4-FFF2-40B4-BE49-F238E27FC236}">
                <a16:creationId xmlns:a16="http://schemas.microsoft.com/office/drawing/2014/main" xmlns="" id="{83853196-BFBE-6743-B3DE-B1EA3FA07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4" y="2"/>
            <a:ext cx="360362" cy="5492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marL="31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5494"/>
              </a:buClr>
              <a:buSzPts val="1200"/>
              <a:buFont typeface="Verdana" panose="020B060403050404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5;p12">
            <a:extLst>
              <a:ext uri="{FF2B5EF4-FFF2-40B4-BE49-F238E27FC236}">
                <a16:creationId xmlns:a16="http://schemas.microsoft.com/office/drawing/2014/main" xmlns="" id="{48903055-1BC3-4043-9914-FCCB2E89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4" y="188913"/>
            <a:ext cx="360362" cy="360362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D51260A0-2FD8-E54D-AD9B-907AA0272469}" type="slidenum">
              <a:rPr kumimoji="0" lang="en-GB" altLang="fr-FR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1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05;p12">
            <a:extLst>
              <a:ext uri="{FF2B5EF4-FFF2-40B4-BE49-F238E27FC236}">
                <a16:creationId xmlns:a16="http://schemas.microsoft.com/office/drawing/2014/main" xmlns="" id="{98CE30E7-6B85-2843-BD6B-C85046F4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D51260A0-2FD8-E54D-AD9B-907AA0272469}" type="slidenum">
              <a:rPr kumimoji="0" lang="en-GB" altLang="fr-FR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3</a:t>
            </a:fld>
            <a:endParaRPr kumimoji="0" lang="fr-FR" altLang="fr-FR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5366" name="Google Shape;108;p12">
            <a:extLst>
              <a:ext uri="{FF2B5EF4-FFF2-40B4-BE49-F238E27FC236}">
                <a16:creationId xmlns:a16="http://schemas.microsoft.com/office/drawing/2014/main" xmlns="" id="{85329F58-03FB-534E-9012-6D4D72901201}"/>
              </a:ext>
            </a:extLst>
          </p:cNvPr>
          <p:cNvGrpSpPr>
            <a:grpSpLocks/>
          </p:cNvGrpSpPr>
          <p:nvPr/>
        </p:nvGrpSpPr>
        <p:grpSpPr bwMode="auto">
          <a:xfrm>
            <a:off x="4555221" y="2609927"/>
            <a:ext cx="1108292" cy="747065"/>
            <a:chOff x="1470660" y="1661160"/>
            <a:chExt cx="883920" cy="548640"/>
          </a:xfrm>
        </p:grpSpPr>
        <p:cxnSp>
          <p:nvCxnSpPr>
            <p:cNvPr id="15370" name="Google Shape;109;p12">
              <a:extLst>
                <a:ext uri="{FF2B5EF4-FFF2-40B4-BE49-F238E27FC236}">
                  <a16:creationId xmlns:a16="http://schemas.microsoft.com/office/drawing/2014/main" xmlns="" id="{1B56480B-404F-8D47-AA9D-8326F687F8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70660" y="1661160"/>
              <a:ext cx="883920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371" name="Google Shape;110;p12">
              <a:extLst>
                <a:ext uri="{FF2B5EF4-FFF2-40B4-BE49-F238E27FC236}">
                  <a16:creationId xmlns:a16="http://schemas.microsoft.com/office/drawing/2014/main" xmlns="" id="{ADED0A7E-8E30-D14D-A28A-17C44369DB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1470660" y="1661160"/>
              <a:ext cx="0" cy="54864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5367" name="Google Shape;111;p12">
            <a:extLst>
              <a:ext uri="{FF2B5EF4-FFF2-40B4-BE49-F238E27FC236}">
                <a16:creationId xmlns:a16="http://schemas.microsoft.com/office/drawing/2014/main" xmlns="" id="{F33DED4E-2E92-714C-8468-9C37D0786EDE}"/>
              </a:ext>
            </a:extLst>
          </p:cNvPr>
          <p:cNvGrpSpPr>
            <a:grpSpLocks/>
          </p:cNvGrpSpPr>
          <p:nvPr/>
        </p:nvGrpSpPr>
        <p:grpSpPr bwMode="auto">
          <a:xfrm>
            <a:off x="7871479" y="4626151"/>
            <a:ext cx="1108292" cy="747065"/>
            <a:chOff x="1508760" y="2004060"/>
            <a:chExt cx="883920" cy="548640"/>
          </a:xfrm>
        </p:grpSpPr>
        <p:cxnSp>
          <p:nvCxnSpPr>
            <p:cNvPr id="15368" name="Google Shape;112;p12">
              <a:extLst>
                <a:ext uri="{FF2B5EF4-FFF2-40B4-BE49-F238E27FC236}">
                  <a16:creationId xmlns:a16="http://schemas.microsoft.com/office/drawing/2014/main" xmlns="" id="{B3F02D85-266D-F94E-8784-8A5D1754B9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08760" y="2552700"/>
              <a:ext cx="883920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369" name="Google Shape;113;p12">
              <a:extLst>
                <a:ext uri="{FF2B5EF4-FFF2-40B4-BE49-F238E27FC236}">
                  <a16:creationId xmlns:a16="http://schemas.microsoft.com/office/drawing/2014/main" xmlns="" id="{60F69E51-21F4-7E4C-9660-43540EEA57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385060" y="2004060"/>
              <a:ext cx="0" cy="54864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5364" name="Google Shape;114;p12">
            <a:extLst>
              <a:ext uri="{FF2B5EF4-FFF2-40B4-BE49-F238E27FC236}">
                <a16:creationId xmlns:a16="http://schemas.microsoft.com/office/drawing/2014/main" xmlns="" id="{AA15A794-7E1E-7644-86EB-B7F349FFE4C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75"/>
            <a:ext cx="4397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260;p23">
            <a:extLst>
              <a:ext uri="{FF2B5EF4-FFF2-40B4-BE49-F238E27FC236}">
                <a16:creationId xmlns:a16="http://schemas.microsoft.com/office/drawing/2014/main" xmlns="" id="{38C188FD-25D0-F247-A319-EC023EE1BE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13946" y="2599231"/>
            <a:ext cx="4537075" cy="2070645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buClr>
                <a:schemeClr val="accent1"/>
              </a:buClr>
              <a:defRPr/>
            </a:pPr>
            <a:r>
              <a:rPr lang="en-GB" sz="2200" dirty="0"/>
              <a:t>More inclusive and accessible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en-GB" sz="2200" dirty="0"/>
              <a:t>More participatory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en-GB" sz="2200" dirty="0"/>
              <a:t>More forward-looking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fr-BE" sz="2200" dirty="0"/>
              <a:t>More international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2200" dirty="0"/>
              <a:t>Simpler and less bureaucratic</a:t>
            </a:r>
            <a:endParaRPr sz="2400" dirty="0"/>
          </a:p>
          <a:p>
            <a:pPr eaLnBrk="1" fontAlgn="auto" hangingPunct="1">
              <a:spcBef>
                <a:spcPts val="0"/>
              </a:spcBef>
              <a:buFont typeface="Arial"/>
              <a:buChar char="●"/>
              <a:defRPr/>
            </a:pPr>
            <a:endParaRPr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904" y="6054471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E889979-DD14-FA44-A739-73D4F506CC46}"/>
              </a:ext>
            </a:extLst>
          </p:cNvPr>
          <p:cNvSpPr txBox="1"/>
          <p:nvPr/>
        </p:nvSpPr>
        <p:spPr>
          <a:xfrm>
            <a:off x="4513946" y="915714"/>
            <a:ext cx="4669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E6FD2"/>
                </a:solidFill>
              </a:rPr>
              <a:t>Supporting the creation of a European Education Area by 2025</a:t>
            </a:r>
          </a:p>
          <a:p>
            <a:endParaRPr lang="fr-FR" sz="2400" dirty="0">
              <a:solidFill>
                <a:srgbClr val="3E6F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4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xmlns="" id="{9FCB623C-842C-DC40-98C9-85B34DF8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09389B17-3496-9E4F-8CCF-C6255E17B47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8BF80B-C631-2146-ACC1-1A89A23F72A3}"/>
              </a:ext>
            </a:extLst>
          </p:cNvPr>
          <p:cNvSpPr/>
          <p:nvPr/>
        </p:nvSpPr>
        <p:spPr>
          <a:xfrm>
            <a:off x="1" y="1099220"/>
            <a:ext cx="3443844" cy="467218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</a:t>
            </a:r>
          </a:p>
        </p:txBody>
      </p:sp>
      <p:sp>
        <p:nvSpPr>
          <p:cNvPr id="32772" name="Google Shape;259;p23">
            <a:extLst>
              <a:ext uri="{FF2B5EF4-FFF2-40B4-BE49-F238E27FC236}">
                <a16:creationId xmlns:a16="http://schemas.microsoft.com/office/drawing/2014/main" xmlns="" id="{A1F857BE-B840-424E-9D8F-F1D6C2D1CE0E}"/>
              </a:ext>
            </a:extLst>
          </p:cNvPr>
          <p:cNvSpPr txBox="1">
            <a:spLocks/>
          </p:cNvSpPr>
          <p:nvPr/>
        </p:nvSpPr>
        <p:spPr bwMode="auto">
          <a:xfrm>
            <a:off x="428625" y="1385351"/>
            <a:ext cx="3015220" cy="42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fr-FR" sz="9600" b="1" i="0" u="none" strike="noStrike" kern="1200" cap="none" spc="0" normalizeH="0" baseline="0" noProof="0" dirty="0">
                <a:ln>
                  <a:noFill/>
                </a:ln>
                <a:solidFill>
                  <a:srgbClr val="6575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30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6575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Billion euros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kumimoji="0" lang="en-US" altLang="fr-FR" sz="3200" b="1" i="0" u="none" strike="noStrike" kern="1200" cap="none" spc="0" normalizeH="0" baseline="0" noProof="0" dirty="0">
              <a:ln>
                <a:noFill/>
              </a:ln>
              <a:solidFill>
                <a:srgbClr val="6575A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6575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to support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575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opportunities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6575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575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abroad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6575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for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6575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more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575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than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6575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…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6575A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kumimoji="0" lang="en-US" altLang="fr-FR" sz="3200" b="1" i="0" u="none" strike="noStrike" kern="1200" cap="none" spc="0" normalizeH="0" baseline="0" noProof="0" dirty="0">
              <a:ln>
                <a:noFill/>
              </a:ln>
              <a:solidFill>
                <a:srgbClr val="6575A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7A3BEA-C25E-A741-9B50-9328AD630BE2}"/>
              </a:ext>
            </a:extLst>
          </p:cNvPr>
          <p:cNvSpPr/>
          <p:nvPr/>
        </p:nvSpPr>
        <p:spPr>
          <a:xfrm>
            <a:off x="6472053" y="938151"/>
            <a:ext cx="2671948" cy="230381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</a:t>
            </a:r>
          </a:p>
        </p:txBody>
      </p:sp>
      <p:sp>
        <p:nvSpPr>
          <p:cNvPr id="12" name="Google Shape;259;p23">
            <a:extLst>
              <a:ext uri="{FF2B5EF4-FFF2-40B4-BE49-F238E27FC236}">
                <a16:creationId xmlns:a16="http://schemas.microsoft.com/office/drawing/2014/main" xmlns="" id="{A99B40E7-8E24-5F4B-AD65-2B906D63B8D6}"/>
              </a:ext>
            </a:extLst>
          </p:cNvPr>
          <p:cNvSpPr txBox="1">
            <a:spLocks/>
          </p:cNvSpPr>
          <p:nvPr/>
        </p:nvSpPr>
        <p:spPr bwMode="auto">
          <a:xfrm>
            <a:off x="6708693" y="938151"/>
            <a:ext cx="3015220" cy="42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fr-FR" sz="9600" b="1" i="0" u="none" strike="noStrike" kern="1200" cap="none" spc="0" normalizeH="0" baseline="0" noProof="0" dirty="0">
                <a:ln>
                  <a:noFill/>
                </a:ln>
                <a:solidFill>
                  <a:srgbClr val="6575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12</a:t>
            </a:r>
            <a:endParaRPr kumimoji="0" lang="en-US" altLang="fr-FR" sz="3200" b="1" i="0" u="none" strike="noStrike" kern="1200" cap="none" spc="0" normalizeH="0" baseline="0" noProof="0" dirty="0">
              <a:ln>
                <a:noFill/>
              </a:ln>
              <a:solidFill>
                <a:srgbClr val="6575A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6575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Million people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6575A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kumimoji="0" lang="en-US" altLang="fr-FR" sz="3200" b="1" i="0" u="none" strike="noStrike" kern="1200" cap="none" spc="0" normalizeH="0" baseline="0" noProof="0" dirty="0">
              <a:ln>
                <a:noFill/>
              </a:ln>
              <a:solidFill>
                <a:srgbClr val="6575A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345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7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227;p20">
            <a:extLst>
              <a:ext uri="{FF2B5EF4-FFF2-40B4-BE49-F238E27FC236}">
                <a16:creationId xmlns:a16="http://schemas.microsoft.com/office/drawing/2014/main" xmlns="" id="{7F9E2C39-45CD-554D-9D3C-DD821FD3F5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8878" y="487027"/>
            <a:ext cx="7653338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More inclusive opportunities</a:t>
            </a:r>
            <a:r>
              <a:rPr lang="en-GB" alt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GB" alt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GB" altLang="fr-F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Key Action 1 </a:t>
            </a:r>
            <a:endParaRPr lang="fr-FR" altLang="fr-FR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4821" name="Google Shape;230;p20">
            <a:extLst>
              <a:ext uri="{FF2B5EF4-FFF2-40B4-BE49-F238E27FC236}">
                <a16:creationId xmlns:a16="http://schemas.microsoft.com/office/drawing/2014/main" xmlns="" id="{66792CAA-70D1-534A-AA18-632676F076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89861" y="1680887"/>
            <a:ext cx="0" cy="4628433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823" name="Google Shape;232;p20">
            <a:extLst>
              <a:ext uri="{FF2B5EF4-FFF2-40B4-BE49-F238E27FC236}">
                <a16:creationId xmlns:a16="http://schemas.microsoft.com/office/drawing/2014/main" xmlns="" id="{7ACB6E5D-00D4-ED4F-BE3B-EEB834712B6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35567"/>
            <a:ext cx="729736" cy="72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2D421A54-C953-B140-89A8-74AF3C383CB8}"/>
              </a:ext>
            </a:extLst>
          </p:cNvPr>
          <p:cNvSpPr/>
          <p:nvPr/>
        </p:nvSpPr>
        <p:spPr>
          <a:xfrm>
            <a:off x="6761164" y="5776915"/>
            <a:ext cx="2382837" cy="1081087"/>
          </a:xfrm>
          <a:prstGeom prst="roundRect">
            <a:avLst/>
          </a:prstGeom>
          <a:solidFill>
            <a:srgbClr val="657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4827" name="Google Shape;134;p14">
            <a:extLst>
              <a:ext uri="{FF2B5EF4-FFF2-40B4-BE49-F238E27FC236}">
                <a16:creationId xmlns:a16="http://schemas.microsoft.com/office/drawing/2014/main" xmlns="" id="{8EC3D770-740B-9F40-BE42-409E96F10B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1" y="6089652"/>
            <a:ext cx="17367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228;p20">
            <a:extLst>
              <a:ext uri="{FF2B5EF4-FFF2-40B4-BE49-F238E27FC236}">
                <a16:creationId xmlns:a16="http://schemas.microsoft.com/office/drawing/2014/main" xmlns="" id="{47E73A5D-97CB-2F44-B284-B9EE6D87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4" y="188913"/>
            <a:ext cx="360362" cy="360362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F3BBBA15-3A70-CA4C-A9AE-154742D30E59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B8773556-C7C1-C44F-AA82-E0034AC52544}"/>
              </a:ext>
            </a:extLst>
          </p:cNvPr>
          <p:cNvSpPr txBox="1"/>
          <p:nvPr/>
        </p:nvSpPr>
        <p:spPr>
          <a:xfrm>
            <a:off x="1838024" y="1556792"/>
            <a:ext cx="74888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Improved access and inclusiveness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More flexible mobility formats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Simplification and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Digitalisation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EU student card initiative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Targeted mobility in forward-looking skills: 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Digital Opportunity Traineeships initiative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International Dimension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Active participation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endParaRPr kumimoji="0" lang="fr-B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endParaRPr kumimoji="0" lang="en-GB" sz="2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" name="Google Shape;152;p16">
            <a:extLst>
              <a:ext uri="{FF2B5EF4-FFF2-40B4-BE49-F238E27FC236}">
                <a16:creationId xmlns:a16="http://schemas.microsoft.com/office/drawing/2014/main" xmlns="" id="{9D73ED06-B9E0-E248-81D4-210D72878D2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8" y="174848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oogle Shape;153;p16">
            <a:extLst>
              <a:ext uri="{FF2B5EF4-FFF2-40B4-BE49-F238E27FC236}">
                <a16:creationId xmlns:a16="http://schemas.microsoft.com/office/drawing/2014/main" xmlns="" id="{CFBDFA9B-5DFD-8440-B2A6-B6AE9F6C9E8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5" y="3500120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19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7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227;p20">
            <a:extLst>
              <a:ext uri="{FF2B5EF4-FFF2-40B4-BE49-F238E27FC236}">
                <a16:creationId xmlns:a16="http://schemas.microsoft.com/office/drawing/2014/main" xmlns="" id="{7F9E2C39-45CD-554D-9D3C-DD821FD3F5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544" y="421583"/>
            <a:ext cx="7653338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Wider range of cooperation models</a:t>
            </a:r>
            <a:r>
              <a:rPr lang="en-GB" alt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GB" alt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GB" altLang="fr-F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Key Action 2 </a:t>
            </a:r>
            <a:endParaRPr lang="fr-FR" altLang="fr-FR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4821" name="Google Shape;230;p20">
            <a:extLst>
              <a:ext uri="{FF2B5EF4-FFF2-40B4-BE49-F238E27FC236}">
                <a16:creationId xmlns:a16="http://schemas.microsoft.com/office/drawing/2014/main" xmlns="" id="{66792CAA-70D1-534A-AA18-632676F0764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10464" y="2486187"/>
            <a:ext cx="5115792" cy="2848859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2D421A54-C953-B140-89A8-74AF3C383CB8}"/>
              </a:ext>
            </a:extLst>
          </p:cNvPr>
          <p:cNvSpPr/>
          <p:nvPr/>
        </p:nvSpPr>
        <p:spPr>
          <a:xfrm>
            <a:off x="6761164" y="5776915"/>
            <a:ext cx="2382837" cy="1081087"/>
          </a:xfrm>
          <a:prstGeom prst="roundRect">
            <a:avLst/>
          </a:prstGeom>
          <a:solidFill>
            <a:srgbClr val="657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4827" name="Google Shape;134;p14">
            <a:extLst>
              <a:ext uri="{FF2B5EF4-FFF2-40B4-BE49-F238E27FC236}">
                <a16:creationId xmlns:a16="http://schemas.microsoft.com/office/drawing/2014/main" xmlns="" id="{8EC3D770-740B-9F40-BE42-409E96F10B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1" y="6089652"/>
            <a:ext cx="17367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228;p20">
            <a:extLst>
              <a:ext uri="{FF2B5EF4-FFF2-40B4-BE49-F238E27FC236}">
                <a16:creationId xmlns:a16="http://schemas.microsoft.com/office/drawing/2014/main" xmlns="" id="{47E73A5D-97CB-2F44-B284-B9EE6D87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4" y="188913"/>
            <a:ext cx="360362" cy="360362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F3BBBA15-3A70-CA4C-A9AE-154742D30E59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B8773556-C7C1-C44F-AA82-E0034AC52544}"/>
              </a:ext>
            </a:extLst>
          </p:cNvPr>
          <p:cNvSpPr txBox="1"/>
          <p:nvPr/>
        </p:nvSpPr>
        <p:spPr>
          <a:xfrm>
            <a:off x="2040659" y="5634251"/>
            <a:ext cx="2360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Partnerships for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Cooperation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78175B73-32E0-2849-A52B-EE1578DE8D12}"/>
              </a:ext>
            </a:extLst>
          </p:cNvPr>
          <p:cNvSpPr txBox="1"/>
          <p:nvPr/>
        </p:nvSpPr>
        <p:spPr>
          <a:xfrm>
            <a:off x="1101255" y="2381979"/>
            <a:ext cx="24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Partnerships for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Innovation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01A38D87-5843-4E42-9672-92CA5B30175F}"/>
              </a:ext>
            </a:extLst>
          </p:cNvPr>
          <p:cNvSpPr txBox="1"/>
          <p:nvPr/>
        </p:nvSpPr>
        <p:spPr>
          <a:xfrm>
            <a:off x="4725414" y="1054533"/>
            <a:ext cx="244227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Partnerships for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Excellence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endParaRPr kumimoji="0" lang="en-GB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51FB8A54-33B2-9340-8013-7949A86E279F}"/>
              </a:ext>
            </a:extLst>
          </p:cNvPr>
          <p:cNvGrpSpPr/>
          <p:nvPr/>
        </p:nvGrpSpPr>
        <p:grpSpPr>
          <a:xfrm>
            <a:off x="5117378" y="2479703"/>
            <a:ext cx="1944590" cy="1297277"/>
            <a:chOff x="6508455" y="2563771"/>
            <a:chExt cx="1944590" cy="1297277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xmlns="" id="{26748F9E-F117-8A4D-B368-416C26815A03}"/>
                </a:ext>
              </a:extLst>
            </p:cNvPr>
            <p:cNvSpPr/>
            <p:nvPr/>
          </p:nvSpPr>
          <p:spPr>
            <a:xfrm>
              <a:off x="6761165" y="2563771"/>
              <a:ext cx="1483244" cy="12972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94663755-AAE9-EA40-B86E-A3114EB055E7}"/>
                </a:ext>
              </a:extLst>
            </p:cNvPr>
            <p:cNvSpPr txBox="1"/>
            <p:nvPr/>
          </p:nvSpPr>
          <p:spPr>
            <a:xfrm>
              <a:off x="6508455" y="2857494"/>
              <a:ext cx="19445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defRPr/>
              </a:pPr>
              <a:r>
                <a:rPr lang="en-US" sz="2000" kern="0" dirty="0">
                  <a:solidFill>
                    <a:srgbClr val="3E6FD2"/>
                  </a:solidFill>
                  <a:latin typeface="Arial"/>
                  <a:cs typeface="Arial"/>
                  <a:sym typeface="Arial"/>
                </a:rPr>
                <a:t>Erasmus Mundus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580B2756-6E5B-C340-80D2-37F02A6E9F30}"/>
              </a:ext>
            </a:extLst>
          </p:cNvPr>
          <p:cNvGrpSpPr/>
          <p:nvPr/>
        </p:nvGrpSpPr>
        <p:grpSpPr>
          <a:xfrm>
            <a:off x="6729360" y="1157209"/>
            <a:ext cx="2215635" cy="1603844"/>
            <a:chOff x="6508455" y="2563771"/>
            <a:chExt cx="1944590" cy="1297277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xmlns="" id="{CCCF05B9-302F-6141-B41D-CB3B9106262E}"/>
                </a:ext>
              </a:extLst>
            </p:cNvPr>
            <p:cNvSpPr/>
            <p:nvPr/>
          </p:nvSpPr>
          <p:spPr>
            <a:xfrm>
              <a:off x="6761165" y="2563771"/>
              <a:ext cx="1483244" cy="12972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28F584D4-4291-5941-B853-7B6B2C351AB1}"/>
                </a:ext>
              </a:extLst>
            </p:cNvPr>
            <p:cNvSpPr txBox="1"/>
            <p:nvPr/>
          </p:nvSpPr>
          <p:spPr>
            <a:xfrm>
              <a:off x="6508455" y="2857494"/>
              <a:ext cx="19445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defRPr/>
              </a:pPr>
              <a:r>
                <a:rPr lang="en-US" sz="2000" kern="0" dirty="0">
                  <a:solidFill>
                    <a:srgbClr val="3E6FD2"/>
                  </a:solidFill>
                  <a:latin typeface="Arial"/>
                  <a:cs typeface="Arial"/>
                  <a:sym typeface="Arial"/>
                </a:rPr>
                <a:t>European</a:t>
              </a:r>
              <a:br>
                <a:rPr lang="en-US" sz="2000" kern="0" dirty="0">
                  <a:solidFill>
                    <a:srgbClr val="3E6FD2"/>
                  </a:solidFill>
                  <a:latin typeface="Arial"/>
                  <a:cs typeface="Arial"/>
                  <a:sym typeface="Arial"/>
                </a:rPr>
              </a:br>
              <a:r>
                <a:rPr lang="en-US" sz="2000" kern="0" dirty="0">
                  <a:solidFill>
                    <a:srgbClr val="3E6FD2"/>
                  </a:solidFill>
                  <a:latin typeface="Arial"/>
                  <a:cs typeface="Arial"/>
                  <a:sym typeface="Arial"/>
                </a:rPr>
                <a:t>Universities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BF2C19FD-41A9-8044-A10C-F4B76EEF4479}"/>
              </a:ext>
            </a:extLst>
          </p:cNvPr>
          <p:cNvGrpSpPr/>
          <p:nvPr/>
        </p:nvGrpSpPr>
        <p:grpSpPr>
          <a:xfrm>
            <a:off x="-89728" y="5002205"/>
            <a:ext cx="2351136" cy="1604097"/>
            <a:chOff x="6504539" y="2563771"/>
            <a:chExt cx="1944590" cy="1297277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xmlns="" id="{C3559A37-034E-FF41-B3A2-77C3C7CCED2F}"/>
                </a:ext>
              </a:extLst>
            </p:cNvPr>
            <p:cNvSpPr/>
            <p:nvPr/>
          </p:nvSpPr>
          <p:spPr>
            <a:xfrm>
              <a:off x="6761165" y="2563771"/>
              <a:ext cx="1483244" cy="12972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xmlns="" id="{C3356C2F-B156-4B42-B1BE-67D5E362E099}"/>
                </a:ext>
              </a:extLst>
            </p:cNvPr>
            <p:cNvSpPr txBox="1"/>
            <p:nvPr/>
          </p:nvSpPr>
          <p:spPr>
            <a:xfrm>
              <a:off x="6504539" y="2925014"/>
              <a:ext cx="19445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defRPr/>
              </a:pPr>
              <a:r>
                <a:rPr lang="en-US" sz="2000" kern="0" dirty="0">
                  <a:solidFill>
                    <a:srgbClr val="3E6FD2"/>
                  </a:solidFill>
                  <a:latin typeface="Arial"/>
                  <a:cs typeface="Arial"/>
                  <a:sym typeface="Arial"/>
                </a:rPr>
                <a:t>Cooperation</a:t>
              </a:r>
              <a:br>
                <a:rPr lang="en-US" sz="2000" kern="0" dirty="0">
                  <a:solidFill>
                    <a:srgbClr val="3E6FD2"/>
                  </a:solidFill>
                  <a:latin typeface="Arial"/>
                  <a:cs typeface="Arial"/>
                  <a:sym typeface="Arial"/>
                </a:rPr>
              </a:br>
              <a:r>
                <a:rPr lang="en-US" sz="2000" kern="0" dirty="0">
                  <a:solidFill>
                    <a:srgbClr val="3E6FD2"/>
                  </a:solidFill>
                  <a:latin typeface="Arial"/>
                  <a:cs typeface="Arial"/>
                  <a:sym typeface="Arial"/>
                </a:rPr>
                <a:t>Projects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C8452221-7DED-D64E-B862-EA5F43B6B375}"/>
              </a:ext>
            </a:extLst>
          </p:cNvPr>
          <p:cNvGrpSpPr/>
          <p:nvPr/>
        </p:nvGrpSpPr>
        <p:grpSpPr>
          <a:xfrm>
            <a:off x="3621198" y="4076185"/>
            <a:ext cx="1944590" cy="1315781"/>
            <a:chOff x="6622645" y="2584240"/>
            <a:chExt cx="1944590" cy="1315781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xmlns="" id="{262C440C-B518-8340-9B22-514FF5EF0ED8}"/>
                </a:ext>
              </a:extLst>
            </p:cNvPr>
            <p:cNvSpPr/>
            <p:nvPr/>
          </p:nvSpPr>
          <p:spPr>
            <a:xfrm>
              <a:off x="6750791" y="2584240"/>
              <a:ext cx="1711511" cy="13157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BF093F09-5AEB-544B-BC09-6B4A3879477E}"/>
                </a:ext>
              </a:extLst>
            </p:cNvPr>
            <p:cNvSpPr txBox="1"/>
            <p:nvPr/>
          </p:nvSpPr>
          <p:spPr>
            <a:xfrm>
              <a:off x="6622645" y="2753253"/>
              <a:ext cx="19445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defRPr/>
              </a:pPr>
              <a:r>
                <a:rPr lang="en-US" sz="2000" kern="0" dirty="0">
                  <a:solidFill>
                    <a:srgbClr val="3E6FD2"/>
                  </a:solidFill>
                  <a:latin typeface="Arial"/>
                  <a:cs typeface="Arial"/>
                  <a:sym typeface="Arial"/>
                </a:rPr>
                <a:t>Forward Looking</a:t>
              </a:r>
              <a:br>
                <a:rPr lang="en-US" sz="2000" kern="0" dirty="0">
                  <a:solidFill>
                    <a:srgbClr val="3E6FD2"/>
                  </a:solidFill>
                  <a:latin typeface="Arial"/>
                  <a:cs typeface="Arial"/>
                  <a:sym typeface="Arial"/>
                </a:rPr>
              </a:br>
              <a:r>
                <a:rPr lang="en-US" sz="2000" kern="0" dirty="0">
                  <a:solidFill>
                    <a:srgbClr val="3E6FD2"/>
                  </a:solidFill>
                  <a:latin typeface="Arial"/>
                  <a:cs typeface="Arial"/>
                  <a:sym typeface="Arial"/>
                </a:rPr>
                <a:t>Projects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894CAE09-A55F-ED42-91DE-24C9A7CEE2EE}"/>
              </a:ext>
            </a:extLst>
          </p:cNvPr>
          <p:cNvGrpSpPr/>
          <p:nvPr/>
        </p:nvGrpSpPr>
        <p:grpSpPr>
          <a:xfrm>
            <a:off x="2576623" y="3032555"/>
            <a:ext cx="1944590" cy="1297277"/>
            <a:chOff x="6519001" y="2563771"/>
            <a:chExt cx="1944590" cy="1297277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xmlns="" id="{0E6A3F4D-C92B-AE47-B3B2-D377892BB6AF}"/>
                </a:ext>
              </a:extLst>
            </p:cNvPr>
            <p:cNvSpPr/>
            <p:nvPr/>
          </p:nvSpPr>
          <p:spPr>
            <a:xfrm>
              <a:off x="6761165" y="2563771"/>
              <a:ext cx="1483244" cy="12972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xmlns="" id="{8A821E9F-7BFA-6944-848E-126BD41390B0}"/>
                </a:ext>
              </a:extLst>
            </p:cNvPr>
            <p:cNvSpPr txBox="1"/>
            <p:nvPr/>
          </p:nvSpPr>
          <p:spPr>
            <a:xfrm>
              <a:off x="6519001" y="3012354"/>
              <a:ext cx="1944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defRPr/>
              </a:pPr>
              <a:r>
                <a:rPr lang="en-US" sz="2000" kern="0" dirty="0">
                  <a:solidFill>
                    <a:srgbClr val="3E6FD2"/>
                  </a:solidFill>
                  <a:latin typeface="Arial"/>
                  <a:cs typeface="Arial"/>
                  <a:sym typeface="Arial"/>
                </a:rPr>
                <a:t>Alliances</a:t>
              </a:r>
            </a:p>
          </p:txBody>
        </p:sp>
      </p:grp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232F12FA-A2F4-CD42-80FD-23808DB38661}"/>
              </a:ext>
            </a:extLst>
          </p:cNvPr>
          <p:cNvCxnSpPr/>
          <p:nvPr/>
        </p:nvCxnSpPr>
        <p:spPr>
          <a:xfrm flipV="1">
            <a:off x="251520" y="2671722"/>
            <a:ext cx="0" cy="162137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xmlns="" id="{8CFDB119-2E2E-FC41-BB0E-EF2BD707C10D}"/>
              </a:ext>
            </a:extLst>
          </p:cNvPr>
          <p:cNvCxnSpPr>
            <a:cxnSpLocks/>
          </p:cNvCxnSpPr>
          <p:nvPr/>
        </p:nvCxnSpPr>
        <p:spPr>
          <a:xfrm>
            <a:off x="7031375" y="5772321"/>
            <a:ext cx="164146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84EA40DA-6F8B-7442-B7BA-D685ACFD2B85}"/>
              </a:ext>
            </a:extLst>
          </p:cNvPr>
          <p:cNvSpPr txBox="1"/>
          <p:nvPr/>
        </p:nvSpPr>
        <p:spPr>
          <a:xfrm>
            <a:off x="7144046" y="4981103"/>
            <a:ext cx="1532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i="1" dirty="0">
                <a:solidFill>
                  <a:schemeClr val="bg1"/>
                </a:solidFill>
              </a:rPr>
              <a:t>Long-</a:t>
            </a:r>
            <a:r>
              <a:rPr lang="fr-FR" sz="2000" b="0" i="1" dirty="0" err="1">
                <a:solidFill>
                  <a:schemeClr val="bg1"/>
                </a:solidFill>
              </a:rPr>
              <a:t>term</a:t>
            </a:r>
            <a:r>
              <a:rPr lang="fr-FR" sz="2000" b="0" i="1" dirty="0">
                <a:solidFill>
                  <a:schemeClr val="bg1"/>
                </a:solidFill>
              </a:rPr>
              <a:t/>
            </a:r>
            <a:br>
              <a:rPr lang="fr-FR" sz="2000" b="0" i="1" dirty="0">
                <a:solidFill>
                  <a:schemeClr val="bg1"/>
                </a:solidFill>
              </a:rPr>
            </a:br>
            <a:r>
              <a:rPr lang="fr-FR" sz="2000" b="0" i="1" dirty="0" err="1">
                <a:solidFill>
                  <a:schemeClr val="bg1"/>
                </a:solidFill>
              </a:rPr>
              <a:t>Strategy</a:t>
            </a:r>
            <a:endParaRPr lang="fr-FR" sz="2000" b="0" i="1" dirty="0">
              <a:solidFill>
                <a:schemeClr val="bg1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5D7B0899-D03E-3E42-ACDC-07E9083366DF}"/>
              </a:ext>
            </a:extLst>
          </p:cNvPr>
          <p:cNvSpPr txBox="1"/>
          <p:nvPr/>
        </p:nvSpPr>
        <p:spPr>
          <a:xfrm rot="16200000">
            <a:off x="-250666" y="3339253"/>
            <a:ext cx="146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i="1" dirty="0" err="1">
                <a:solidFill>
                  <a:schemeClr val="bg1"/>
                </a:solidFill>
              </a:rPr>
              <a:t>Ambitious</a:t>
            </a:r>
            <a:endParaRPr lang="fr-FR" sz="2000" b="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6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" y="442982"/>
            <a:ext cx="8640960" cy="720080"/>
          </a:xfrm>
        </p:spPr>
        <p:txBody>
          <a:bodyPr/>
          <a:lstStyle/>
          <a:p>
            <a:pPr algn="ctr"/>
            <a:r>
              <a:rPr lang="en-GB" sz="3600" b="0" dirty="0"/>
              <a:t>European Student Card initiative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493827" y="2374989"/>
            <a:ext cx="2156346" cy="2156344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42" y="2778785"/>
            <a:ext cx="1024514" cy="102451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6456581" y="2781792"/>
            <a:ext cx="1392662" cy="1392662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85133" y="2767441"/>
            <a:ext cx="1371440" cy="1371440"/>
            <a:chOff x="932273" y="2743280"/>
            <a:chExt cx="1371440" cy="1371440"/>
          </a:xfrm>
        </p:grpSpPr>
        <p:sp>
          <p:nvSpPr>
            <p:cNvPr id="13" name="Oval 12"/>
            <p:cNvSpPr/>
            <p:nvPr/>
          </p:nvSpPr>
          <p:spPr bwMode="auto">
            <a:xfrm>
              <a:off x="932273" y="2743280"/>
              <a:ext cx="1371440" cy="137144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487" y="3019012"/>
              <a:ext cx="809994" cy="8099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871" y="3122020"/>
              <a:ext cx="327208" cy="21868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918" y="4717429"/>
            <a:ext cx="859989" cy="859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918" y="1386926"/>
            <a:ext cx="859989" cy="859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10" y="3106521"/>
            <a:ext cx="743205" cy="74320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7152912" y="2344773"/>
            <a:ext cx="0" cy="634529"/>
          </a:xfrm>
          <a:prstGeom prst="straightConnector1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152912" y="3945169"/>
            <a:ext cx="0" cy="634529"/>
          </a:xfrm>
          <a:prstGeom prst="straightConnector1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5436096" y="3473713"/>
            <a:ext cx="1181888" cy="16851"/>
          </a:xfrm>
          <a:prstGeom prst="straightConnector1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Arc 29"/>
          <p:cNvSpPr/>
          <p:nvPr/>
        </p:nvSpPr>
        <p:spPr bwMode="auto">
          <a:xfrm rot="19110671">
            <a:off x="1673359" y="2644404"/>
            <a:ext cx="2355314" cy="2141121"/>
          </a:xfrm>
          <a:prstGeom prst="arc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1" name="Arc 30"/>
          <p:cNvSpPr/>
          <p:nvPr/>
        </p:nvSpPr>
        <p:spPr bwMode="auto">
          <a:xfrm rot="2381433" flipV="1">
            <a:off x="1642844" y="2045225"/>
            <a:ext cx="2376264" cy="2122592"/>
          </a:xfrm>
          <a:prstGeom prst="arc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40" y="188640"/>
            <a:ext cx="360040" cy="360040"/>
          </a:xfrm>
        </p:spPr>
        <p:txBody>
          <a:bodyPr/>
          <a:lstStyle>
            <a:lvl1pPr>
              <a:defRPr/>
            </a:lvl1pPr>
          </a:lstStyle>
          <a:p>
            <a:fld id="{E2734F74-E7AD-45A7-A168-7776880D461B}" type="slidenum">
              <a:rPr lang="en-GB" altLang="en-US" smtClean="0"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3508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5655" y="1970310"/>
            <a:ext cx="7746943" cy="3816525"/>
          </a:xfrm>
        </p:spPr>
        <p:txBody>
          <a:bodyPr/>
          <a:lstStyle/>
          <a:p>
            <a:pPr marL="0" indent="0">
              <a:buClr>
                <a:srgbClr val="FFC000"/>
              </a:buClr>
              <a:buNone/>
            </a:pPr>
            <a:r>
              <a:rPr lang="en-GB" sz="2800" b="1" dirty="0">
                <a:solidFill>
                  <a:schemeClr val="tx2"/>
                </a:solidFill>
              </a:rPr>
              <a:t>For students 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</a:rPr>
              <a:t>to enrol for a period of mobility, find information and support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</a:rPr>
              <a:t>to manage easily all steps before, during, after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</a:rPr>
              <a:t>to get access to host HEI's services more easily</a:t>
            </a:r>
          </a:p>
          <a:p>
            <a:pPr marL="457200" lvl="1" indent="0">
              <a:buClr>
                <a:srgbClr val="FFC000"/>
              </a:buClr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endParaRPr lang="en-GB" sz="2400" dirty="0">
              <a:solidFill>
                <a:schemeClr val="tx2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en-GB" sz="2800" b="1" dirty="0">
                <a:solidFill>
                  <a:schemeClr val="tx2"/>
                </a:solidFill>
              </a:rPr>
              <a:t>For universities 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</a:rPr>
              <a:t>to manage increased numbers of mobile students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</a:rPr>
              <a:t>to increase quality of services </a:t>
            </a:r>
          </a:p>
          <a:p>
            <a:pPr>
              <a:buClr>
                <a:srgbClr val="FFC000"/>
              </a:buClr>
            </a:pP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2734F74-E7AD-45A7-A168-7776880D461B}" type="slidenum">
              <a:rPr lang="en-GB" altLang="en-US" sz="1200" smtClean="0">
                <a:solidFill>
                  <a:srgbClr val="FFFFFF"/>
                </a:solidFill>
              </a:rPr>
              <a:pPr algn="ctr">
                <a:defRPr/>
              </a:pPr>
              <a:t>8</a:t>
            </a:fld>
            <a:endParaRPr lang="en-GB" altLang="en-US" sz="1200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4E19248-6AFD-E74D-97E7-8384294006CC}"/>
              </a:ext>
            </a:extLst>
          </p:cNvPr>
          <p:cNvSpPr txBox="1">
            <a:spLocks/>
          </p:cNvSpPr>
          <p:nvPr/>
        </p:nvSpPr>
        <p:spPr bwMode="auto">
          <a:xfrm>
            <a:off x="636098" y="692696"/>
            <a:ext cx="765353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4400" kern="1200" dirty="0">
                <a:solidFill>
                  <a:srgbClr val="034EA2">
                    <a:lumMod val="75000"/>
                  </a:srgbClr>
                </a:solidFill>
              </a:rPr>
              <a:t>Make it easier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2" y="2564904"/>
            <a:ext cx="1152128" cy="1152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9" y="5232993"/>
            <a:ext cx="1152129" cy="1152129"/>
          </a:xfrm>
          <a:prstGeom prst="rect">
            <a:avLst/>
          </a:prstGeom>
        </p:spPr>
      </p:pic>
      <p:pic>
        <p:nvPicPr>
          <p:cNvPr id="10" name="Picture 2" descr="\\NET1.cec.eu.int\HOMES\110\ARNARHA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50030"/>
            <a:ext cx="1893345" cy="4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0640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3647" y="1772816"/>
            <a:ext cx="7632849" cy="4464496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GB" sz="2800" dirty="0">
                <a:solidFill>
                  <a:schemeClr val="tx2"/>
                </a:solidFill>
              </a:rPr>
              <a:t>Great </a:t>
            </a:r>
            <a:r>
              <a:rPr lang="en-GB" sz="2800" b="1" dirty="0">
                <a:solidFill>
                  <a:schemeClr val="tx2"/>
                </a:solidFill>
              </a:rPr>
              <a:t>efficiency gains </a:t>
            </a:r>
            <a:r>
              <a:rPr lang="en-GB" sz="2800" dirty="0">
                <a:solidFill>
                  <a:schemeClr val="tx2"/>
                </a:solidFill>
              </a:rPr>
              <a:t>for coordinators </a:t>
            </a:r>
          </a:p>
          <a:p>
            <a:pPr marL="0" indent="0">
              <a:buClrTx/>
              <a:buNone/>
            </a:pPr>
            <a:endParaRPr lang="en-GB" sz="2800" b="1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r>
              <a:rPr lang="en-GB" sz="2800" b="1" dirty="0">
                <a:solidFill>
                  <a:schemeClr val="tx2"/>
                </a:solidFill>
              </a:rPr>
              <a:t>Better overview </a:t>
            </a:r>
            <a:r>
              <a:rPr lang="en-GB" sz="2800" dirty="0">
                <a:solidFill>
                  <a:schemeClr val="tx2"/>
                </a:solidFill>
              </a:rPr>
              <a:t>of the mobility cycle </a:t>
            </a:r>
          </a:p>
          <a:p>
            <a:pPr marL="0" indent="0">
              <a:buClrTx/>
              <a:buNone/>
            </a:pPr>
            <a:endParaRPr lang="en-GB" sz="2800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r>
              <a:rPr lang="en-GB" sz="2800" dirty="0">
                <a:solidFill>
                  <a:schemeClr val="tx2"/>
                </a:solidFill>
              </a:rPr>
              <a:t>Increased </a:t>
            </a:r>
            <a:r>
              <a:rPr lang="en-GB" sz="2800" b="1" dirty="0">
                <a:solidFill>
                  <a:schemeClr val="tx2"/>
                </a:solidFill>
              </a:rPr>
              <a:t>participant satisfaction </a:t>
            </a:r>
            <a:endParaRPr lang="en-GB" sz="2800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en-GB" sz="2800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r>
              <a:rPr lang="en-GB" sz="2800" dirty="0">
                <a:solidFill>
                  <a:schemeClr val="tx2"/>
                </a:solidFill>
              </a:rPr>
              <a:t>Your institution at the </a:t>
            </a:r>
            <a:r>
              <a:rPr lang="en-GB" sz="2800" b="1" dirty="0">
                <a:solidFill>
                  <a:schemeClr val="tx2"/>
                </a:solidFill>
              </a:rPr>
              <a:t>forefront of international cooperation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0" y="1628556"/>
            <a:ext cx="879482" cy="879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0" y="2724305"/>
            <a:ext cx="848709" cy="848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8" y="3789040"/>
            <a:ext cx="951065" cy="951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0" y="4941168"/>
            <a:ext cx="897598" cy="897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0466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4000" b="1" kern="1200" dirty="0">
                <a:solidFill>
                  <a:srgbClr val="034EA2">
                    <a:lumMod val="75000"/>
                  </a:srgbClr>
                </a:solidFill>
                <a:latin typeface="Verdana" pitchFamily="34" charset="0"/>
                <a:ea typeface="+mn-ea"/>
              </a:rPr>
              <a:t>Multiple benefits</a:t>
            </a:r>
          </a:p>
        </p:txBody>
      </p:sp>
    </p:spTree>
    <p:extLst>
      <p:ext uri="{BB962C8B-B14F-4D97-AF65-F5344CB8AC3E}">
        <p14:creationId xmlns:p14="http://schemas.microsoft.com/office/powerpoint/2010/main" val="268800139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Blank">
  <a:themeElements>
    <a:clrScheme name="EAC Colour Pallette">
      <a:dk1>
        <a:srgbClr val="404040"/>
      </a:dk1>
      <a:lt1>
        <a:srgbClr val="FFFFFF"/>
      </a:lt1>
      <a:dk2>
        <a:srgbClr val="034EA2"/>
      </a:dk2>
      <a:lt2>
        <a:srgbClr val="FFFFFF"/>
      </a:lt2>
      <a:accent1>
        <a:srgbClr val="FFC000"/>
      </a:accent1>
      <a:accent2>
        <a:srgbClr val="5CB7E7"/>
      </a:accent2>
      <a:accent3>
        <a:srgbClr val="6497CA"/>
      </a:accent3>
      <a:accent4>
        <a:srgbClr val="C6E3FF"/>
      </a:accent4>
      <a:accent5>
        <a:srgbClr val="D1D3D4"/>
      </a:accent5>
      <a:accent6>
        <a:srgbClr val="F6894D"/>
      </a:accent6>
      <a:hlink>
        <a:srgbClr val="034EA2"/>
      </a:hlink>
      <a:folHlink>
        <a:srgbClr val="5CB7E7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Blank">
  <a:themeElements>
    <a:clrScheme name="EAC Colour Pallette">
      <a:dk1>
        <a:srgbClr val="404040"/>
      </a:dk1>
      <a:lt1>
        <a:srgbClr val="FFFFFF"/>
      </a:lt1>
      <a:dk2>
        <a:srgbClr val="034EA2"/>
      </a:dk2>
      <a:lt2>
        <a:srgbClr val="FFFFFF"/>
      </a:lt2>
      <a:accent1>
        <a:srgbClr val="FFC000"/>
      </a:accent1>
      <a:accent2>
        <a:srgbClr val="5CB7E7"/>
      </a:accent2>
      <a:accent3>
        <a:srgbClr val="6497CA"/>
      </a:accent3>
      <a:accent4>
        <a:srgbClr val="C6E3FF"/>
      </a:accent4>
      <a:accent5>
        <a:srgbClr val="D1D3D4"/>
      </a:accent5>
      <a:accent6>
        <a:srgbClr val="F6894D"/>
      </a:accent6>
      <a:hlink>
        <a:srgbClr val="034EA2"/>
      </a:hlink>
      <a:folHlink>
        <a:srgbClr val="5CB7E7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">
  <a:themeElements>
    <a:clrScheme name="EAC Colour Pallette">
      <a:dk1>
        <a:srgbClr val="404040"/>
      </a:dk1>
      <a:lt1>
        <a:srgbClr val="FFFFFF"/>
      </a:lt1>
      <a:dk2>
        <a:srgbClr val="034EA2"/>
      </a:dk2>
      <a:lt2>
        <a:srgbClr val="FFFFFF"/>
      </a:lt2>
      <a:accent1>
        <a:srgbClr val="FFC000"/>
      </a:accent1>
      <a:accent2>
        <a:srgbClr val="5CB7E7"/>
      </a:accent2>
      <a:accent3>
        <a:srgbClr val="6497CA"/>
      </a:accent3>
      <a:accent4>
        <a:srgbClr val="C6E3FF"/>
      </a:accent4>
      <a:accent5>
        <a:srgbClr val="D1D3D4"/>
      </a:accent5>
      <a:accent6>
        <a:srgbClr val="F6894D"/>
      </a:accent6>
      <a:hlink>
        <a:srgbClr val="034EA2"/>
      </a:hlink>
      <a:folHlink>
        <a:srgbClr val="5CB7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Blank">
  <a:themeElements>
    <a:clrScheme name="EAC Colour Pallette">
      <a:dk1>
        <a:srgbClr val="404040"/>
      </a:dk1>
      <a:lt1>
        <a:srgbClr val="FFFFFF"/>
      </a:lt1>
      <a:dk2>
        <a:srgbClr val="034EA2"/>
      </a:dk2>
      <a:lt2>
        <a:srgbClr val="FFFFFF"/>
      </a:lt2>
      <a:accent1>
        <a:srgbClr val="FFC000"/>
      </a:accent1>
      <a:accent2>
        <a:srgbClr val="5CB7E7"/>
      </a:accent2>
      <a:accent3>
        <a:srgbClr val="6497CA"/>
      </a:accent3>
      <a:accent4>
        <a:srgbClr val="C6E3FF"/>
      </a:accent4>
      <a:accent5>
        <a:srgbClr val="D1D3D4"/>
      </a:accent5>
      <a:accent6>
        <a:srgbClr val="F6894D"/>
      </a:accent6>
      <a:hlink>
        <a:srgbClr val="034EA2"/>
      </a:hlink>
      <a:folHlink>
        <a:srgbClr val="5CB7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Blank">
  <a:themeElements>
    <a:clrScheme name="EAC Colour Pallette">
      <a:dk1>
        <a:srgbClr val="404040"/>
      </a:dk1>
      <a:lt1>
        <a:srgbClr val="FFFFFF"/>
      </a:lt1>
      <a:dk2>
        <a:srgbClr val="034EA2"/>
      </a:dk2>
      <a:lt2>
        <a:srgbClr val="FFFFFF"/>
      </a:lt2>
      <a:accent1>
        <a:srgbClr val="FFC000"/>
      </a:accent1>
      <a:accent2>
        <a:srgbClr val="5CB7E7"/>
      </a:accent2>
      <a:accent3>
        <a:srgbClr val="6497CA"/>
      </a:accent3>
      <a:accent4>
        <a:srgbClr val="C6E3FF"/>
      </a:accent4>
      <a:accent5>
        <a:srgbClr val="D1D3D4"/>
      </a:accent5>
      <a:accent6>
        <a:srgbClr val="F6894D"/>
      </a:accent6>
      <a:hlink>
        <a:srgbClr val="034EA2"/>
      </a:hlink>
      <a:folHlink>
        <a:srgbClr val="5CB7E7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267</TotalTime>
  <Words>295</Words>
  <Application>Microsoft Office PowerPoint</Application>
  <PresentationFormat>On-screen Show (4:3)</PresentationFormat>
  <Paragraphs>117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Verdana</vt:lpstr>
      <vt:lpstr>Wingdings</vt:lpstr>
      <vt:lpstr>8_Blank</vt:lpstr>
      <vt:lpstr>9_Blank</vt:lpstr>
      <vt:lpstr>4_Blank</vt:lpstr>
      <vt:lpstr>7_Blank</vt:lpstr>
      <vt:lpstr>6_Blank</vt:lpstr>
      <vt:lpstr>PowerPoint Presentation</vt:lpstr>
      <vt:lpstr>PowerPoint Presentation</vt:lpstr>
      <vt:lpstr>PowerPoint Presentation</vt:lpstr>
      <vt:lpstr>PowerPoint Presentation</vt:lpstr>
      <vt:lpstr>More inclusive opportunities Key Action 1 </vt:lpstr>
      <vt:lpstr>Wider range of cooperation models Key Action 2 </vt:lpstr>
      <vt:lpstr>European Student Card initiative</vt:lpstr>
      <vt:lpstr>PowerPoint Presentation</vt:lpstr>
      <vt:lpstr>PowerPoint Presentation</vt:lpstr>
      <vt:lpstr>PowerPoint Presentation</vt:lpstr>
      <vt:lpstr>European Student Card initiative </vt:lpstr>
      <vt:lpstr>WHEN?</vt:lpstr>
      <vt:lpstr>PowerPoint Presentation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ARNARSDOTTIR Harpa Sif (EAC)</dc:creator>
  <cp:lastModifiedBy>Bruno</cp:lastModifiedBy>
  <cp:revision>38</cp:revision>
  <cp:lastPrinted>2018-12-07T16:23:36Z</cp:lastPrinted>
  <dcterms:created xsi:type="dcterms:W3CDTF">2018-12-07T15:18:51Z</dcterms:created>
  <dcterms:modified xsi:type="dcterms:W3CDTF">2019-01-15T07:01:37Z</dcterms:modified>
</cp:coreProperties>
</file>